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8_0.xml" ContentType="application/vnd.ms-powerpoint.comments+xml"/>
  <Override PartName="/ppt/notesSlides/notesSlide6.xml" ContentType="application/vnd.openxmlformats-officedocument.presentationml.notesSlide+xml"/>
  <Override PartName="/ppt/comments/modernComment_12C_6EA274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36_819C6710.xml" ContentType="application/vnd.ms-powerpoint.comments+xml"/>
  <Override PartName="/ppt/notesSlides/notesSlide14.xml" ContentType="application/vnd.openxmlformats-officedocument.presentationml.notesSlide+xml"/>
  <Override PartName="/ppt/comments/modernComment_137_7C4CCDF8.xml" ContentType="application/vnd.ms-powerpoint.comment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23"/>
  </p:notesMasterIdLst>
  <p:sldIdLst>
    <p:sldId id="313" r:id="rId5"/>
    <p:sldId id="258" r:id="rId6"/>
    <p:sldId id="308" r:id="rId7"/>
    <p:sldId id="309" r:id="rId8"/>
    <p:sldId id="272" r:id="rId9"/>
    <p:sldId id="260" r:id="rId10"/>
    <p:sldId id="264" r:id="rId11"/>
    <p:sldId id="300" r:id="rId12"/>
    <p:sldId id="259" r:id="rId13"/>
    <p:sldId id="266" r:id="rId14"/>
    <p:sldId id="274" r:id="rId15"/>
    <p:sldId id="305" r:id="rId16"/>
    <p:sldId id="273" r:id="rId17"/>
    <p:sldId id="306" r:id="rId18"/>
    <p:sldId id="310" r:id="rId19"/>
    <p:sldId id="311" r:id="rId20"/>
    <p:sldId id="278" r:id="rId21"/>
    <p:sldId id="312" r:id="rId22"/>
  </p:sldIdLst>
  <p:sldSz cx="9144000" cy="5143500" type="screen16x9"/>
  <p:notesSz cx="6858000" cy="9144000"/>
  <p:embeddedFontLst>
    <p:embeddedFont>
      <p:font typeface="Century Gothic" panose="020B0502020202020204" pitchFamily="3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Montserrat Medium" panose="00000600000000000000" pitchFamily="2" charset="0"/>
      <p:regular r:id="rId36"/>
      <p:bold r:id="rId37"/>
      <p:italic r:id="rId38"/>
      <p:boldItalic r:id="rId39"/>
    </p:embeddedFont>
    <p:embeddedFont>
      <p:font typeface="Montserrat SemiBold" panose="00000700000000000000" pitchFamily="2" charset="0"/>
      <p:regular r:id="rId40"/>
      <p:bold r:id="rId41"/>
      <p:italic r:id="rId42"/>
      <p:boldItalic r:id="rId43"/>
    </p:embeddedFont>
    <p:embeddedFont>
      <p:font typeface="PT Serif" panose="020A0603040505020204" pitchFamily="18"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385120-E12D-44E5-9F20-95FFF2CE250E}">
  <a:tblStyle styleId="{D6385120-E12D-44E5-9F20-95FFF2CE25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0" autoAdjust="0"/>
  </p:normalViewPr>
  <p:slideViewPr>
    <p:cSldViewPr>
      <p:cViewPr varScale="1">
        <p:scale>
          <a:sx n="105" d="100"/>
          <a:sy n="105" d="100"/>
        </p:scale>
        <p:origin x="82" y="3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font" Target="fonts/font21.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6.xml"/><Relationship Id="rId41"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08_0.xml><?xml version="1.0" encoding="utf-8"?>
<p188:cmLst xmlns:a="http://schemas.openxmlformats.org/drawingml/2006/main" xmlns:r="http://schemas.openxmlformats.org/officeDocument/2006/relationships" xmlns:p188="http://schemas.microsoft.com/office/powerpoint/2018/8/main">
  <p188:cm id="{892C0926-17CE-4986-ABB2-1824B735AF6E}" authorId="{02C12A4B-47D5-915E-B7B4-174BE02FE227}" created="2024-08-22T10:56:14.582">
    <pc:sldMkLst xmlns:pc="http://schemas.microsoft.com/office/powerpoint/2013/main/command">
      <pc:docMk/>
      <pc:sldMk cId="0" sldId="264"/>
    </pc:sldMkLst>
    <p188:txBody>
      <a:bodyPr/>
      <a:lstStyle/>
      <a:p>
        <a:r>
          <a:rPr lang="en-US"/>
          <a:t>please replace with screenshots in your language</a:t>
        </a:r>
      </a:p>
    </p188:txBody>
  </p188:cm>
</p188:cmLst>
</file>

<file path=ppt/comments/modernComment_12C_6EA274E.xml><?xml version="1.0" encoding="utf-8"?>
<p188:cmLst xmlns:a="http://schemas.openxmlformats.org/drawingml/2006/main" xmlns:r="http://schemas.openxmlformats.org/officeDocument/2006/relationships" xmlns:p188="http://schemas.microsoft.com/office/powerpoint/2018/8/main">
  <p188:cm id="{F3C975C0-0209-4D29-A85C-BFE62AFB016A}" authorId="{02C12A4B-47D5-915E-B7B4-174BE02FE227}" created="2024-08-22T10:56:19.098">
    <pc:sldMkLst xmlns:pc="http://schemas.microsoft.com/office/powerpoint/2013/main/command">
      <pc:docMk/>
      <pc:sldMk cId="116008782" sldId="300"/>
    </pc:sldMkLst>
    <p188:txBody>
      <a:bodyPr/>
      <a:lstStyle/>
      <a:p>
        <a:r>
          <a:rPr lang="en-US"/>
          <a:t>please replace with screenshots in your language</a:t>
        </a:r>
      </a:p>
    </p188:txBody>
  </p188:cm>
</p188:cmLst>
</file>

<file path=ppt/comments/modernComment_136_819C6710.xml><?xml version="1.0" encoding="utf-8"?>
<p188:cmLst xmlns:a="http://schemas.openxmlformats.org/drawingml/2006/main" xmlns:r="http://schemas.openxmlformats.org/officeDocument/2006/relationships" xmlns:p188="http://schemas.microsoft.com/office/powerpoint/2018/8/main">
  <p188:cm id="{ABCA8BAB-8A0E-4EDC-8D3C-567AFA60F3A2}" authorId="{02C12A4B-47D5-915E-B7B4-174BE02FE227}" created="2024-08-22T10:56:35.880">
    <pc:sldMkLst xmlns:pc="http://schemas.microsoft.com/office/powerpoint/2013/main/command">
      <pc:docMk/>
      <pc:sldMk cId="2174510864" sldId="310"/>
    </pc:sldMkLst>
    <p188:txBody>
      <a:bodyPr/>
      <a:lstStyle/>
      <a:p>
        <a:r>
          <a:rPr lang="en-US"/>
          <a:t>please replace with screenshots in your language</a:t>
        </a:r>
      </a:p>
    </p188:txBody>
  </p188:cm>
</p188:cmLst>
</file>

<file path=ppt/comments/modernComment_137_7C4CCDF8.xml><?xml version="1.0" encoding="utf-8"?>
<p188:cmLst xmlns:a="http://schemas.openxmlformats.org/drawingml/2006/main" xmlns:r="http://schemas.openxmlformats.org/officeDocument/2006/relationships" xmlns:p188="http://schemas.microsoft.com/office/powerpoint/2018/8/main">
  <p188:cm id="{79E57BBE-753D-4164-A306-E486EBF2523B}" authorId="{02C12A4B-47D5-915E-B7B4-174BE02FE227}" created="2024-08-22T10:57:03.710">
    <pc:sldMkLst xmlns:pc="http://schemas.microsoft.com/office/powerpoint/2013/main/command">
      <pc:docMk/>
      <pc:sldMk cId="2085408248" sldId="311"/>
    </pc:sldMkLst>
    <p188:txBody>
      <a:bodyPr/>
      <a:lstStyle/>
      <a:p>
        <a:r>
          <a:rPr lang="en-US"/>
          <a:t>please replace with screenshots in your language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814308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oeconomy-library.eu/wp-content/uploads/2019/11/2016_Biostep_Bioeconomy_Glasgow_Scotland.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gbs2020.net/wp-content/uploads/2021/10/GBS2015_06_Product-Exhibition.pdf" TargetMode="External"/><Relationship Id="rId4" Type="http://schemas.openxmlformats.org/officeDocument/2006/relationships/hyperlink" Target="https://stateofgreen.com/en/news/five-examples-of-the-circular-bioeconomy-in-practic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8e1ad7fe7_1_24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8e1ad7fe7_1_24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8b695c439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8b695c43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88e1ad7c85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88e1ad7c85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teacher</a:t>
            </a:r>
            <a:r>
              <a:rPr lang="en-US" baseline="0" dirty="0"/>
              <a:t> introduces the topic of the day, namely the 7-step methodology of ECO Schools. S/he explains that the students will try to use specific steps of the 7-step circle to disseminate the knowledge they acquired through session 1 related to the concept of </a:t>
            </a:r>
            <a:r>
              <a:rPr lang="en-US" baseline="0" dirty="0" err="1"/>
              <a:t>Bioeconomy.The</a:t>
            </a:r>
            <a:r>
              <a:rPr lang="en-US" baseline="0" dirty="0"/>
              <a:t> teacher uses a </a:t>
            </a:r>
            <a:r>
              <a:rPr lang="en-US" baseline="0" dirty="0">
                <a:solidFill>
                  <a:srgbClr val="FF0000"/>
                </a:solidFill>
              </a:rPr>
              <a:t>video (link) </a:t>
            </a:r>
            <a:r>
              <a:rPr lang="en-US" baseline="0" dirty="0"/>
              <a:t>and the handout on Eco schools to introduce them to the students.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teacher explains that the focus of the session will be on two steps, the Dissemination Stage and the creation of an ECO-CODE. The students watch the </a:t>
            </a:r>
            <a:r>
              <a:rPr lang="en-US" dirty="0" err="1"/>
              <a:t>viseos</a:t>
            </a:r>
            <a:r>
              <a:rPr lang="en-US" dirty="0"/>
              <a:t> and work in teams and brainstorm on the ways they can use to disseminate their knowledge using the videos they created. They also propose ways the whole school can use to take action. They vote on the best ideas and write them down. They delegate roles and responsibilities. (Brainstorm map) </a:t>
            </a:r>
            <a:r>
              <a:rPr lang="en-US" sz="1100" b="0" i="0" u="none" strike="noStrike" cap="none" dirty="0">
                <a:solidFill>
                  <a:srgbClr val="000000"/>
                </a:solidFill>
                <a:effectLst/>
                <a:latin typeface="Arial"/>
                <a:ea typeface="Arial"/>
                <a:cs typeface="Arial"/>
                <a:sym typeface="Arial"/>
              </a:rPr>
              <a:t>The participants can organize a campaign to inform the general public (or the students at a University, their peers </a:t>
            </a:r>
            <a:r>
              <a:rPr lang="en-US" sz="1100" b="0" i="0" u="none" strike="noStrike" cap="none" dirty="0" err="1">
                <a:solidFill>
                  <a:srgbClr val="000000"/>
                </a:solidFill>
                <a:effectLst/>
                <a:latin typeface="Arial"/>
                <a:ea typeface="Arial"/>
                <a:cs typeface="Arial"/>
                <a:sym typeface="Arial"/>
              </a:rPr>
              <a:t>etc</a:t>
            </a:r>
            <a:r>
              <a:rPr lang="en-US" sz="1100" b="0" i="0" u="none" strike="noStrike" cap="none" dirty="0">
                <a:solidFill>
                  <a:srgbClr val="000000"/>
                </a:solidFill>
                <a:effectLst/>
                <a:latin typeface="Arial"/>
                <a:ea typeface="Arial"/>
                <a:cs typeface="Arial"/>
                <a:sym typeface="Arial"/>
              </a:rPr>
              <a:t>)about the benefits and challenges of using </a:t>
            </a:r>
            <a:r>
              <a:rPr lang="en-US" sz="1100" b="0" i="0" u="none" strike="noStrike" cap="none" dirty="0" err="1">
                <a:solidFill>
                  <a:srgbClr val="000000"/>
                </a:solidFill>
                <a:effectLst/>
                <a:latin typeface="Arial"/>
                <a:ea typeface="Arial"/>
                <a:cs typeface="Arial"/>
                <a:sym typeface="Arial"/>
              </a:rPr>
              <a:t>Bioeconomy</a:t>
            </a:r>
            <a:r>
              <a:rPr lang="en-US" sz="1100" b="0" i="0" u="none" strike="noStrike" cap="none" dirty="0">
                <a:solidFill>
                  <a:srgbClr val="000000"/>
                </a:solidFill>
                <a:effectLst/>
                <a:latin typeface="Arial"/>
                <a:ea typeface="Arial"/>
                <a:cs typeface="Arial"/>
                <a:sym typeface="Arial"/>
              </a:rPr>
              <a:t> and encourage them to use </a:t>
            </a:r>
            <a:r>
              <a:rPr lang="en-US" sz="1100" b="0" i="0" u="none" strike="noStrike" cap="none" dirty="0" err="1">
                <a:solidFill>
                  <a:srgbClr val="000000"/>
                </a:solidFill>
                <a:effectLst/>
                <a:latin typeface="Arial"/>
                <a:ea typeface="Arial"/>
                <a:cs typeface="Arial"/>
                <a:sym typeface="Arial"/>
              </a:rPr>
              <a:t>biobased</a:t>
            </a:r>
            <a:r>
              <a:rPr lang="en-US" sz="1100" b="0" i="0" u="none" strike="noStrike" cap="none" dirty="0">
                <a:solidFill>
                  <a:srgbClr val="000000"/>
                </a:solidFill>
                <a:effectLst/>
                <a:latin typeface="Arial"/>
                <a:ea typeface="Arial"/>
                <a:cs typeface="Arial"/>
                <a:sym typeface="Arial"/>
              </a:rPr>
              <a:t> products.</a:t>
            </a:r>
            <a:endParaRPr lang="el-GR" sz="1100" b="0" i="0" u="none" strike="noStrike" cap="none" dirty="0">
              <a:solidFill>
                <a:srgbClr val="000000"/>
              </a:solidFill>
              <a:effectLst/>
              <a:latin typeface="Arial"/>
              <a:ea typeface="Arial"/>
              <a:cs typeface="Arial"/>
              <a:sym typeface="Arial"/>
            </a:endParaRPr>
          </a:p>
          <a:p>
            <a:r>
              <a:rPr lang="en-US" sz="1100" b="0" i="0" u="sng" strike="noStrike" cap="none" dirty="0">
                <a:solidFill>
                  <a:srgbClr val="000000"/>
                </a:solidFill>
                <a:effectLst/>
                <a:latin typeface="Arial"/>
                <a:ea typeface="Arial"/>
                <a:cs typeface="Arial"/>
                <a:sym typeface="Arial"/>
              </a:rPr>
              <a:t>Resources for this activity</a:t>
            </a:r>
            <a:r>
              <a:rPr lang="en-US" sz="1100" b="0" i="0" u="none" strike="noStrike" cap="none" dirty="0">
                <a:solidFill>
                  <a:srgbClr val="000000"/>
                </a:solidFill>
                <a:effectLst/>
                <a:latin typeface="Arial"/>
                <a:ea typeface="Arial"/>
                <a:cs typeface="Arial"/>
                <a:sym typeface="Arial"/>
              </a:rPr>
              <a:t>:</a:t>
            </a:r>
            <a:endParaRPr lang="el-GR" sz="1100" b="0" i="0" u="none" strike="noStrike" cap="none" dirty="0">
              <a:solidFill>
                <a:srgbClr val="000000"/>
              </a:solidFill>
              <a:effectLst/>
              <a:latin typeface="Arial"/>
              <a:ea typeface="Arial"/>
              <a:cs typeface="Arial"/>
              <a:sym typeface="Arial"/>
            </a:endParaRPr>
          </a:p>
          <a:p>
            <a:r>
              <a:rPr lang="en-US" sz="1100" b="0" i="0" u="sng" strike="noStrike" cap="none" dirty="0">
                <a:solidFill>
                  <a:srgbClr val="000000"/>
                </a:solidFill>
                <a:effectLst/>
                <a:latin typeface="Arial"/>
                <a:ea typeface="Arial"/>
                <a:cs typeface="Arial"/>
                <a:sym typeface="Arial"/>
                <a:hlinkClick r:id="rId3"/>
              </a:rPr>
              <a:t>https://www.bioeconomy-library.eu/wp-content/uploads/2019/11/2016_Biostep_Bioeconomy_Glasgow_Scotland.pdf</a:t>
            </a:r>
            <a:endParaRPr lang="el-GR" sz="1100" b="0" i="0" u="none" strike="noStrike" cap="none" dirty="0">
              <a:solidFill>
                <a:srgbClr val="000000"/>
              </a:solidFill>
              <a:effectLst/>
              <a:latin typeface="Arial"/>
              <a:ea typeface="Arial"/>
              <a:cs typeface="Arial"/>
              <a:sym typeface="Arial"/>
            </a:endParaRPr>
          </a:p>
          <a:p>
            <a:r>
              <a:rPr lang="en-US" sz="1100" b="0" i="0" u="sng" strike="noStrike" cap="none" dirty="0">
                <a:solidFill>
                  <a:srgbClr val="000000"/>
                </a:solidFill>
                <a:effectLst/>
                <a:latin typeface="Arial"/>
                <a:ea typeface="Arial"/>
                <a:cs typeface="Arial"/>
                <a:sym typeface="Arial"/>
                <a:hlinkClick r:id="rId4"/>
              </a:rPr>
              <a:t>https://stateofgreen.com/en/news/five-examples-of-the-circular-bioeconomy-in-practice/</a:t>
            </a:r>
            <a:endParaRPr lang="el-GR" sz="1100" b="0" i="0" u="none" strike="noStrike" cap="none" dirty="0">
              <a:solidFill>
                <a:srgbClr val="000000"/>
              </a:solidFill>
              <a:effectLst/>
              <a:latin typeface="Arial"/>
              <a:ea typeface="Arial"/>
              <a:cs typeface="Arial"/>
              <a:sym typeface="Arial"/>
            </a:endParaRPr>
          </a:p>
          <a:p>
            <a:r>
              <a:rPr lang="en-US" sz="1100" b="0" i="0" u="sng" strike="noStrike" cap="none" dirty="0">
                <a:solidFill>
                  <a:srgbClr val="000000"/>
                </a:solidFill>
                <a:effectLst/>
                <a:latin typeface="Arial"/>
                <a:ea typeface="Arial"/>
                <a:cs typeface="Arial"/>
                <a:sym typeface="Arial"/>
                <a:hlinkClick r:id="rId5"/>
              </a:rPr>
              <a:t>https://gbs2020.net/wp-content/uploads/2021/10/GBS2015_06_Product-Exhibition.pdf</a:t>
            </a:r>
            <a:endParaRPr lang="el-GR" sz="1100" b="0" i="0" u="none" strike="noStrike" cap="none" dirty="0">
              <a:solidFill>
                <a:srgbClr val="000000"/>
              </a:solidFill>
              <a:effectLst/>
              <a:latin typeface="Arial"/>
              <a:ea typeface="Arial"/>
              <a:cs typeface="Arial"/>
              <a:sym typeface="Arial"/>
            </a:endParaRPr>
          </a:p>
          <a:p>
            <a:pPr marL="158750" indent="0">
              <a:buNone/>
            </a:pPr>
            <a:endParaRPr lang="en-US" dirty="0"/>
          </a:p>
          <a:p>
            <a:pPr marL="158750" indent="0">
              <a:buNone/>
            </a:pPr>
            <a:endParaRPr lang="el-GR" dirty="0"/>
          </a:p>
        </p:txBody>
      </p:sp>
    </p:spTree>
    <p:extLst>
      <p:ext uri="{BB962C8B-B14F-4D97-AF65-F5344CB8AC3E}">
        <p14:creationId xmlns:p14="http://schemas.microsoft.com/office/powerpoint/2010/main" val="105951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teacher</a:t>
            </a:r>
            <a:r>
              <a:rPr lang="en-US" baseline="0" dirty="0"/>
              <a:t> a</a:t>
            </a:r>
            <a:r>
              <a:rPr lang="en-US" dirty="0"/>
              <a:t>sks the participants to reflect on what they learnt during the lesson. S/he encourages them to fill in the multiple choice activity. (quantitative)</a:t>
            </a:r>
          </a:p>
          <a:p>
            <a:pPr marL="158750" indent="0">
              <a:buNone/>
            </a:pPr>
            <a:endParaRPr lang="en-US" dirty="0"/>
          </a:p>
          <a:p>
            <a:pPr marL="158750" indent="0">
              <a:buNone/>
            </a:pPr>
            <a:r>
              <a:rPr lang="en-US" dirty="0"/>
              <a:t>The teacher asks the </a:t>
            </a:r>
            <a:r>
              <a:rPr lang="en-US" dirty="0" err="1"/>
              <a:t>participam</a:t>
            </a:r>
            <a:r>
              <a:rPr lang="en-US" dirty="0"/>
              <a:t> to write an exit ticket as they leave the class answering the question “What are the benefits of  bioeconomy in</a:t>
            </a:r>
            <a:r>
              <a:rPr lang="en-US" baseline="0" dirty="0"/>
              <a:t> your everyday life</a:t>
            </a:r>
            <a:r>
              <a:rPr lang="en-US" dirty="0"/>
              <a:t>?” or “Write the most impressive thing you learnt about bioeconomy” . </a:t>
            </a:r>
            <a:endParaRPr lang="el-GR" dirty="0"/>
          </a:p>
        </p:txBody>
      </p:sp>
    </p:spTree>
    <p:extLst>
      <p:ext uri="{BB962C8B-B14F-4D97-AF65-F5344CB8AC3E}">
        <p14:creationId xmlns:p14="http://schemas.microsoft.com/office/powerpoint/2010/main" val="673811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a:t>
            </a:r>
            <a:r>
              <a:rPr lang="en-US" baseline="0" dirty="0"/>
              <a:t> students</a:t>
            </a:r>
            <a:r>
              <a:rPr lang="en-US" dirty="0"/>
              <a:t> reflect on the 7-step methodology and the process they followed by answering the question “If you were to do the </a:t>
            </a:r>
            <a:r>
              <a:rPr lang="en-US" dirty="0" err="1"/>
              <a:t>Bioeconomy</a:t>
            </a:r>
            <a:r>
              <a:rPr lang="en-US" dirty="0"/>
              <a:t> project again, what would you keep and what would you leave out?” filling out the “Three checks – One cross” handout with three things they would like to experience again and one that was not particularly interesting or helpful.</a:t>
            </a:r>
            <a:r>
              <a:rPr lang="en-US" baseline="0" dirty="0"/>
              <a:t> </a:t>
            </a:r>
            <a:r>
              <a:rPr lang="en-US" dirty="0"/>
              <a:t>The lesson ends by emphasizing the role of individuals and communities in building a healthier planet.</a:t>
            </a:r>
          </a:p>
          <a:p>
            <a:pPr marL="158750" indent="0">
              <a:buNone/>
            </a:pPr>
            <a:r>
              <a:rPr lang="en-US" dirty="0"/>
              <a:t>The teachers also fill in the “Three Checks and a Cross” handout by answering the question “</a:t>
            </a:r>
            <a:r>
              <a:rPr lang="en-US" sz="1100" b="0" i="0" u="none" strike="noStrike" cap="none" dirty="0">
                <a:solidFill>
                  <a:srgbClr val="000000"/>
                </a:solidFill>
                <a:effectLst/>
                <a:latin typeface="Arial"/>
                <a:ea typeface="Arial"/>
                <a:cs typeface="Arial"/>
                <a:sym typeface="Arial"/>
              </a:rPr>
              <a:t>Choose</a:t>
            </a: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two things you enjoyed and feel confident teaching again and one that was too difficult to teach</a:t>
            </a:r>
            <a:r>
              <a:rPr lang="en-US" sz="1100" b="0" i="0" u="none" strike="noStrike" cap="none" baseline="0" dirty="0">
                <a:solidFill>
                  <a:srgbClr val="000000"/>
                </a:solidFill>
                <a:effectLst/>
                <a:latin typeface="Arial"/>
                <a:ea typeface="Arial"/>
                <a:cs typeface="Arial"/>
                <a:sym typeface="Arial"/>
              </a:rPr>
              <a:t> or</a:t>
            </a:r>
            <a:r>
              <a:rPr lang="en-US" sz="1100" b="0" i="0" u="none" strike="noStrike" cap="none" dirty="0">
                <a:solidFill>
                  <a:srgbClr val="000000"/>
                </a:solidFill>
                <a:effectLst/>
                <a:latin typeface="Arial"/>
                <a:ea typeface="Arial"/>
                <a:cs typeface="Arial"/>
                <a:sym typeface="Arial"/>
              </a:rPr>
              <a:t> not particularly interesting or helpful.</a:t>
            </a:r>
            <a:endParaRPr lang="en-US" dirty="0"/>
          </a:p>
          <a:p>
            <a:endParaRPr lang="el-GR" dirty="0"/>
          </a:p>
        </p:txBody>
      </p:sp>
    </p:spTree>
    <p:extLst>
      <p:ext uri="{BB962C8B-B14F-4D97-AF65-F5344CB8AC3E}">
        <p14:creationId xmlns:p14="http://schemas.microsoft.com/office/powerpoint/2010/main" val="342623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88b695c43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88b695c43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teacher can show the participants the video with the lesson objectives to introduce them to the sessions.</a:t>
            </a:r>
            <a:endParaRPr lang="el-GR" dirty="0"/>
          </a:p>
        </p:txBody>
      </p:sp>
    </p:spTree>
    <p:extLst>
      <p:ext uri="{BB962C8B-B14F-4D97-AF65-F5344CB8AC3E}">
        <p14:creationId xmlns:p14="http://schemas.microsoft.com/office/powerpoint/2010/main" val="264715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8b695c439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8b695c43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988948c82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988948c82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Introduction - Warm-Up Activity (5 minutes)</a:t>
            </a:r>
            <a:r>
              <a:rPr lang="en-US" sz="1100" b="0" i="0" u="none" strike="noStrike" cap="none" dirty="0">
                <a:solidFill>
                  <a:srgbClr val="000000"/>
                </a:solidFill>
                <a:effectLst/>
                <a:latin typeface="Arial"/>
                <a:ea typeface="Arial"/>
                <a:cs typeface="Arial"/>
                <a:sym typeface="Arial"/>
              </a:rPr>
              <a:t>:</a:t>
            </a:r>
            <a:endParaRPr lang="el-GR"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1.	The teacher</a:t>
            </a:r>
            <a:r>
              <a:rPr lang="en-US" sz="1100" b="0" i="0" u="none" strike="noStrike" cap="none" baseline="0" dirty="0">
                <a:solidFill>
                  <a:srgbClr val="000000"/>
                </a:solidFill>
                <a:effectLst/>
                <a:latin typeface="Arial"/>
                <a:ea typeface="Arial"/>
                <a:cs typeface="Arial"/>
                <a:sym typeface="Arial"/>
              </a:rPr>
              <a:t> s</a:t>
            </a:r>
            <a:r>
              <a:rPr lang="en-US" sz="1100" b="0" i="0" u="none" strike="noStrike" cap="none" dirty="0">
                <a:solidFill>
                  <a:srgbClr val="000000"/>
                </a:solidFill>
                <a:effectLst/>
                <a:latin typeface="Arial"/>
                <a:ea typeface="Arial"/>
                <a:cs typeface="Arial"/>
                <a:sym typeface="Arial"/>
              </a:rPr>
              <a:t>hows the students a</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 video</a:t>
            </a:r>
            <a:r>
              <a:rPr lang="en-US" sz="1100" b="0" i="0" u="none" strike="noStrike" cap="none" baseline="0" dirty="0">
                <a:solidFill>
                  <a:srgbClr val="000000"/>
                </a:solidFill>
                <a:effectLst/>
                <a:latin typeface="Arial"/>
                <a:ea typeface="Arial"/>
                <a:cs typeface="Arial"/>
                <a:sym typeface="Arial"/>
              </a:rPr>
              <a:t> related to </a:t>
            </a:r>
            <a:r>
              <a:rPr lang="en-US" sz="1100" b="0" i="0" u="none" strike="noStrike" cap="none" baseline="0" dirty="0" err="1">
                <a:solidFill>
                  <a:srgbClr val="000000"/>
                </a:solidFill>
                <a:effectLst/>
                <a:latin typeface="Arial"/>
                <a:ea typeface="Arial"/>
                <a:cs typeface="Arial"/>
                <a:sym typeface="Arial"/>
              </a:rPr>
              <a:t>Bioeconomy</a:t>
            </a:r>
            <a:r>
              <a:rPr lang="en-US" sz="1100" b="0" i="0" u="none" strike="noStrike" cap="none" baseline="0" dirty="0">
                <a:solidFill>
                  <a:srgbClr val="000000"/>
                </a:solidFill>
                <a:effectLst/>
                <a:latin typeface="Arial"/>
                <a:ea typeface="Arial"/>
                <a:cs typeface="Arial"/>
                <a:sym typeface="Arial"/>
              </a:rPr>
              <a:t> in our daily life</a:t>
            </a:r>
            <a:r>
              <a:rPr lang="en-US" sz="1100" b="0" i="0" u="none" strike="noStrike" cap="none" dirty="0">
                <a:solidFill>
                  <a:srgbClr val="000000"/>
                </a:solidFill>
                <a:effectLst/>
                <a:latin typeface="Arial"/>
                <a:ea typeface="Arial"/>
                <a:cs typeface="Arial"/>
                <a:sym typeface="Arial"/>
              </a:rPr>
              <a:t>.</a:t>
            </a:r>
            <a:r>
              <a:rPr lang="en-US" sz="1100" b="0" i="0" u="none" strike="noStrike" cap="none" baseline="0" dirty="0">
                <a:solidFill>
                  <a:srgbClr val="000000"/>
                </a:solidFill>
                <a:effectLst/>
                <a:latin typeface="Arial"/>
                <a:ea typeface="Arial"/>
                <a:cs typeface="Arial"/>
                <a:sym typeface="Arial"/>
              </a:rPr>
              <a:t> Then they look at the picture and read an excerpt about the topic.</a:t>
            </a:r>
            <a:r>
              <a:rPr lang="en-US" sz="1100" b="0" i="0" u="none" strike="noStrike" cap="none" dirty="0">
                <a:solidFill>
                  <a:srgbClr val="000000"/>
                </a:solidFill>
                <a:effectLst/>
                <a:latin typeface="Arial"/>
                <a:ea typeface="Arial"/>
                <a:cs typeface="Arial"/>
                <a:sym typeface="Arial"/>
              </a:rPr>
              <a:t> Finally, a discussion follows</a:t>
            </a:r>
            <a:r>
              <a:rPr lang="en-US" sz="1100" b="0" i="0" u="none" strike="noStrike" cap="none" baseline="0" dirty="0">
                <a:solidFill>
                  <a:srgbClr val="000000"/>
                </a:solidFill>
                <a:effectLst/>
                <a:latin typeface="Arial"/>
                <a:ea typeface="Arial"/>
                <a:cs typeface="Arial"/>
                <a:sym typeface="Arial"/>
              </a:rPr>
              <a:t> and </a:t>
            </a:r>
            <a:r>
              <a:rPr lang="en-US" sz="1100" b="0" i="0" u="none" strike="noStrike" cap="none" dirty="0">
                <a:solidFill>
                  <a:srgbClr val="000000"/>
                </a:solidFill>
                <a:effectLst/>
                <a:latin typeface="Arial"/>
                <a:ea typeface="Arial"/>
                <a:cs typeface="Arial"/>
                <a:sym typeface="Arial"/>
              </a:rPr>
              <a:t>they all write down their definition of </a:t>
            </a:r>
            <a:r>
              <a:rPr lang="en-US" sz="1100" b="0" i="0" u="none" strike="noStrike" cap="none" dirty="0" err="1">
                <a:solidFill>
                  <a:srgbClr val="000000"/>
                </a:solidFill>
                <a:effectLst/>
                <a:latin typeface="Arial"/>
                <a:ea typeface="Arial"/>
                <a:cs typeface="Arial"/>
                <a:sym typeface="Arial"/>
              </a:rPr>
              <a:t>bioeconomy</a:t>
            </a:r>
            <a:r>
              <a:rPr lang="en-US" sz="1100" b="0" i="0" u="none" strike="noStrike" cap="none" baseline="0" dirty="0">
                <a:solidFill>
                  <a:srgbClr val="000000"/>
                </a:solidFill>
                <a:effectLst/>
                <a:latin typeface="Arial"/>
                <a:ea typeface="Arial"/>
                <a:cs typeface="Arial"/>
                <a:sym typeface="Arial"/>
              </a:rPr>
              <a:t> on a post-it note which they keep on their desks.</a:t>
            </a:r>
            <a:endParaRPr lang="el-G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8b695c43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8b695c43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 teacher explains that they will play a game</a:t>
            </a:r>
            <a:r>
              <a:rPr lang="en-US" sz="1100" b="0" i="0" u="none" strike="noStrike" cap="none" baseline="0" dirty="0">
                <a:solidFill>
                  <a:srgbClr val="000000"/>
                </a:solidFill>
                <a:effectLst/>
                <a:latin typeface="Arial"/>
                <a:ea typeface="Arial"/>
                <a:cs typeface="Arial"/>
                <a:sym typeface="Arial"/>
              </a:rPr>
              <a:t> to get to know each other but also some more info about </a:t>
            </a:r>
            <a:r>
              <a:rPr lang="en-US" sz="1100" b="0" i="0" u="none" strike="noStrike" cap="none" baseline="0" dirty="0" err="1">
                <a:solidFill>
                  <a:srgbClr val="000000"/>
                </a:solidFill>
                <a:effectLst/>
                <a:latin typeface="Arial"/>
                <a:ea typeface="Arial"/>
                <a:cs typeface="Arial"/>
                <a:sym typeface="Arial"/>
              </a:rPr>
              <a:t>bioeconomy</a:t>
            </a:r>
            <a:r>
              <a:rPr lang="en-US" sz="1100" b="0" i="0" u="none" strike="noStrike" cap="none" baseline="0" dirty="0">
                <a:solidFill>
                  <a:srgbClr val="000000"/>
                </a:solidFill>
                <a:effectLst/>
                <a:latin typeface="Arial"/>
                <a:ea typeface="Arial"/>
                <a:cs typeface="Arial"/>
                <a:sym typeface="Arial"/>
              </a:rPr>
              <a:t> and then he give each participant a clue card. The teachers adds that s</a:t>
            </a:r>
            <a:r>
              <a:rPr lang="en-US" sz="1100" b="0" i="0" u="none" strike="noStrike" cap="none" dirty="0">
                <a:solidFill>
                  <a:srgbClr val="000000"/>
                </a:solidFill>
                <a:effectLst/>
                <a:latin typeface="Arial"/>
                <a:ea typeface="Arial"/>
                <a:cs typeface="Arial"/>
                <a:sym typeface="Arial"/>
              </a:rPr>
              <a:t>ome participants have the question cards and some of them have the answer</a:t>
            </a:r>
            <a:r>
              <a:rPr lang="en-US"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cards . The</a:t>
            </a:r>
            <a:r>
              <a:rPr lang="en-US" sz="1100" b="0" i="0" u="none" strike="noStrike" cap="none" baseline="0" dirty="0">
                <a:solidFill>
                  <a:srgbClr val="000000"/>
                </a:solidFill>
                <a:effectLst/>
                <a:latin typeface="Arial"/>
                <a:ea typeface="Arial"/>
                <a:cs typeface="Arial"/>
                <a:sym typeface="Arial"/>
              </a:rPr>
              <a:t> participants will have to</a:t>
            </a:r>
            <a:r>
              <a:rPr lang="en-US" sz="1100" b="0" i="0" u="none" strike="noStrike" cap="none" dirty="0">
                <a:solidFill>
                  <a:srgbClr val="000000"/>
                </a:solidFill>
                <a:effectLst/>
                <a:latin typeface="Arial"/>
                <a:ea typeface="Arial"/>
                <a:cs typeface="Arial"/>
                <a:sym typeface="Arial"/>
              </a:rPr>
              <a:t> stand up and start moving around. They tell their name and read the question or answer and they will try and pair up with “their other half”. After the matching is done, they all read aloud the questions and answer and they revisit their definition. Do they have anything to change, add or omit? Finally</a:t>
            </a:r>
            <a:r>
              <a:rPr lang="en-US" sz="1100" b="0" i="0" u="none" strike="noStrike" cap="none" baseline="0" dirty="0">
                <a:solidFill>
                  <a:srgbClr val="000000"/>
                </a:solidFill>
                <a:effectLst/>
                <a:latin typeface="Arial"/>
                <a:ea typeface="Arial"/>
                <a:cs typeface="Arial"/>
                <a:sym typeface="Arial"/>
              </a:rPr>
              <a:t> the stick the post-it notes on the </a:t>
            </a:r>
            <a:r>
              <a:rPr lang="en-US" sz="1100" b="0" i="0" u="none" strike="noStrike" cap="none" baseline="0" dirty="0" err="1">
                <a:solidFill>
                  <a:srgbClr val="000000"/>
                </a:solidFill>
                <a:effectLst/>
                <a:latin typeface="Arial"/>
                <a:ea typeface="Arial"/>
                <a:cs typeface="Arial"/>
                <a:sym typeface="Arial"/>
              </a:rPr>
              <a:t>Bioeconomy</a:t>
            </a:r>
            <a:r>
              <a:rPr lang="en-US" sz="1100" b="0" i="0" u="none" strike="noStrike" cap="none" baseline="0" dirty="0">
                <a:solidFill>
                  <a:srgbClr val="000000"/>
                </a:solidFill>
                <a:effectLst/>
                <a:latin typeface="Arial"/>
                <a:ea typeface="Arial"/>
                <a:cs typeface="Arial"/>
                <a:sym typeface="Arial"/>
              </a:rPr>
              <a:t> poster on the Flipchart.</a:t>
            </a:r>
            <a:endParaRPr lang="el-GR"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l-GR"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Participants engage in a discussion on some clue cards regarding the benefits of </a:t>
            </a:r>
            <a:r>
              <a:rPr lang="en-US" sz="1100" b="0" i="0" u="none" strike="noStrike" cap="none" dirty="0" err="1">
                <a:solidFill>
                  <a:srgbClr val="000000"/>
                </a:solidFill>
                <a:effectLst/>
                <a:latin typeface="Arial"/>
                <a:ea typeface="Arial"/>
                <a:cs typeface="Arial"/>
                <a:sym typeface="Arial"/>
              </a:rPr>
              <a:t>bioeconomy</a:t>
            </a:r>
            <a:r>
              <a:rPr lang="en-US" sz="1100" b="0" i="0" u="none" strike="noStrike" cap="none" dirty="0">
                <a:solidFill>
                  <a:srgbClr val="000000"/>
                </a:solidFill>
                <a:effectLst/>
                <a:latin typeface="Arial"/>
                <a:ea typeface="Arial"/>
                <a:cs typeface="Arial"/>
                <a:sym typeface="Arial"/>
              </a:rPr>
              <a:t> (e.g., reduced greenhouse gas emissions, job creation, resource efficiency) and the challenges (e.g., competition with food production, land-use conflicts, technological barriers) Divide participants into smaller groups and give out post-it notes. Then,   ask each group to make a list of the benefits and challenges related to </a:t>
            </a:r>
            <a:r>
              <a:rPr lang="en-US" sz="1100" b="0" i="0" u="none" strike="noStrike" cap="none" dirty="0" err="1">
                <a:solidFill>
                  <a:srgbClr val="000000"/>
                </a:solidFill>
                <a:effectLst/>
                <a:latin typeface="Arial"/>
                <a:ea typeface="Arial"/>
                <a:cs typeface="Arial"/>
                <a:sym typeface="Arial"/>
              </a:rPr>
              <a:t>bioeconomy</a:t>
            </a:r>
            <a:r>
              <a:rPr lang="en-US" sz="1100" b="0" i="0" u="none" strike="noStrike" cap="none" dirty="0">
                <a:solidFill>
                  <a:srgbClr val="000000"/>
                </a:solidFill>
                <a:effectLst/>
                <a:latin typeface="Arial"/>
                <a:ea typeface="Arial"/>
                <a:cs typeface="Arial"/>
                <a:sym typeface="Arial"/>
              </a:rPr>
              <a:t>. Then, each group shares their findings with the rest of the participants and they discuss as a whole class. They add the post-it notes with benefits and challenges under their definitions.</a:t>
            </a:r>
            <a:endParaRPr lang="el-GR" sz="1100" b="0" i="0" u="none" strike="noStrike" cap="none" dirty="0">
              <a:solidFill>
                <a:srgbClr val="000000"/>
              </a:solidFill>
              <a:effectLst/>
              <a:latin typeface="Arial"/>
              <a:ea typeface="Arial"/>
              <a:cs typeface="Arial"/>
              <a:sym typeface="Arial"/>
            </a:endParaRPr>
          </a:p>
          <a:p>
            <a:endParaRPr lang="el-GR" dirty="0"/>
          </a:p>
        </p:txBody>
      </p:sp>
    </p:spTree>
    <p:extLst>
      <p:ext uri="{BB962C8B-B14F-4D97-AF65-F5344CB8AC3E}">
        <p14:creationId xmlns:p14="http://schemas.microsoft.com/office/powerpoint/2010/main" val="373370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988948c82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988948c82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The teacher shares successful examples of </a:t>
            </a:r>
            <a:r>
              <a:rPr lang="en-US" sz="1100" b="0" i="0" u="none" strike="noStrike" cap="none" dirty="0" err="1">
                <a:solidFill>
                  <a:srgbClr val="000000"/>
                </a:solidFill>
                <a:effectLst/>
                <a:latin typeface="Arial"/>
                <a:ea typeface="Arial"/>
                <a:cs typeface="Arial"/>
                <a:sym typeface="Arial"/>
              </a:rPr>
              <a:t>bioeconomy</a:t>
            </a:r>
            <a:r>
              <a:rPr lang="en-US" sz="1100" b="0" i="0" u="none" strike="noStrike" cap="none" dirty="0">
                <a:solidFill>
                  <a:srgbClr val="000000"/>
                </a:solidFill>
                <a:effectLst/>
                <a:latin typeface="Arial"/>
                <a:ea typeface="Arial"/>
                <a:cs typeface="Arial"/>
                <a:sym typeface="Arial"/>
              </a:rPr>
              <a:t> applications from countries all around the world. </a:t>
            </a:r>
            <a:endParaRPr lang="el-G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8e1ad7fe7_1_24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8e1ad7fe7_1_24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Homework: Ask the participants to pretend they are young reporters for the environment who</a:t>
            </a:r>
            <a:r>
              <a:rPr lang="en-US" sz="1100" b="0" i="0" u="none" strike="noStrike" cap="none" baseline="0" dirty="0">
                <a:solidFill>
                  <a:srgbClr val="000000"/>
                </a:solidFill>
                <a:effectLst/>
                <a:latin typeface="Arial"/>
                <a:ea typeface="Arial"/>
                <a:cs typeface="Arial"/>
                <a:sym typeface="Arial"/>
              </a:rPr>
              <a:t> have </a:t>
            </a:r>
            <a:r>
              <a:rPr lang="en-US" sz="1100" b="0" i="0" u="none" strike="noStrike" cap="none" dirty="0">
                <a:solidFill>
                  <a:srgbClr val="000000"/>
                </a:solidFill>
                <a:effectLst/>
                <a:latin typeface="Arial"/>
                <a:ea typeface="Arial"/>
                <a:cs typeface="Arial"/>
                <a:sym typeface="Arial"/>
              </a:rPr>
              <a:t>to create their own videos to showcase how they use one of the </a:t>
            </a:r>
            <a:r>
              <a:rPr lang="en-US" sz="1100" b="0" i="0" u="none" strike="noStrike" cap="none" dirty="0" err="1">
                <a:solidFill>
                  <a:srgbClr val="000000"/>
                </a:solidFill>
                <a:effectLst/>
                <a:latin typeface="Arial"/>
                <a:ea typeface="Arial"/>
                <a:cs typeface="Arial"/>
                <a:sym typeface="Arial"/>
              </a:rPr>
              <a:t>biobased</a:t>
            </a:r>
            <a:r>
              <a:rPr lang="en-US" sz="1100" b="0" i="0" u="none" strike="noStrike" cap="none" dirty="0">
                <a:solidFill>
                  <a:srgbClr val="000000"/>
                </a:solidFill>
                <a:effectLst/>
                <a:latin typeface="Arial"/>
                <a:ea typeface="Arial"/>
                <a:cs typeface="Arial"/>
                <a:sym typeface="Arial"/>
              </a:rPr>
              <a:t> materials to make a </a:t>
            </a:r>
            <a:r>
              <a:rPr lang="en-US" sz="1100" b="0" i="0" u="none" strike="noStrike" cap="none" dirty="0" err="1">
                <a:solidFill>
                  <a:srgbClr val="000000"/>
                </a:solidFill>
                <a:effectLst/>
                <a:latin typeface="Arial"/>
                <a:ea typeface="Arial"/>
                <a:cs typeface="Arial"/>
                <a:sym typeface="Arial"/>
              </a:rPr>
              <a:t>biobased</a:t>
            </a:r>
            <a:r>
              <a:rPr lang="en-US" sz="1100" b="0" i="0" u="none" strike="noStrike" cap="none" dirty="0">
                <a:solidFill>
                  <a:srgbClr val="000000"/>
                </a:solidFill>
                <a:effectLst/>
                <a:latin typeface="Arial"/>
                <a:ea typeface="Arial"/>
                <a:cs typeface="Arial"/>
                <a:sym typeface="Arial"/>
              </a:rPr>
              <a:t> product. Encourage them to use their imagination and be informative and creative!</a:t>
            </a:r>
            <a:endParaRPr lang="el-G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8988948c82_0_1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8988948c82_0_1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The teacher asks the students to draw a renewable biological resource or a bio-product we get from it. Alternatively, the teacher can give them visuals /pictures of resources and products</a:t>
            </a:r>
            <a:endParaRPr lang="el-GR" sz="1100" b="0" i="0" u="none" strike="noStrike" cap="none" dirty="0">
              <a:solidFill>
                <a:srgbClr val="000000"/>
              </a:solidFill>
              <a:effectLst/>
              <a:latin typeface="Arial"/>
              <a:ea typeface="Arial"/>
              <a:cs typeface="Arial"/>
              <a:sym typeface="Arial"/>
            </a:endParaRPr>
          </a:p>
          <a:p>
            <a:pPr marL="158750" indent="0">
              <a:buNone/>
            </a:pPr>
            <a:r>
              <a:rPr lang="en-US" sz="1100" b="1" i="0" u="none" strike="noStrike" cap="none" dirty="0">
                <a:solidFill>
                  <a:srgbClr val="000000"/>
                </a:solidFill>
                <a:effectLst/>
                <a:latin typeface="Arial"/>
                <a:ea typeface="Arial"/>
                <a:cs typeface="Arial"/>
                <a:sym typeface="Arial"/>
              </a:rPr>
              <a:t>Project:</a:t>
            </a:r>
            <a:r>
              <a:rPr lang="en-US" sz="1100" b="0" i="0" u="none" strike="noStrike" cap="none" dirty="0">
                <a:solidFill>
                  <a:srgbClr val="000000"/>
                </a:solidFill>
                <a:effectLst/>
                <a:latin typeface="Arial"/>
                <a:ea typeface="Arial"/>
                <a:cs typeface="Arial"/>
                <a:sym typeface="Arial"/>
              </a:rPr>
              <a:t> Pretend you are a bio-resource or a product. Follow the model text and write a few sentences to introduce yourself to your classmates. </a:t>
            </a:r>
            <a:endParaRPr lang="el-GR" sz="1100" b="0" i="0" u="none" strike="noStrike" cap="none" dirty="0">
              <a:solidFill>
                <a:srgbClr val="000000"/>
              </a:solidFill>
              <a:effectLst/>
              <a:latin typeface="Arial"/>
              <a:ea typeface="Arial"/>
              <a:cs typeface="Arial"/>
              <a:sym typeface="Arial"/>
            </a:endParaRPr>
          </a:p>
          <a:p>
            <a:pPr marL="158750" lvl="0" indent="0">
              <a:buNone/>
            </a:pPr>
            <a:r>
              <a:rPr lang="en-US" sz="1100" b="0" i="0" u="none" strike="noStrike" cap="none" dirty="0">
                <a:solidFill>
                  <a:srgbClr val="000000"/>
                </a:solidFill>
                <a:effectLst/>
                <a:latin typeface="Arial"/>
                <a:ea typeface="Arial"/>
                <a:cs typeface="Arial"/>
                <a:sym typeface="Arial"/>
              </a:rPr>
              <a:t>Then use  the application </a:t>
            </a:r>
            <a:r>
              <a:rPr lang="en-US" sz="1100" b="0" i="0" u="none" strike="noStrike" cap="none" dirty="0" err="1">
                <a:solidFill>
                  <a:srgbClr val="000000"/>
                </a:solidFill>
                <a:effectLst/>
                <a:latin typeface="Arial"/>
                <a:ea typeface="Arial"/>
                <a:cs typeface="Arial"/>
                <a:sym typeface="Arial"/>
              </a:rPr>
              <a:t>Chatterpix</a:t>
            </a:r>
            <a:r>
              <a:rPr lang="en-US" sz="1100" b="0" i="0" u="none" strike="noStrike" cap="none" dirty="0">
                <a:solidFill>
                  <a:srgbClr val="000000"/>
                </a:solidFill>
                <a:effectLst/>
                <a:latin typeface="Arial"/>
                <a:ea typeface="Arial"/>
                <a:cs typeface="Arial"/>
                <a:sym typeface="Arial"/>
              </a:rPr>
              <a:t> Kids to make your picture speak. (link to the sample)</a:t>
            </a:r>
            <a:endParaRPr lang="el-GR"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Present your video to your classmates.</a:t>
            </a:r>
            <a:endParaRPr lang="el-G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6.xml.rels><?xml version="1.0" encoding="UTF-8" standalone="yes"?>
<Relationships xmlns="http://schemas.openxmlformats.org/package/2006/relationships"><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21" Type="http://schemas.openxmlformats.org/officeDocument/2006/relationships/image" Target="../media/image21.svg"/><Relationship Id="rId34" Type="http://schemas.openxmlformats.org/officeDocument/2006/relationships/image" Target="../media/image34.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33" Type="http://schemas.openxmlformats.org/officeDocument/2006/relationships/image" Target="../media/image33.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emf"/><Relationship Id="rId5" Type="http://schemas.openxmlformats.org/officeDocument/2006/relationships/image" Target="../media/image5.emf"/><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png"/><Relationship Id="rId36" Type="http://schemas.openxmlformats.org/officeDocument/2006/relationships/image" Target="../media/image36.emf"/><Relationship Id="rId10" Type="http://schemas.openxmlformats.org/officeDocument/2006/relationships/image" Target="../media/image10.png"/><Relationship Id="rId19" Type="http://schemas.openxmlformats.org/officeDocument/2006/relationships/image" Target="../media/image19.svg"/><Relationship Id="rId31" Type="http://schemas.openxmlformats.org/officeDocument/2006/relationships/image" Target="../media/image31.sv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svg"/><Relationship Id="rId8" Type="http://schemas.openxmlformats.org/officeDocument/2006/relationships/image" Target="../media/image8.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400000">
            <a:off x="2393085" y="-1611750"/>
            <a:ext cx="6229200" cy="7281300"/>
          </a:xfrm>
          <a:prstGeom prst="rtTriangle">
            <a:avLst/>
          </a:prstGeom>
          <a:solidFill>
            <a:srgbClr val="3E4035">
              <a:alpha val="8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10;p2"/>
          <p:cNvCxnSpPr/>
          <p:nvPr/>
        </p:nvCxnSpPr>
        <p:spPr>
          <a:xfrm flipH="1">
            <a:off x="1590865" y="-1085850"/>
            <a:ext cx="7281300" cy="6229200"/>
          </a:xfrm>
          <a:prstGeom prst="straightConnector1">
            <a:avLst/>
          </a:prstGeom>
          <a:noFill/>
          <a:ln w="9525" cap="flat" cmpd="sng">
            <a:solidFill>
              <a:schemeClr val="accent4"/>
            </a:solidFill>
            <a:prstDash val="solid"/>
            <a:round/>
            <a:headEnd type="none" w="med" len="med"/>
            <a:tailEnd type="none" w="med" len="med"/>
          </a:ln>
        </p:spPr>
      </p:cxnSp>
      <p:sp>
        <p:nvSpPr>
          <p:cNvPr id="11" name="Google Shape;11;p2"/>
          <p:cNvSpPr/>
          <p:nvPr/>
        </p:nvSpPr>
        <p:spPr>
          <a:xfrm rot="5400000">
            <a:off x="28124" y="-39750"/>
            <a:ext cx="1557900" cy="1614000"/>
          </a:xfrm>
          <a:prstGeom prst="rtTriangle">
            <a:avLst/>
          </a:prstGeom>
          <a:solidFill>
            <a:srgbClr val="3E4035">
              <a:alpha val="8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rot="10800000" flipH="1">
            <a:off x="10425" y="-11700"/>
            <a:ext cx="1703100" cy="1650000"/>
          </a:xfrm>
          <a:prstGeom prst="straightConnector1">
            <a:avLst/>
          </a:prstGeom>
          <a:noFill/>
          <a:ln w="9525" cap="flat" cmpd="sng">
            <a:solidFill>
              <a:schemeClr val="accent4"/>
            </a:solidFill>
            <a:prstDash val="solid"/>
            <a:round/>
            <a:headEnd type="none" w="med" len="med"/>
            <a:tailEnd type="none" w="med" len="med"/>
          </a:ln>
        </p:spPr>
      </p:cxnSp>
      <p:sp>
        <p:nvSpPr>
          <p:cNvPr id="13" name="Google Shape;13;p2"/>
          <p:cNvSpPr txBox="1">
            <a:spLocks noGrp="1"/>
          </p:cNvSpPr>
          <p:nvPr>
            <p:ph type="subTitle" idx="1"/>
          </p:nvPr>
        </p:nvSpPr>
        <p:spPr>
          <a:xfrm>
            <a:off x="4894250" y="4179450"/>
            <a:ext cx="3633600" cy="7842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solidFill>
                  <a:schemeClr val="accent3"/>
                </a:solidFill>
              </a:defRPr>
            </a:lvl1pPr>
            <a:lvl2pPr lvl="1" rtl="0">
              <a:spcBef>
                <a:spcPts val="1600"/>
              </a:spcBef>
              <a:spcAft>
                <a:spcPts val="0"/>
              </a:spcAft>
              <a:buNone/>
              <a:defRPr>
                <a:solidFill>
                  <a:schemeClr val="accent3"/>
                </a:solidFill>
              </a:defRPr>
            </a:lvl2pPr>
            <a:lvl3pPr lvl="2" rtl="0">
              <a:spcBef>
                <a:spcPts val="1600"/>
              </a:spcBef>
              <a:spcAft>
                <a:spcPts val="0"/>
              </a:spcAft>
              <a:buNone/>
              <a:defRPr>
                <a:solidFill>
                  <a:schemeClr val="accent3"/>
                </a:solidFill>
              </a:defRPr>
            </a:lvl3pPr>
            <a:lvl4pPr lvl="3" rtl="0">
              <a:spcBef>
                <a:spcPts val="1600"/>
              </a:spcBef>
              <a:spcAft>
                <a:spcPts val="0"/>
              </a:spcAft>
              <a:buNone/>
              <a:defRPr>
                <a:solidFill>
                  <a:schemeClr val="accent3"/>
                </a:solidFill>
              </a:defRPr>
            </a:lvl4pPr>
            <a:lvl5pPr lvl="4" rtl="0">
              <a:spcBef>
                <a:spcPts val="1600"/>
              </a:spcBef>
              <a:spcAft>
                <a:spcPts val="0"/>
              </a:spcAft>
              <a:buNone/>
              <a:defRPr>
                <a:solidFill>
                  <a:schemeClr val="accent3"/>
                </a:solidFill>
              </a:defRPr>
            </a:lvl5pPr>
            <a:lvl6pPr lvl="5" rtl="0">
              <a:spcBef>
                <a:spcPts val="1600"/>
              </a:spcBef>
              <a:spcAft>
                <a:spcPts val="0"/>
              </a:spcAft>
              <a:buNone/>
              <a:defRPr>
                <a:solidFill>
                  <a:schemeClr val="accent3"/>
                </a:solidFill>
              </a:defRPr>
            </a:lvl6pPr>
            <a:lvl7pPr lvl="6" rtl="0">
              <a:spcBef>
                <a:spcPts val="1600"/>
              </a:spcBef>
              <a:spcAft>
                <a:spcPts val="0"/>
              </a:spcAft>
              <a:buNone/>
              <a:defRPr>
                <a:solidFill>
                  <a:schemeClr val="accent3"/>
                </a:solidFill>
              </a:defRPr>
            </a:lvl7pPr>
            <a:lvl8pPr lvl="7" rtl="0">
              <a:spcBef>
                <a:spcPts val="1600"/>
              </a:spcBef>
              <a:spcAft>
                <a:spcPts val="0"/>
              </a:spcAft>
              <a:buNone/>
              <a:defRPr>
                <a:solidFill>
                  <a:schemeClr val="accent3"/>
                </a:solidFill>
              </a:defRPr>
            </a:lvl8pPr>
            <a:lvl9pPr lvl="8" rtl="0">
              <a:spcBef>
                <a:spcPts val="1600"/>
              </a:spcBef>
              <a:spcAft>
                <a:spcPts val="1600"/>
              </a:spcAft>
              <a:buNone/>
              <a:defRPr>
                <a:solidFill>
                  <a:schemeClr val="accent3"/>
                </a:solidFill>
              </a:defRPr>
            </a:lvl9pPr>
          </a:lstStyle>
          <a:p>
            <a:endParaRPr/>
          </a:p>
        </p:txBody>
      </p:sp>
      <p:sp>
        <p:nvSpPr>
          <p:cNvPr id="14" name="Google Shape;14;p2"/>
          <p:cNvSpPr txBox="1">
            <a:spLocks noGrp="1"/>
          </p:cNvSpPr>
          <p:nvPr>
            <p:ph type="title"/>
          </p:nvPr>
        </p:nvSpPr>
        <p:spPr>
          <a:xfrm>
            <a:off x="4419825" y="2068625"/>
            <a:ext cx="4108200" cy="2355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5000"/>
            </a:lvl1pPr>
            <a:lvl2pPr lvl="1" rtl="0">
              <a:spcBef>
                <a:spcPts val="0"/>
              </a:spcBef>
              <a:spcAft>
                <a:spcPts val="0"/>
              </a:spcAft>
              <a:buNone/>
              <a:defRPr sz="5000">
                <a:latin typeface="Montserrat"/>
                <a:ea typeface="Montserrat"/>
                <a:cs typeface="Montserrat"/>
                <a:sym typeface="Montserrat"/>
              </a:defRPr>
            </a:lvl2pPr>
            <a:lvl3pPr lvl="2" rtl="0">
              <a:spcBef>
                <a:spcPts val="0"/>
              </a:spcBef>
              <a:spcAft>
                <a:spcPts val="0"/>
              </a:spcAft>
              <a:buNone/>
              <a:defRPr sz="5000">
                <a:latin typeface="Montserrat"/>
                <a:ea typeface="Montserrat"/>
                <a:cs typeface="Montserrat"/>
                <a:sym typeface="Montserrat"/>
              </a:defRPr>
            </a:lvl3pPr>
            <a:lvl4pPr lvl="3" rtl="0">
              <a:spcBef>
                <a:spcPts val="0"/>
              </a:spcBef>
              <a:spcAft>
                <a:spcPts val="0"/>
              </a:spcAft>
              <a:buNone/>
              <a:defRPr sz="5000">
                <a:latin typeface="Montserrat"/>
                <a:ea typeface="Montserrat"/>
                <a:cs typeface="Montserrat"/>
                <a:sym typeface="Montserrat"/>
              </a:defRPr>
            </a:lvl4pPr>
            <a:lvl5pPr lvl="4" rtl="0">
              <a:spcBef>
                <a:spcPts val="0"/>
              </a:spcBef>
              <a:spcAft>
                <a:spcPts val="0"/>
              </a:spcAft>
              <a:buNone/>
              <a:defRPr sz="5000">
                <a:latin typeface="Montserrat"/>
                <a:ea typeface="Montserrat"/>
                <a:cs typeface="Montserrat"/>
                <a:sym typeface="Montserrat"/>
              </a:defRPr>
            </a:lvl5pPr>
            <a:lvl6pPr lvl="5" rtl="0">
              <a:spcBef>
                <a:spcPts val="0"/>
              </a:spcBef>
              <a:spcAft>
                <a:spcPts val="0"/>
              </a:spcAft>
              <a:buNone/>
              <a:defRPr sz="5000">
                <a:latin typeface="Montserrat"/>
                <a:ea typeface="Montserrat"/>
                <a:cs typeface="Montserrat"/>
                <a:sym typeface="Montserrat"/>
              </a:defRPr>
            </a:lvl6pPr>
            <a:lvl7pPr lvl="6" rtl="0">
              <a:spcBef>
                <a:spcPts val="0"/>
              </a:spcBef>
              <a:spcAft>
                <a:spcPts val="0"/>
              </a:spcAft>
              <a:buNone/>
              <a:defRPr sz="5000">
                <a:latin typeface="Montserrat"/>
                <a:ea typeface="Montserrat"/>
                <a:cs typeface="Montserrat"/>
                <a:sym typeface="Montserrat"/>
              </a:defRPr>
            </a:lvl7pPr>
            <a:lvl8pPr lvl="7" rtl="0">
              <a:spcBef>
                <a:spcPts val="0"/>
              </a:spcBef>
              <a:spcAft>
                <a:spcPts val="0"/>
              </a:spcAft>
              <a:buNone/>
              <a:defRPr sz="5000">
                <a:latin typeface="Montserrat"/>
                <a:ea typeface="Montserrat"/>
                <a:cs typeface="Montserrat"/>
                <a:sym typeface="Montserrat"/>
              </a:defRPr>
            </a:lvl8pPr>
            <a:lvl9pPr lvl="8" rtl="0">
              <a:spcBef>
                <a:spcPts val="0"/>
              </a:spcBef>
              <a:spcAft>
                <a:spcPts val="0"/>
              </a:spcAft>
              <a:buNone/>
              <a:defRPr sz="5000">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_2">
    <p:spTree>
      <p:nvGrpSpPr>
        <p:cNvPr id="1" name="Shape 56"/>
        <p:cNvGrpSpPr/>
        <p:nvPr/>
      </p:nvGrpSpPr>
      <p:grpSpPr>
        <a:xfrm>
          <a:off x="0" y="0"/>
          <a:ext cx="0" cy="0"/>
          <a:chOff x="0" y="0"/>
          <a:chExt cx="0" cy="0"/>
        </a:xfrm>
      </p:grpSpPr>
      <p:sp>
        <p:nvSpPr>
          <p:cNvPr id="57" name="Google Shape;57;p16"/>
          <p:cNvSpPr txBox="1">
            <a:spLocks noGrp="1"/>
          </p:cNvSpPr>
          <p:nvPr>
            <p:ph type="title"/>
          </p:nvPr>
        </p:nvSpPr>
        <p:spPr>
          <a:xfrm>
            <a:off x="722550" y="362097"/>
            <a:ext cx="7698900" cy="47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8" name="Google Shape;58;p16"/>
          <p:cNvSpPr txBox="1">
            <a:spLocks noGrp="1"/>
          </p:cNvSpPr>
          <p:nvPr>
            <p:ph type="subTitle" idx="1"/>
          </p:nvPr>
        </p:nvSpPr>
        <p:spPr>
          <a:xfrm>
            <a:off x="722700" y="3172000"/>
            <a:ext cx="2094900" cy="73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 name="Google Shape;59;p16"/>
          <p:cNvSpPr txBox="1">
            <a:spLocks noGrp="1"/>
          </p:cNvSpPr>
          <p:nvPr>
            <p:ph type="ctrTitle" idx="2"/>
          </p:nvPr>
        </p:nvSpPr>
        <p:spPr>
          <a:xfrm>
            <a:off x="722650" y="2769550"/>
            <a:ext cx="2094900" cy="478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0" name="Google Shape;60;p16"/>
          <p:cNvSpPr txBox="1">
            <a:spLocks noGrp="1"/>
          </p:cNvSpPr>
          <p:nvPr>
            <p:ph type="subTitle" idx="3"/>
          </p:nvPr>
        </p:nvSpPr>
        <p:spPr>
          <a:xfrm>
            <a:off x="3524550" y="3172000"/>
            <a:ext cx="2094900" cy="73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1" name="Google Shape;61;p16"/>
          <p:cNvSpPr txBox="1">
            <a:spLocks noGrp="1"/>
          </p:cNvSpPr>
          <p:nvPr>
            <p:ph type="ctrTitle" idx="4"/>
          </p:nvPr>
        </p:nvSpPr>
        <p:spPr>
          <a:xfrm>
            <a:off x="3524550" y="2780692"/>
            <a:ext cx="2094900" cy="467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2" name="Google Shape;62;p16"/>
          <p:cNvSpPr txBox="1">
            <a:spLocks noGrp="1"/>
          </p:cNvSpPr>
          <p:nvPr>
            <p:ph type="subTitle" idx="5"/>
          </p:nvPr>
        </p:nvSpPr>
        <p:spPr>
          <a:xfrm>
            <a:off x="6326513" y="3172000"/>
            <a:ext cx="2094900" cy="73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3" name="Google Shape;63;p16"/>
          <p:cNvSpPr txBox="1">
            <a:spLocks noGrp="1"/>
          </p:cNvSpPr>
          <p:nvPr>
            <p:ph type="ctrTitle" idx="6"/>
          </p:nvPr>
        </p:nvSpPr>
        <p:spPr>
          <a:xfrm>
            <a:off x="6326450" y="2780692"/>
            <a:ext cx="2094900" cy="467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2_2_1">
    <p:spTree>
      <p:nvGrpSpPr>
        <p:cNvPr id="1" name="Shape 78"/>
        <p:cNvGrpSpPr/>
        <p:nvPr/>
      </p:nvGrpSpPr>
      <p:grpSpPr>
        <a:xfrm>
          <a:off x="0" y="0"/>
          <a:ext cx="0" cy="0"/>
          <a:chOff x="0" y="0"/>
          <a:chExt cx="0" cy="0"/>
        </a:xfrm>
      </p:grpSpPr>
      <p:sp>
        <p:nvSpPr>
          <p:cNvPr id="79" name="Google Shape;79;p18"/>
          <p:cNvSpPr txBox="1">
            <a:spLocks noGrp="1"/>
          </p:cNvSpPr>
          <p:nvPr>
            <p:ph type="subTitle" idx="1"/>
          </p:nvPr>
        </p:nvSpPr>
        <p:spPr>
          <a:xfrm>
            <a:off x="588900" y="2985925"/>
            <a:ext cx="1715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18"/>
          <p:cNvSpPr txBox="1">
            <a:spLocks noGrp="1"/>
          </p:cNvSpPr>
          <p:nvPr>
            <p:ph type="ctrTitle"/>
          </p:nvPr>
        </p:nvSpPr>
        <p:spPr>
          <a:xfrm>
            <a:off x="588900" y="1600850"/>
            <a:ext cx="1715400" cy="1461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1" name="Google Shape;81;p18"/>
          <p:cNvSpPr txBox="1">
            <a:spLocks noGrp="1"/>
          </p:cNvSpPr>
          <p:nvPr>
            <p:ph type="title" idx="2"/>
          </p:nvPr>
        </p:nvSpPr>
        <p:spPr>
          <a:xfrm>
            <a:off x="588900" y="369700"/>
            <a:ext cx="8015100" cy="966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82" name="Google Shape;82;p18"/>
          <p:cNvSpPr txBox="1">
            <a:spLocks noGrp="1"/>
          </p:cNvSpPr>
          <p:nvPr>
            <p:ph type="subTitle" idx="3"/>
          </p:nvPr>
        </p:nvSpPr>
        <p:spPr>
          <a:xfrm>
            <a:off x="2646300" y="2985925"/>
            <a:ext cx="1715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3" name="Google Shape;83;p18"/>
          <p:cNvSpPr txBox="1">
            <a:spLocks noGrp="1"/>
          </p:cNvSpPr>
          <p:nvPr>
            <p:ph type="ctrTitle" idx="4"/>
          </p:nvPr>
        </p:nvSpPr>
        <p:spPr>
          <a:xfrm>
            <a:off x="2646300" y="1658000"/>
            <a:ext cx="1715400" cy="1404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4" name="Google Shape;84;p18"/>
          <p:cNvSpPr txBox="1">
            <a:spLocks noGrp="1"/>
          </p:cNvSpPr>
          <p:nvPr>
            <p:ph type="subTitle" idx="5"/>
          </p:nvPr>
        </p:nvSpPr>
        <p:spPr>
          <a:xfrm>
            <a:off x="4627500" y="2985925"/>
            <a:ext cx="1715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5" name="Google Shape;85;p18"/>
          <p:cNvSpPr txBox="1">
            <a:spLocks noGrp="1"/>
          </p:cNvSpPr>
          <p:nvPr>
            <p:ph type="ctrTitle" idx="6"/>
          </p:nvPr>
        </p:nvSpPr>
        <p:spPr>
          <a:xfrm>
            <a:off x="4627500" y="1657925"/>
            <a:ext cx="1715400" cy="1404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6" name="Google Shape;86;p18"/>
          <p:cNvSpPr txBox="1">
            <a:spLocks noGrp="1"/>
          </p:cNvSpPr>
          <p:nvPr>
            <p:ph type="subTitle" idx="7"/>
          </p:nvPr>
        </p:nvSpPr>
        <p:spPr>
          <a:xfrm>
            <a:off x="6684900" y="2985925"/>
            <a:ext cx="1715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7" name="Google Shape;87;p18"/>
          <p:cNvSpPr txBox="1">
            <a:spLocks noGrp="1"/>
          </p:cNvSpPr>
          <p:nvPr>
            <p:ph type="ctrTitle" idx="8"/>
          </p:nvPr>
        </p:nvSpPr>
        <p:spPr>
          <a:xfrm>
            <a:off x="6684900" y="1600850"/>
            <a:ext cx="1715400" cy="1461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2_1">
    <p:spTree>
      <p:nvGrpSpPr>
        <p:cNvPr id="1" name="Shape 88"/>
        <p:cNvGrpSpPr/>
        <p:nvPr/>
      </p:nvGrpSpPr>
      <p:grpSpPr>
        <a:xfrm>
          <a:off x="0" y="0"/>
          <a:ext cx="0" cy="0"/>
          <a:chOff x="0" y="0"/>
          <a:chExt cx="0" cy="0"/>
        </a:xfrm>
      </p:grpSpPr>
      <p:sp>
        <p:nvSpPr>
          <p:cNvPr id="89" name="Google Shape;89;p19"/>
          <p:cNvSpPr txBox="1">
            <a:spLocks noGrp="1"/>
          </p:cNvSpPr>
          <p:nvPr>
            <p:ph type="subTitle" idx="1"/>
          </p:nvPr>
        </p:nvSpPr>
        <p:spPr>
          <a:xfrm>
            <a:off x="1723175" y="2165451"/>
            <a:ext cx="2752500" cy="58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0" name="Google Shape;90;p19"/>
          <p:cNvSpPr txBox="1">
            <a:spLocks noGrp="1"/>
          </p:cNvSpPr>
          <p:nvPr>
            <p:ph type="ctrTitle"/>
          </p:nvPr>
        </p:nvSpPr>
        <p:spPr>
          <a:xfrm>
            <a:off x="1723175" y="1716226"/>
            <a:ext cx="2752500" cy="587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sp>
        <p:nvSpPr>
          <p:cNvPr id="91" name="Google Shape;91;p19"/>
          <p:cNvSpPr txBox="1">
            <a:spLocks noGrp="1"/>
          </p:cNvSpPr>
          <p:nvPr>
            <p:ph type="title" idx="2" hasCustomPrompt="1"/>
          </p:nvPr>
        </p:nvSpPr>
        <p:spPr>
          <a:xfrm>
            <a:off x="865625" y="1795800"/>
            <a:ext cx="1257600" cy="6573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Font typeface="Montserrat"/>
              <a:buNone/>
              <a:defRPr sz="3400" b="1">
                <a:latin typeface="Montserrat"/>
                <a:ea typeface="Montserrat"/>
                <a:cs typeface="Montserrat"/>
                <a:sym typeface="Montserrat"/>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92" name="Google Shape;92;p19"/>
          <p:cNvSpPr txBox="1">
            <a:spLocks noGrp="1"/>
          </p:cNvSpPr>
          <p:nvPr>
            <p:ph type="title" idx="3"/>
          </p:nvPr>
        </p:nvSpPr>
        <p:spPr>
          <a:xfrm>
            <a:off x="477950" y="362284"/>
            <a:ext cx="8042700" cy="91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93" name="Google Shape;93;p19"/>
          <p:cNvSpPr txBox="1">
            <a:spLocks noGrp="1"/>
          </p:cNvSpPr>
          <p:nvPr>
            <p:ph type="subTitle" idx="4"/>
          </p:nvPr>
        </p:nvSpPr>
        <p:spPr>
          <a:xfrm>
            <a:off x="1723175" y="3156051"/>
            <a:ext cx="2752500" cy="58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4" name="Google Shape;94;p19"/>
          <p:cNvSpPr txBox="1">
            <a:spLocks noGrp="1"/>
          </p:cNvSpPr>
          <p:nvPr>
            <p:ph type="ctrTitle" idx="5"/>
          </p:nvPr>
        </p:nvSpPr>
        <p:spPr>
          <a:xfrm>
            <a:off x="1723175" y="2706826"/>
            <a:ext cx="2752500" cy="587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sp>
        <p:nvSpPr>
          <p:cNvPr id="95" name="Google Shape;95;p19"/>
          <p:cNvSpPr txBox="1">
            <a:spLocks noGrp="1"/>
          </p:cNvSpPr>
          <p:nvPr>
            <p:ph type="title" idx="6" hasCustomPrompt="1"/>
          </p:nvPr>
        </p:nvSpPr>
        <p:spPr>
          <a:xfrm>
            <a:off x="865625" y="2786400"/>
            <a:ext cx="1323300" cy="6573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Font typeface="Montserrat"/>
              <a:buNone/>
              <a:defRPr sz="3400" b="1">
                <a:latin typeface="Montserrat"/>
                <a:ea typeface="Montserrat"/>
                <a:cs typeface="Montserrat"/>
                <a:sym typeface="Montserrat"/>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96" name="Google Shape;96;p19"/>
          <p:cNvSpPr txBox="1">
            <a:spLocks noGrp="1"/>
          </p:cNvSpPr>
          <p:nvPr>
            <p:ph type="subTitle" idx="7"/>
          </p:nvPr>
        </p:nvSpPr>
        <p:spPr>
          <a:xfrm>
            <a:off x="1723175" y="4146651"/>
            <a:ext cx="2752500" cy="58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7" name="Google Shape;97;p19"/>
          <p:cNvSpPr txBox="1">
            <a:spLocks noGrp="1"/>
          </p:cNvSpPr>
          <p:nvPr>
            <p:ph type="ctrTitle" idx="8"/>
          </p:nvPr>
        </p:nvSpPr>
        <p:spPr>
          <a:xfrm>
            <a:off x="1723175" y="3697426"/>
            <a:ext cx="2752500" cy="587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sp>
        <p:nvSpPr>
          <p:cNvPr id="98" name="Google Shape;98;p19"/>
          <p:cNvSpPr txBox="1">
            <a:spLocks noGrp="1"/>
          </p:cNvSpPr>
          <p:nvPr>
            <p:ph type="title" idx="9" hasCustomPrompt="1"/>
          </p:nvPr>
        </p:nvSpPr>
        <p:spPr>
          <a:xfrm>
            <a:off x="865625" y="3777000"/>
            <a:ext cx="1323300" cy="6573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Font typeface="Montserrat"/>
              <a:buNone/>
              <a:defRPr sz="3400" b="1">
                <a:latin typeface="Montserrat"/>
                <a:ea typeface="Montserrat"/>
                <a:cs typeface="Montserrat"/>
                <a:sym typeface="Montserrat"/>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99" name="Google Shape;99;p19"/>
          <p:cNvSpPr txBox="1">
            <a:spLocks noGrp="1"/>
          </p:cNvSpPr>
          <p:nvPr>
            <p:ph type="subTitle" idx="13"/>
          </p:nvPr>
        </p:nvSpPr>
        <p:spPr>
          <a:xfrm>
            <a:off x="5761775" y="2165451"/>
            <a:ext cx="2752500" cy="58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00" name="Google Shape;100;p19"/>
          <p:cNvSpPr txBox="1">
            <a:spLocks noGrp="1"/>
          </p:cNvSpPr>
          <p:nvPr>
            <p:ph type="ctrTitle" idx="14"/>
          </p:nvPr>
        </p:nvSpPr>
        <p:spPr>
          <a:xfrm>
            <a:off x="5761775" y="1716226"/>
            <a:ext cx="2752500" cy="587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sp>
        <p:nvSpPr>
          <p:cNvPr id="101" name="Google Shape;101;p19"/>
          <p:cNvSpPr txBox="1">
            <a:spLocks noGrp="1"/>
          </p:cNvSpPr>
          <p:nvPr>
            <p:ph type="title" idx="15" hasCustomPrompt="1"/>
          </p:nvPr>
        </p:nvSpPr>
        <p:spPr>
          <a:xfrm>
            <a:off x="4904225" y="1795800"/>
            <a:ext cx="1257600" cy="6573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Font typeface="Montserrat"/>
              <a:buNone/>
              <a:defRPr sz="3400" b="1">
                <a:latin typeface="Montserrat"/>
                <a:ea typeface="Montserrat"/>
                <a:cs typeface="Montserrat"/>
                <a:sym typeface="Montserrat"/>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102" name="Google Shape;102;p19"/>
          <p:cNvSpPr txBox="1">
            <a:spLocks noGrp="1"/>
          </p:cNvSpPr>
          <p:nvPr>
            <p:ph type="subTitle" idx="16"/>
          </p:nvPr>
        </p:nvSpPr>
        <p:spPr>
          <a:xfrm>
            <a:off x="5761775" y="3156051"/>
            <a:ext cx="2752500" cy="58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03" name="Google Shape;103;p19"/>
          <p:cNvSpPr txBox="1">
            <a:spLocks noGrp="1"/>
          </p:cNvSpPr>
          <p:nvPr>
            <p:ph type="ctrTitle" idx="17"/>
          </p:nvPr>
        </p:nvSpPr>
        <p:spPr>
          <a:xfrm>
            <a:off x="5761775" y="2706826"/>
            <a:ext cx="2752500" cy="587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sp>
        <p:nvSpPr>
          <p:cNvPr id="104" name="Google Shape;104;p19"/>
          <p:cNvSpPr txBox="1">
            <a:spLocks noGrp="1"/>
          </p:cNvSpPr>
          <p:nvPr>
            <p:ph type="title" idx="18" hasCustomPrompt="1"/>
          </p:nvPr>
        </p:nvSpPr>
        <p:spPr>
          <a:xfrm>
            <a:off x="4904225" y="2786400"/>
            <a:ext cx="1323300" cy="6573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Font typeface="Montserrat"/>
              <a:buNone/>
              <a:defRPr sz="3400" b="1">
                <a:latin typeface="Montserrat"/>
                <a:ea typeface="Montserrat"/>
                <a:cs typeface="Montserrat"/>
                <a:sym typeface="Montserrat"/>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105" name="Google Shape;105;p19"/>
          <p:cNvSpPr txBox="1">
            <a:spLocks noGrp="1"/>
          </p:cNvSpPr>
          <p:nvPr>
            <p:ph type="subTitle" idx="19"/>
          </p:nvPr>
        </p:nvSpPr>
        <p:spPr>
          <a:xfrm>
            <a:off x="5761775" y="4146651"/>
            <a:ext cx="2752500" cy="58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06" name="Google Shape;106;p19"/>
          <p:cNvSpPr txBox="1">
            <a:spLocks noGrp="1"/>
          </p:cNvSpPr>
          <p:nvPr>
            <p:ph type="ctrTitle" idx="20"/>
          </p:nvPr>
        </p:nvSpPr>
        <p:spPr>
          <a:xfrm>
            <a:off x="5761775" y="3697426"/>
            <a:ext cx="2752500" cy="587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a:endParaRPr/>
          </a:p>
        </p:txBody>
      </p:sp>
      <p:sp>
        <p:nvSpPr>
          <p:cNvPr id="107" name="Google Shape;107;p19"/>
          <p:cNvSpPr txBox="1">
            <a:spLocks noGrp="1"/>
          </p:cNvSpPr>
          <p:nvPr>
            <p:ph type="title" idx="21" hasCustomPrompt="1"/>
          </p:nvPr>
        </p:nvSpPr>
        <p:spPr>
          <a:xfrm>
            <a:off x="4904225" y="3777000"/>
            <a:ext cx="1323300" cy="6573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Font typeface="Montserrat"/>
              <a:buNone/>
              <a:defRPr sz="3400" b="1">
                <a:latin typeface="Montserrat"/>
                <a:ea typeface="Montserrat"/>
                <a:cs typeface="Montserrat"/>
                <a:sym typeface="Montserrat"/>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16200" y="1921650"/>
            <a:ext cx="3412500" cy="286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20"/>
          <p:cNvSpPr txBox="1">
            <a:spLocks noGrp="1"/>
          </p:cNvSpPr>
          <p:nvPr>
            <p:ph type="subTitle" idx="1"/>
          </p:nvPr>
        </p:nvSpPr>
        <p:spPr>
          <a:xfrm>
            <a:off x="616200" y="640100"/>
            <a:ext cx="3591000" cy="1245900"/>
          </a:xfrm>
          <a:prstGeom prst="rect">
            <a:avLst/>
          </a:prstGeom>
        </p:spPr>
        <p:txBody>
          <a:bodyPr spcFirstLastPara="1" wrap="square" lIns="91425" tIns="91425" rIns="91425" bIns="91425" anchor="t" anchorCtr="0">
            <a:noAutofit/>
          </a:bodyPr>
          <a:lstStyle>
            <a:lvl1pPr lvl="0">
              <a:spcBef>
                <a:spcPts val="0"/>
              </a:spcBef>
              <a:spcAft>
                <a:spcPts val="0"/>
              </a:spcAft>
              <a:buNone/>
              <a:defRPr sz="1700">
                <a:solidFill>
                  <a:schemeClr val="accent3"/>
                </a:solidFill>
              </a:defRPr>
            </a:lvl1pPr>
            <a:lvl2pPr lvl="1">
              <a:spcBef>
                <a:spcPts val="1600"/>
              </a:spcBef>
              <a:spcAft>
                <a:spcPts val="0"/>
              </a:spcAft>
              <a:buNone/>
              <a:defRPr sz="1700">
                <a:solidFill>
                  <a:schemeClr val="accent3"/>
                </a:solidFill>
              </a:defRPr>
            </a:lvl2pPr>
            <a:lvl3pPr lvl="2">
              <a:spcBef>
                <a:spcPts val="1600"/>
              </a:spcBef>
              <a:spcAft>
                <a:spcPts val="0"/>
              </a:spcAft>
              <a:buNone/>
              <a:defRPr sz="1700">
                <a:solidFill>
                  <a:schemeClr val="accent3"/>
                </a:solidFill>
              </a:defRPr>
            </a:lvl3pPr>
            <a:lvl4pPr lvl="3">
              <a:spcBef>
                <a:spcPts val="1600"/>
              </a:spcBef>
              <a:spcAft>
                <a:spcPts val="0"/>
              </a:spcAft>
              <a:buNone/>
              <a:defRPr sz="1700">
                <a:solidFill>
                  <a:schemeClr val="accent3"/>
                </a:solidFill>
              </a:defRPr>
            </a:lvl4pPr>
            <a:lvl5pPr lvl="4">
              <a:spcBef>
                <a:spcPts val="1600"/>
              </a:spcBef>
              <a:spcAft>
                <a:spcPts val="0"/>
              </a:spcAft>
              <a:buNone/>
              <a:defRPr sz="1700">
                <a:solidFill>
                  <a:schemeClr val="accent3"/>
                </a:solidFill>
              </a:defRPr>
            </a:lvl5pPr>
            <a:lvl6pPr lvl="5">
              <a:spcBef>
                <a:spcPts val="1600"/>
              </a:spcBef>
              <a:spcAft>
                <a:spcPts val="0"/>
              </a:spcAft>
              <a:buNone/>
              <a:defRPr sz="1700">
                <a:solidFill>
                  <a:schemeClr val="accent3"/>
                </a:solidFill>
              </a:defRPr>
            </a:lvl6pPr>
            <a:lvl7pPr lvl="6">
              <a:spcBef>
                <a:spcPts val="1600"/>
              </a:spcBef>
              <a:spcAft>
                <a:spcPts val="0"/>
              </a:spcAft>
              <a:buNone/>
              <a:defRPr sz="1700">
                <a:solidFill>
                  <a:schemeClr val="accent3"/>
                </a:solidFill>
              </a:defRPr>
            </a:lvl7pPr>
            <a:lvl8pPr lvl="7">
              <a:spcBef>
                <a:spcPts val="1600"/>
              </a:spcBef>
              <a:spcAft>
                <a:spcPts val="0"/>
              </a:spcAft>
              <a:buNone/>
              <a:defRPr sz="1700">
                <a:solidFill>
                  <a:schemeClr val="accent3"/>
                </a:solidFill>
              </a:defRPr>
            </a:lvl8pPr>
            <a:lvl9pPr lvl="8">
              <a:spcBef>
                <a:spcPts val="1600"/>
              </a:spcBef>
              <a:spcAft>
                <a:spcPts val="1600"/>
              </a:spcAft>
              <a:buNone/>
              <a:defRPr sz="1700">
                <a:solidFill>
                  <a:schemeClr val="accent3"/>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one column">
  <p:cSld name="ONE_COLUMN_TEXT_4">
    <p:spTree>
      <p:nvGrpSpPr>
        <p:cNvPr id="1" name="Shape 111"/>
        <p:cNvGrpSpPr/>
        <p:nvPr/>
      </p:nvGrpSpPr>
      <p:grpSpPr>
        <a:xfrm>
          <a:off x="0" y="0"/>
          <a:ext cx="0" cy="0"/>
          <a:chOff x="0" y="0"/>
          <a:chExt cx="0" cy="0"/>
        </a:xfrm>
      </p:grpSpPr>
      <p:sp>
        <p:nvSpPr>
          <p:cNvPr id="112" name="Google Shape;112;p21"/>
          <p:cNvSpPr txBox="1">
            <a:spLocks noGrp="1"/>
          </p:cNvSpPr>
          <p:nvPr>
            <p:ph type="subTitle" idx="1"/>
          </p:nvPr>
        </p:nvSpPr>
        <p:spPr>
          <a:xfrm>
            <a:off x="623275" y="1907975"/>
            <a:ext cx="3941700" cy="108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13" name="Google Shape;113;p21"/>
          <p:cNvSpPr txBox="1">
            <a:spLocks noGrp="1"/>
          </p:cNvSpPr>
          <p:nvPr>
            <p:ph type="title"/>
          </p:nvPr>
        </p:nvSpPr>
        <p:spPr>
          <a:xfrm>
            <a:off x="617975" y="745375"/>
            <a:ext cx="3941700" cy="1133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TITLE_AND_BODY_2">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4496100" y="-243825"/>
            <a:ext cx="4031700" cy="2154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34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116" name="Google Shape;116;p22"/>
          <p:cNvSpPr txBox="1">
            <a:spLocks noGrp="1"/>
          </p:cNvSpPr>
          <p:nvPr>
            <p:ph type="body" idx="1"/>
          </p:nvPr>
        </p:nvSpPr>
        <p:spPr>
          <a:xfrm>
            <a:off x="7074525" y="1965975"/>
            <a:ext cx="1420800" cy="3177600"/>
          </a:xfrm>
          <a:prstGeom prst="rect">
            <a:avLst/>
          </a:prstGeom>
        </p:spPr>
        <p:txBody>
          <a:bodyPr spcFirstLastPara="1" wrap="square" lIns="91425" tIns="91425" rIns="91425" bIns="91425" anchor="t" anchorCtr="0">
            <a:noAutofit/>
          </a:bodyPr>
          <a:lstStyle>
            <a:lvl1pPr marL="457200" lvl="0" indent="-317500" algn="r">
              <a:lnSpc>
                <a:spcPct val="100000"/>
              </a:lnSpc>
              <a:spcBef>
                <a:spcPts val="0"/>
              </a:spcBef>
              <a:spcAft>
                <a:spcPts val="0"/>
              </a:spcAft>
              <a:buSzPts val="1400"/>
              <a:buChar char="●"/>
              <a:defRPr/>
            </a:lvl1pPr>
            <a:lvl2pPr marL="914400" lvl="1" indent="-317500" algn="r">
              <a:lnSpc>
                <a:spcPct val="100000"/>
              </a:lnSpc>
              <a:spcBef>
                <a:spcPts val="1600"/>
              </a:spcBef>
              <a:spcAft>
                <a:spcPts val="0"/>
              </a:spcAft>
              <a:buSzPts val="1400"/>
              <a:buChar char="○"/>
              <a:defRPr/>
            </a:lvl2pPr>
            <a:lvl3pPr marL="1371600" lvl="2" indent="-317500" algn="r">
              <a:lnSpc>
                <a:spcPct val="100000"/>
              </a:lnSpc>
              <a:spcBef>
                <a:spcPts val="1600"/>
              </a:spcBef>
              <a:spcAft>
                <a:spcPts val="0"/>
              </a:spcAft>
              <a:buSzPts val="1400"/>
              <a:buChar char="■"/>
              <a:defRPr/>
            </a:lvl3pPr>
            <a:lvl4pPr marL="1828800" lvl="3" indent="-317500" algn="r">
              <a:lnSpc>
                <a:spcPct val="100000"/>
              </a:lnSpc>
              <a:spcBef>
                <a:spcPts val="1600"/>
              </a:spcBef>
              <a:spcAft>
                <a:spcPts val="0"/>
              </a:spcAft>
              <a:buSzPts val="1400"/>
              <a:buChar char="●"/>
              <a:defRPr/>
            </a:lvl4pPr>
            <a:lvl5pPr marL="2286000" lvl="4" indent="-317500" algn="r">
              <a:lnSpc>
                <a:spcPct val="100000"/>
              </a:lnSpc>
              <a:spcBef>
                <a:spcPts val="1600"/>
              </a:spcBef>
              <a:spcAft>
                <a:spcPts val="0"/>
              </a:spcAft>
              <a:buSzPts val="1400"/>
              <a:buChar char="○"/>
              <a:defRPr/>
            </a:lvl5pPr>
            <a:lvl6pPr marL="2743200" lvl="5" indent="-317500" algn="r">
              <a:lnSpc>
                <a:spcPct val="100000"/>
              </a:lnSpc>
              <a:spcBef>
                <a:spcPts val="1600"/>
              </a:spcBef>
              <a:spcAft>
                <a:spcPts val="0"/>
              </a:spcAft>
              <a:buSzPts val="1400"/>
              <a:buChar char="■"/>
              <a:defRPr/>
            </a:lvl6pPr>
            <a:lvl7pPr marL="3200400" lvl="6" indent="-317500" algn="r">
              <a:lnSpc>
                <a:spcPct val="100000"/>
              </a:lnSpc>
              <a:spcBef>
                <a:spcPts val="1600"/>
              </a:spcBef>
              <a:spcAft>
                <a:spcPts val="0"/>
              </a:spcAft>
              <a:buSzPts val="1400"/>
              <a:buChar char="●"/>
              <a:defRPr/>
            </a:lvl7pPr>
            <a:lvl8pPr marL="3657600" lvl="7" indent="-317500" algn="r">
              <a:lnSpc>
                <a:spcPct val="100000"/>
              </a:lnSpc>
              <a:spcBef>
                <a:spcPts val="1600"/>
              </a:spcBef>
              <a:spcAft>
                <a:spcPts val="0"/>
              </a:spcAft>
              <a:buSzPts val="1400"/>
              <a:buChar char="○"/>
              <a:defRPr/>
            </a:lvl8pPr>
            <a:lvl9pPr marL="4114800" lvl="8" indent="-317500" algn="r">
              <a:lnSpc>
                <a:spcPct val="100000"/>
              </a:lnSpc>
              <a:spcBef>
                <a:spcPts val="1600"/>
              </a:spcBef>
              <a:spcAft>
                <a:spcPts val="1600"/>
              </a:spcAft>
              <a:buSzPts val="1400"/>
              <a:buChar char="■"/>
              <a:defRPr/>
            </a:lvl9pPr>
          </a:lstStyle>
          <a:p>
            <a:endParaRPr/>
          </a:p>
        </p:txBody>
      </p:sp>
      <p:sp>
        <p:nvSpPr>
          <p:cNvPr id="117" name="Google Shape;117;p22"/>
          <p:cNvSpPr txBox="1"/>
          <p:nvPr/>
        </p:nvSpPr>
        <p:spPr>
          <a:xfrm>
            <a:off x="4714800" y="3644900"/>
            <a:ext cx="3813300" cy="1026300"/>
          </a:xfrm>
          <a:prstGeom prst="rect">
            <a:avLst/>
          </a:prstGeom>
          <a:noFill/>
          <a:ln>
            <a:noFill/>
          </a:ln>
        </p:spPr>
        <p:txBody>
          <a:bodyPr spcFirstLastPara="1" wrap="square" lIns="91425" tIns="91425" rIns="91425" bIns="91425" anchor="t" anchorCtr="0">
            <a:noAutofit/>
          </a:bodyPr>
          <a:lstStyle/>
          <a:p>
            <a:pPr marL="1371600" lvl="0" indent="0" algn="r" rtl="0">
              <a:lnSpc>
                <a:spcPct val="114000"/>
              </a:lnSpc>
              <a:spcBef>
                <a:spcPts val="0"/>
              </a:spcBef>
              <a:spcAft>
                <a:spcPts val="0"/>
              </a:spcAft>
              <a:buNone/>
            </a:pPr>
            <a:r>
              <a:rPr lang="en" sz="800" b="1">
                <a:solidFill>
                  <a:schemeClr val="accent1"/>
                </a:solidFill>
                <a:latin typeface="Montserrat"/>
                <a:ea typeface="Montserrat"/>
                <a:cs typeface="Montserrat"/>
                <a:sym typeface="Montserrat"/>
              </a:rPr>
              <a:t>CREDITS</a:t>
            </a:r>
            <a:r>
              <a:rPr lang="en" sz="800">
                <a:solidFill>
                  <a:schemeClr val="accent1"/>
                </a:solidFill>
                <a:latin typeface="Montserrat"/>
                <a:ea typeface="Montserrat"/>
                <a:cs typeface="Montserrat"/>
                <a:sym typeface="Montserrat"/>
              </a:rPr>
              <a:t>:</a:t>
            </a:r>
            <a:endParaRPr sz="800">
              <a:solidFill>
                <a:schemeClr val="accent1"/>
              </a:solidFill>
              <a:latin typeface="Montserrat"/>
              <a:ea typeface="Montserrat"/>
              <a:cs typeface="Montserrat"/>
              <a:sym typeface="Montserrat"/>
            </a:endParaRPr>
          </a:p>
          <a:p>
            <a:pPr marL="1371600" lvl="0" indent="0" algn="r" rtl="0">
              <a:lnSpc>
                <a:spcPct val="114000"/>
              </a:lnSpc>
              <a:spcBef>
                <a:spcPts val="0"/>
              </a:spcBef>
              <a:spcAft>
                <a:spcPts val="0"/>
              </a:spcAft>
              <a:buNone/>
            </a:pPr>
            <a:r>
              <a:rPr lang="en" sz="800">
                <a:solidFill>
                  <a:schemeClr val="accent1"/>
                </a:solidFill>
                <a:latin typeface="Montserrat"/>
                <a:ea typeface="Montserrat"/>
                <a:cs typeface="Montserrat"/>
                <a:sym typeface="Montserrat"/>
              </a:rPr>
              <a:t>This presentation template was created by </a:t>
            </a:r>
            <a:r>
              <a:rPr lang="en" sz="800" b="1">
                <a:solidFill>
                  <a:schemeClr val="accen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800">
                <a:solidFill>
                  <a:schemeClr val="accent1"/>
                </a:solidFill>
                <a:latin typeface="Montserrat"/>
                <a:ea typeface="Montserrat"/>
                <a:cs typeface="Montserrat"/>
                <a:sym typeface="Montserrat"/>
              </a:rPr>
              <a:t>, including icons by </a:t>
            </a:r>
            <a:r>
              <a:rPr lang="en" sz="800" b="1">
                <a:solidFill>
                  <a:schemeClr val="accen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800" b="1">
                <a:solidFill>
                  <a:schemeClr val="accent1"/>
                </a:solidFill>
                <a:latin typeface="Montserrat"/>
                <a:ea typeface="Montserrat"/>
                <a:cs typeface="Montserrat"/>
                <a:sym typeface="Montserrat"/>
              </a:rPr>
              <a:t>, </a:t>
            </a:r>
            <a:r>
              <a:rPr lang="en" sz="800">
                <a:solidFill>
                  <a:schemeClr val="accent1"/>
                </a:solidFill>
                <a:latin typeface="Montserrat"/>
                <a:ea typeface="Montserrat"/>
                <a:cs typeface="Montserrat"/>
                <a:sym typeface="Montserrat"/>
              </a:rPr>
              <a:t>infographics &amp; images by </a:t>
            </a:r>
            <a:r>
              <a:rPr lang="en" sz="800" b="1">
                <a:solidFill>
                  <a:schemeClr val="accen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800" b="1">
                <a:solidFill>
                  <a:schemeClr val="accent1"/>
                </a:solidFill>
                <a:latin typeface="Montserrat"/>
                <a:ea typeface="Montserrat"/>
                <a:cs typeface="Montserrat"/>
                <a:sym typeface="Montserrat"/>
              </a:rPr>
              <a:t> </a:t>
            </a:r>
            <a:endParaRPr sz="800" b="1">
              <a:solidFill>
                <a:schemeClr val="accent1"/>
              </a:solidFill>
              <a:latin typeface="Montserrat"/>
              <a:ea typeface="Montserrat"/>
              <a:cs typeface="Montserrat"/>
              <a:sym typeface="Montserrat"/>
            </a:endParaRPr>
          </a:p>
        </p:txBody>
      </p:sp>
      <p:sp>
        <p:nvSpPr>
          <p:cNvPr id="118" name="Google Shape;118;p22"/>
          <p:cNvSpPr txBox="1">
            <a:spLocks noGrp="1"/>
          </p:cNvSpPr>
          <p:nvPr>
            <p:ph type="subTitle" idx="2"/>
          </p:nvPr>
        </p:nvSpPr>
        <p:spPr>
          <a:xfrm>
            <a:off x="4117975" y="4392525"/>
            <a:ext cx="4410000" cy="2709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8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7" y="1072991"/>
            <a:ext cx="2880766" cy="530915"/>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7" name="Gráfico 6">
            <a:extLst>
              <a:ext uri="{FF2B5EF4-FFF2-40B4-BE49-F238E27FC236}">
                <a16:creationId xmlns:a16="http://schemas.microsoft.com/office/drawing/2014/main" id="{6A4652E0-C2FC-479D-B45C-9120A4C059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93281" y="820173"/>
            <a:ext cx="617935" cy="879035"/>
          </a:xfrm>
          <a:prstGeom prst="rect">
            <a:avLst/>
          </a:prstGeom>
        </p:spPr>
      </p:pic>
      <p:sp>
        <p:nvSpPr>
          <p:cNvPr id="8" name="Subtitle 2">
            <a:extLst>
              <a:ext uri="{FF2B5EF4-FFF2-40B4-BE49-F238E27FC236}">
                <a16:creationId xmlns:a16="http://schemas.microsoft.com/office/drawing/2014/main" id="{49C1FC45-1D74-4177-9BEB-49CBE7669045}"/>
              </a:ext>
            </a:extLst>
          </p:cNvPr>
          <p:cNvSpPr>
            <a:spLocks noGrp="1"/>
          </p:cNvSpPr>
          <p:nvPr>
            <p:ph type="subTitle" idx="10" hasCustomPrompt="1"/>
          </p:nvPr>
        </p:nvSpPr>
        <p:spPr>
          <a:xfrm>
            <a:off x="7100425" y="992123"/>
            <a:ext cx="1443500" cy="206084"/>
          </a:xfrm>
          <a:prstGeom prst="rect">
            <a:avLst/>
          </a:prstGeom>
        </p:spPr>
        <p:txBody>
          <a:bodyPr lIns="0" tIns="0" rIns="0" bIns="0" anchor="t" anchorCtr="0">
            <a:normAutofit/>
          </a:bodyPr>
          <a:lstStyle>
            <a:lvl1pPr marL="0" indent="0" algn="l">
              <a:spcBef>
                <a:spcPts val="0"/>
              </a:spcBef>
              <a:buNone/>
              <a:defRPr sz="1200" b="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info@genb-project.eu</a:t>
            </a:r>
            <a:endParaRPr lang="pt-PT" dirty="0"/>
          </a:p>
        </p:txBody>
      </p:sp>
      <p:pic>
        <p:nvPicPr>
          <p:cNvPr id="9" name="Picture 2">
            <a:extLst>
              <a:ext uri="{FF2B5EF4-FFF2-40B4-BE49-F238E27FC236}">
                <a16:creationId xmlns:a16="http://schemas.microsoft.com/office/drawing/2014/main" id="{9706B8B9-BEDC-4794-8A82-3F12AD929062}"/>
              </a:ext>
            </a:extLst>
          </p:cNvPr>
          <p:cNvPicPr>
            <a:picLocks noChangeAspect="1"/>
          </p:cNvPicPr>
          <p:nvPr userDrawn="1"/>
        </p:nvPicPr>
        <p:blipFill>
          <a:blip r:embed="rId5"/>
          <a:stretch>
            <a:fillRect/>
          </a:stretch>
        </p:blipFill>
        <p:spPr>
          <a:xfrm>
            <a:off x="644590" y="4791463"/>
            <a:ext cx="817907" cy="173806"/>
          </a:xfrm>
          <a:prstGeom prst="rect">
            <a:avLst/>
          </a:prstGeom>
        </p:spPr>
      </p:pic>
      <p:pic>
        <p:nvPicPr>
          <p:cNvPr id="10" name="Gráfico 9">
            <a:extLst>
              <a:ext uri="{FF2B5EF4-FFF2-40B4-BE49-F238E27FC236}">
                <a16:creationId xmlns:a16="http://schemas.microsoft.com/office/drawing/2014/main" id="{DB088986-685D-48D4-A472-86EC30A0375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72492" y="3879058"/>
            <a:ext cx="59801" cy="946847"/>
          </a:xfrm>
          <a:prstGeom prst="rect">
            <a:avLst/>
          </a:prstGeom>
        </p:spPr>
      </p:pic>
      <p:pic>
        <p:nvPicPr>
          <p:cNvPr id="20" name="Gráfico 19">
            <a:extLst>
              <a:ext uri="{FF2B5EF4-FFF2-40B4-BE49-F238E27FC236}">
                <a16:creationId xmlns:a16="http://schemas.microsoft.com/office/drawing/2014/main" id="{83959350-4C7F-4EA5-BEBF-062C6A52C9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0" y="2839561"/>
            <a:ext cx="750094" cy="64294"/>
          </a:xfrm>
          <a:prstGeom prst="rect">
            <a:avLst/>
          </a:prstGeom>
        </p:spPr>
      </p:pic>
      <p:pic>
        <p:nvPicPr>
          <p:cNvPr id="15" name="Gráfico 14">
            <a:extLst>
              <a:ext uri="{FF2B5EF4-FFF2-40B4-BE49-F238E27FC236}">
                <a16:creationId xmlns:a16="http://schemas.microsoft.com/office/drawing/2014/main" id="{48E59FCA-A872-47B2-9988-8F6458DB69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6033" y="3345831"/>
            <a:ext cx="696464" cy="264853"/>
          </a:xfrm>
          <a:prstGeom prst="rect">
            <a:avLst/>
          </a:prstGeom>
        </p:spPr>
      </p:pic>
      <p:pic>
        <p:nvPicPr>
          <p:cNvPr id="18" name="Gráfico 17">
            <a:extLst>
              <a:ext uri="{FF2B5EF4-FFF2-40B4-BE49-F238E27FC236}">
                <a16:creationId xmlns:a16="http://schemas.microsoft.com/office/drawing/2014/main" id="{8E1BDFC4-08E9-4DE3-8B07-0E363C31F75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205144" y="3361185"/>
            <a:ext cx="914747" cy="243284"/>
          </a:xfrm>
          <a:prstGeom prst="rect">
            <a:avLst/>
          </a:prstGeom>
        </p:spPr>
      </p:pic>
      <p:pic>
        <p:nvPicPr>
          <p:cNvPr id="26" name="Gráfico 25">
            <a:extLst>
              <a:ext uri="{FF2B5EF4-FFF2-40B4-BE49-F238E27FC236}">
                <a16:creationId xmlns:a16="http://schemas.microsoft.com/office/drawing/2014/main" id="{B032CCAB-2D06-49D3-8B93-957B89E3147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891" y="3307829"/>
            <a:ext cx="784430" cy="280845"/>
          </a:xfrm>
          <a:prstGeom prst="rect">
            <a:avLst/>
          </a:prstGeom>
        </p:spPr>
      </p:pic>
      <p:pic>
        <p:nvPicPr>
          <p:cNvPr id="28" name="Gráfico 27">
            <a:extLst>
              <a:ext uri="{FF2B5EF4-FFF2-40B4-BE49-F238E27FC236}">
                <a16:creationId xmlns:a16="http://schemas.microsoft.com/office/drawing/2014/main" id="{18257D63-999A-40A0-8599-6606268AEB1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38538" y="4003480"/>
            <a:ext cx="330106" cy="310688"/>
          </a:xfrm>
          <a:prstGeom prst="rect">
            <a:avLst/>
          </a:prstGeom>
        </p:spPr>
      </p:pic>
      <p:pic>
        <p:nvPicPr>
          <p:cNvPr id="30" name="Gráfico 29">
            <a:extLst>
              <a:ext uri="{FF2B5EF4-FFF2-40B4-BE49-F238E27FC236}">
                <a16:creationId xmlns:a16="http://schemas.microsoft.com/office/drawing/2014/main" id="{4D2210F7-6BB9-4710-82C5-7147C51F5CB5}"/>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84553" y="3990582"/>
            <a:ext cx="617703" cy="351452"/>
          </a:xfrm>
          <a:prstGeom prst="rect">
            <a:avLst/>
          </a:prstGeom>
        </p:spPr>
      </p:pic>
      <p:pic>
        <p:nvPicPr>
          <p:cNvPr id="37" name="Gráfico 36">
            <a:extLst>
              <a:ext uri="{FF2B5EF4-FFF2-40B4-BE49-F238E27FC236}">
                <a16:creationId xmlns:a16="http://schemas.microsoft.com/office/drawing/2014/main" id="{7CFEDBFB-A4AE-4061-A29B-C2E8223AC9D6}"/>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77650" y="4045309"/>
            <a:ext cx="962529" cy="238151"/>
          </a:xfrm>
          <a:prstGeom prst="rect">
            <a:avLst/>
          </a:prstGeom>
        </p:spPr>
      </p:pic>
      <p:pic>
        <p:nvPicPr>
          <p:cNvPr id="39" name="Gráfico 38">
            <a:extLst>
              <a:ext uri="{FF2B5EF4-FFF2-40B4-BE49-F238E27FC236}">
                <a16:creationId xmlns:a16="http://schemas.microsoft.com/office/drawing/2014/main" id="{4D0BD139-2100-4B2A-B282-4157F6EC4ED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72000" y="4033256"/>
            <a:ext cx="669208" cy="262257"/>
          </a:xfrm>
          <a:prstGeom prst="rect">
            <a:avLst/>
          </a:prstGeom>
        </p:spPr>
      </p:pic>
      <p:pic>
        <p:nvPicPr>
          <p:cNvPr id="42" name="Gráfico 41">
            <a:extLst>
              <a:ext uri="{FF2B5EF4-FFF2-40B4-BE49-F238E27FC236}">
                <a16:creationId xmlns:a16="http://schemas.microsoft.com/office/drawing/2014/main" id="{14F89BCA-A12D-49C2-9220-AD0BEA68D5F6}"/>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46092" y="4032599"/>
            <a:ext cx="854029" cy="262031"/>
          </a:xfrm>
          <a:prstGeom prst="rect">
            <a:avLst/>
          </a:prstGeom>
        </p:spPr>
      </p:pic>
      <p:pic>
        <p:nvPicPr>
          <p:cNvPr id="45" name="Imagem 44" descr="Uma imagem com texto&#10;&#10;Descrição gerada automaticamente">
            <a:extLst>
              <a:ext uri="{FF2B5EF4-FFF2-40B4-BE49-F238E27FC236}">
                <a16:creationId xmlns:a16="http://schemas.microsoft.com/office/drawing/2014/main" id="{FB115980-C199-4805-BF1C-EC58C685CFD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915191" y="3301408"/>
            <a:ext cx="938537" cy="338777"/>
          </a:xfrm>
          <a:prstGeom prst="rect">
            <a:avLst/>
          </a:prstGeom>
        </p:spPr>
      </p:pic>
      <p:pic>
        <p:nvPicPr>
          <p:cNvPr id="47" name="Imagem 46" descr="Uma imagem com texto, relógio&#10;&#10;Descrição gerada automaticamente">
            <a:extLst>
              <a:ext uri="{FF2B5EF4-FFF2-40B4-BE49-F238E27FC236}">
                <a16:creationId xmlns:a16="http://schemas.microsoft.com/office/drawing/2014/main" id="{15660DBE-2727-4334-A252-D6A216931D45}"/>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4443078" y="3331607"/>
            <a:ext cx="942974" cy="293999"/>
          </a:xfrm>
          <a:prstGeom prst="rect">
            <a:avLst/>
          </a:prstGeom>
        </p:spPr>
      </p:pic>
      <p:pic>
        <p:nvPicPr>
          <p:cNvPr id="22" name="Gráfico 21">
            <a:extLst>
              <a:ext uri="{FF2B5EF4-FFF2-40B4-BE49-F238E27FC236}">
                <a16:creationId xmlns:a16="http://schemas.microsoft.com/office/drawing/2014/main" id="{2EB55039-2AE8-453C-A153-ACDC360C4433}"/>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44590" y="992124"/>
            <a:ext cx="1460435" cy="870076"/>
          </a:xfrm>
          <a:prstGeom prst="rect">
            <a:avLst/>
          </a:prstGeom>
        </p:spPr>
      </p:pic>
      <p:pic>
        <p:nvPicPr>
          <p:cNvPr id="2" name="Gráfico 28">
            <a:extLst>
              <a:ext uri="{FF2B5EF4-FFF2-40B4-BE49-F238E27FC236}">
                <a16:creationId xmlns:a16="http://schemas.microsoft.com/office/drawing/2014/main" id="{675D1097-52D4-0F2A-362C-B2628797C94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7093281" y="2011007"/>
            <a:ext cx="207169" cy="207169"/>
          </a:xfrm>
          <a:prstGeom prst="rect">
            <a:avLst/>
          </a:prstGeom>
        </p:spPr>
      </p:pic>
      <p:pic>
        <p:nvPicPr>
          <p:cNvPr id="3" name="Gráfico 29">
            <a:extLst>
              <a:ext uri="{FF2B5EF4-FFF2-40B4-BE49-F238E27FC236}">
                <a16:creationId xmlns:a16="http://schemas.microsoft.com/office/drawing/2014/main" id="{15A8CEEE-8FEA-2084-18D0-9E45665D4201}"/>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402248" y="2011007"/>
            <a:ext cx="207169" cy="207169"/>
          </a:xfrm>
          <a:prstGeom prst="rect">
            <a:avLst/>
          </a:prstGeom>
        </p:spPr>
      </p:pic>
      <p:pic>
        <p:nvPicPr>
          <p:cNvPr id="4" name="Gráfico 35">
            <a:extLst>
              <a:ext uri="{FF2B5EF4-FFF2-40B4-BE49-F238E27FC236}">
                <a16:creationId xmlns:a16="http://schemas.microsoft.com/office/drawing/2014/main" id="{5D7D807D-56DF-136D-A066-0770DBD7D86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711215" y="2011007"/>
            <a:ext cx="207169" cy="207169"/>
          </a:xfrm>
          <a:prstGeom prst="rect">
            <a:avLst/>
          </a:prstGeom>
        </p:spPr>
      </p:pic>
      <p:pic>
        <p:nvPicPr>
          <p:cNvPr id="6" name="Picture 5">
            <a:extLst>
              <a:ext uri="{FF2B5EF4-FFF2-40B4-BE49-F238E27FC236}">
                <a16:creationId xmlns:a16="http://schemas.microsoft.com/office/drawing/2014/main" id="{24CFF4CC-82A1-21DF-5D3C-E73D9E93A109}"/>
              </a:ext>
            </a:extLst>
          </p:cNvPr>
          <p:cNvPicPr>
            <a:picLocks noChangeAspect="1"/>
          </p:cNvPicPr>
          <p:nvPr userDrawn="1"/>
        </p:nvPicPr>
        <p:blipFill>
          <a:blip r:embed="rId36"/>
          <a:stretch>
            <a:fillRect/>
          </a:stretch>
        </p:blipFill>
        <p:spPr>
          <a:xfrm>
            <a:off x="8329149" y="2011007"/>
            <a:ext cx="207169" cy="207169"/>
          </a:xfrm>
          <a:prstGeom prst="rect">
            <a:avLst/>
          </a:prstGeom>
        </p:spPr>
      </p:pic>
      <p:pic>
        <p:nvPicPr>
          <p:cNvPr id="11" name="Picture 10">
            <a:extLst>
              <a:ext uri="{FF2B5EF4-FFF2-40B4-BE49-F238E27FC236}">
                <a16:creationId xmlns:a16="http://schemas.microsoft.com/office/drawing/2014/main" id="{2C9027BA-4AAF-3622-0849-6939C6FB7222}"/>
              </a:ext>
            </a:extLst>
          </p:cNvPr>
          <p:cNvPicPr>
            <a:picLocks noChangeAspect="1"/>
          </p:cNvPicPr>
          <p:nvPr userDrawn="1"/>
        </p:nvPicPr>
        <p:blipFill>
          <a:blip r:embed="rId37"/>
          <a:stretch>
            <a:fillRect/>
          </a:stretch>
        </p:blipFill>
        <p:spPr>
          <a:xfrm>
            <a:off x="8020182" y="2011007"/>
            <a:ext cx="207169" cy="207169"/>
          </a:xfrm>
          <a:prstGeom prst="rect">
            <a:avLst/>
          </a:prstGeom>
        </p:spPr>
      </p:pic>
      <p:sp>
        <p:nvSpPr>
          <p:cNvPr id="13" name="Subtitle 2">
            <a:extLst>
              <a:ext uri="{FF2B5EF4-FFF2-40B4-BE49-F238E27FC236}">
                <a16:creationId xmlns:a16="http://schemas.microsoft.com/office/drawing/2014/main" id="{BCCA99D0-9476-E25C-24A1-C8494080DF5A}"/>
              </a:ext>
            </a:extLst>
          </p:cNvPr>
          <p:cNvSpPr txBox="1">
            <a:spLocks/>
          </p:cNvSpPr>
          <p:nvPr userDrawn="1"/>
        </p:nvSpPr>
        <p:spPr>
          <a:xfrm>
            <a:off x="7100425" y="1797676"/>
            <a:ext cx="1443500" cy="206084"/>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50" b="0" i="0" dirty="0">
                <a:solidFill>
                  <a:schemeClr val="bg1"/>
                </a:solidFill>
                <a:effectLst/>
                <a:latin typeface="PuviRegular"/>
              </a:rPr>
              <a:t>@BIOVOICES</a:t>
            </a:r>
            <a:endParaRPr lang="pt-PT" sz="1050" dirty="0">
              <a:solidFill>
                <a:schemeClr val="bg1"/>
              </a:solidFill>
            </a:endParaRPr>
          </a:p>
        </p:txBody>
      </p:sp>
    </p:spTree>
    <p:extLst>
      <p:ext uri="{BB962C8B-B14F-4D97-AF65-F5344CB8AC3E}">
        <p14:creationId xmlns:p14="http://schemas.microsoft.com/office/powerpoint/2010/main" val="1766099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áfico 15">
            <a:extLst>
              <a:ext uri="{FF2B5EF4-FFF2-40B4-BE49-F238E27FC236}">
                <a16:creationId xmlns:a16="http://schemas.microsoft.com/office/drawing/2014/main" id="{93D9522B-868A-43DC-9255-CD7A1780D4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69887" y="3879057"/>
            <a:ext cx="59801" cy="946847"/>
          </a:xfrm>
          <a:prstGeom prst="rect">
            <a:avLst/>
          </a:prstGeom>
        </p:spPr>
      </p:pic>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0" y="2325013"/>
            <a:ext cx="4410681" cy="936159"/>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3414400"/>
            <a:ext cx="2946486" cy="454106"/>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0" y="4347901"/>
            <a:ext cx="2458641" cy="284214"/>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32DF04A-AF0D-4355-A484-EC8E2FAAFA4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44590" y="653493"/>
            <a:ext cx="1466663" cy="870458"/>
          </a:xfrm>
          <a:prstGeom prst="rect">
            <a:avLst/>
          </a:prstGeom>
        </p:spPr>
      </p:pic>
    </p:spTree>
    <p:extLst>
      <p:ext uri="{BB962C8B-B14F-4D97-AF65-F5344CB8AC3E}">
        <p14:creationId xmlns:p14="http://schemas.microsoft.com/office/powerpoint/2010/main" val="152875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437675" y="361825"/>
            <a:ext cx="5090400" cy="1070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6" name="Google Shape;26;p5"/>
          <p:cNvSpPr txBox="1">
            <a:spLocks noGrp="1"/>
          </p:cNvSpPr>
          <p:nvPr>
            <p:ph type="subTitle" idx="1"/>
          </p:nvPr>
        </p:nvSpPr>
        <p:spPr>
          <a:xfrm>
            <a:off x="3984550" y="2682000"/>
            <a:ext cx="2232600" cy="170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000"/>
              <a:buChar char="○"/>
              <a:defRPr sz="1000"/>
            </a:lvl2pPr>
            <a:lvl3pPr lvl="2" rtl="0">
              <a:lnSpc>
                <a:spcPct val="100000"/>
              </a:lnSpc>
              <a:spcBef>
                <a:spcPts val="0"/>
              </a:spcBef>
              <a:spcAft>
                <a:spcPts val="0"/>
              </a:spcAft>
              <a:buSzPts val="1000"/>
              <a:buChar char="■"/>
              <a:defRPr sz="1000"/>
            </a:lvl3pPr>
            <a:lvl4pPr lvl="3" rtl="0">
              <a:lnSpc>
                <a:spcPct val="100000"/>
              </a:lnSpc>
              <a:spcBef>
                <a:spcPts val="0"/>
              </a:spcBef>
              <a:spcAft>
                <a:spcPts val="0"/>
              </a:spcAft>
              <a:buSzPts val="1000"/>
              <a:buChar char="●"/>
              <a:defRPr sz="1000"/>
            </a:lvl4pPr>
            <a:lvl5pPr lvl="4" rtl="0">
              <a:lnSpc>
                <a:spcPct val="100000"/>
              </a:lnSpc>
              <a:spcBef>
                <a:spcPts val="0"/>
              </a:spcBef>
              <a:spcAft>
                <a:spcPts val="0"/>
              </a:spcAft>
              <a:buSzPts val="1000"/>
              <a:buChar char="○"/>
              <a:defRPr sz="1000"/>
            </a:lvl5pPr>
            <a:lvl6pPr lvl="5" rtl="0">
              <a:lnSpc>
                <a:spcPct val="100000"/>
              </a:lnSpc>
              <a:spcBef>
                <a:spcPts val="0"/>
              </a:spcBef>
              <a:spcAft>
                <a:spcPts val="0"/>
              </a:spcAft>
              <a:buSzPts val="1000"/>
              <a:buChar char="■"/>
              <a:defRPr sz="1000"/>
            </a:lvl6pPr>
            <a:lvl7pPr lvl="6" rtl="0">
              <a:lnSpc>
                <a:spcPct val="100000"/>
              </a:lnSpc>
              <a:spcBef>
                <a:spcPts val="0"/>
              </a:spcBef>
              <a:spcAft>
                <a:spcPts val="0"/>
              </a:spcAft>
              <a:buSzPts val="1000"/>
              <a:buChar char="●"/>
              <a:defRPr sz="1000"/>
            </a:lvl7pPr>
            <a:lvl8pPr lvl="7" rtl="0">
              <a:lnSpc>
                <a:spcPct val="100000"/>
              </a:lnSpc>
              <a:spcBef>
                <a:spcPts val="0"/>
              </a:spcBef>
              <a:spcAft>
                <a:spcPts val="0"/>
              </a:spcAft>
              <a:buSzPts val="1000"/>
              <a:buChar char="○"/>
              <a:defRPr sz="1000"/>
            </a:lvl8pPr>
            <a:lvl9pPr lvl="8" rtl="0">
              <a:lnSpc>
                <a:spcPct val="100000"/>
              </a:lnSpc>
              <a:spcBef>
                <a:spcPts val="0"/>
              </a:spcBef>
              <a:spcAft>
                <a:spcPts val="0"/>
              </a:spcAft>
              <a:buSzPts val="1000"/>
              <a:buChar char="■"/>
              <a:defRPr sz="1000"/>
            </a:lvl9pPr>
          </a:lstStyle>
          <a:p>
            <a:endParaRPr/>
          </a:p>
        </p:txBody>
      </p:sp>
      <p:sp>
        <p:nvSpPr>
          <p:cNvPr id="27" name="Google Shape;27;p5"/>
          <p:cNvSpPr txBox="1">
            <a:spLocks noGrp="1"/>
          </p:cNvSpPr>
          <p:nvPr>
            <p:ph type="ctrTitle" idx="2"/>
          </p:nvPr>
        </p:nvSpPr>
        <p:spPr>
          <a:xfrm>
            <a:off x="3984550" y="1954500"/>
            <a:ext cx="2232600" cy="7275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8" name="Google Shape;28;p5"/>
          <p:cNvSpPr txBox="1">
            <a:spLocks noGrp="1"/>
          </p:cNvSpPr>
          <p:nvPr>
            <p:ph type="subTitle" idx="3"/>
          </p:nvPr>
        </p:nvSpPr>
        <p:spPr>
          <a:xfrm>
            <a:off x="6313925" y="2682000"/>
            <a:ext cx="2232600" cy="170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000"/>
              <a:buChar char="○"/>
              <a:defRPr sz="1000"/>
            </a:lvl2pPr>
            <a:lvl3pPr lvl="2" rtl="0">
              <a:lnSpc>
                <a:spcPct val="100000"/>
              </a:lnSpc>
              <a:spcBef>
                <a:spcPts val="0"/>
              </a:spcBef>
              <a:spcAft>
                <a:spcPts val="0"/>
              </a:spcAft>
              <a:buSzPts val="1000"/>
              <a:buChar char="■"/>
              <a:defRPr sz="1000"/>
            </a:lvl3pPr>
            <a:lvl4pPr lvl="3" rtl="0">
              <a:lnSpc>
                <a:spcPct val="100000"/>
              </a:lnSpc>
              <a:spcBef>
                <a:spcPts val="0"/>
              </a:spcBef>
              <a:spcAft>
                <a:spcPts val="0"/>
              </a:spcAft>
              <a:buSzPts val="1000"/>
              <a:buChar char="●"/>
              <a:defRPr sz="1000"/>
            </a:lvl4pPr>
            <a:lvl5pPr lvl="4" rtl="0">
              <a:lnSpc>
                <a:spcPct val="100000"/>
              </a:lnSpc>
              <a:spcBef>
                <a:spcPts val="0"/>
              </a:spcBef>
              <a:spcAft>
                <a:spcPts val="0"/>
              </a:spcAft>
              <a:buSzPts val="1000"/>
              <a:buChar char="○"/>
              <a:defRPr sz="1000"/>
            </a:lvl5pPr>
            <a:lvl6pPr lvl="5" rtl="0">
              <a:lnSpc>
                <a:spcPct val="100000"/>
              </a:lnSpc>
              <a:spcBef>
                <a:spcPts val="0"/>
              </a:spcBef>
              <a:spcAft>
                <a:spcPts val="0"/>
              </a:spcAft>
              <a:buSzPts val="1000"/>
              <a:buChar char="■"/>
              <a:defRPr sz="1000"/>
            </a:lvl6pPr>
            <a:lvl7pPr lvl="6" rtl="0">
              <a:lnSpc>
                <a:spcPct val="100000"/>
              </a:lnSpc>
              <a:spcBef>
                <a:spcPts val="0"/>
              </a:spcBef>
              <a:spcAft>
                <a:spcPts val="0"/>
              </a:spcAft>
              <a:buSzPts val="1000"/>
              <a:buChar char="●"/>
              <a:defRPr sz="1000"/>
            </a:lvl7pPr>
            <a:lvl8pPr lvl="7" rtl="0">
              <a:lnSpc>
                <a:spcPct val="100000"/>
              </a:lnSpc>
              <a:spcBef>
                <a:spcPts val="0"/>
              </a:spcBef>
              <a:spcAft>
                <a:spcPts val="0"/>
              </a:spcAft>
              <a:buSzPts val="1000"/>
              <a:buChar char="○"/>
              <a:defRPr sz="1000"/>
            </a:lvl8pPr>
            <a:lvl9pPr lvl="8" rtl="0">
              <a:lnSpc>
                <a:spcPct val="100000"/>
              </a:lnSpc>
              <a:spcBef>
                <a:spcPts val="0"/>
              </a:spcBef>
              <a:spcAft>
                <a:spcPts val="0"/>
              </a:spcAft>
              <a:buSzPts val="1000"/>
              <a:buChar char="■"/>
              <a:defRPr sz="1000"/>
            </a:lvl9pPr>
          </a:lstStyle>
          <a:p>
            <a:endParaRPr/>
          </a:p>
        </p:txBody>
      </p:sp>
      <p:sp>
        <p:nvSpPr>
          <p:cNvPr id="29" name="Google Shape;29;p5"/>
          <p:cNvSpPr txBox="1">
            <a:spLocks noGrp="1"/>
          </p:cNvSpPr>
          <p:nvPr>
            <p:ph type="ctrTitle" idx="4"/>
          </p:nvPr>
        </p:nvSpPr>
        <p:spPr>
          <a:xfrm>
            <a:off x="6313925" y="1954500"/>
            <a:ext cx="2232600" cy="7275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713225" y="362277"/>
            <a:ext cx="7698900" cy="1021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23600" y="539500"/>
            <a:ext cx="6367800" cy="4056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txBox="1">
            <a:spLocks noGrp="1"/>
          </p:cNvSpPr>
          <p:nvPr>
            <p:ph type="subTitle" idx="1"/>
          </p:nvPr>
        </p:nvSpPr>
        <p:spPr>
          <a:xfrm>
            <a:off x="597150" y="2537475"/>
            <a:ext cx="4021500" cy="10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39" name="Google Shape;39;p9"/>
          <p:cNvSpPr txBox="1">
            <a:spLocks noGrp="1"/>
          </p:cNvSpPr>
          <p:nvPr>
            <p:ph type="title"/>
          </p:nvPr>
        </p:nvSpPr>
        <p:spPr>
          <a:xfrm>
            <a:off x="597150" y="1200150"/>
            <a:ext cx="4021500" cy="1295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3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p:nvPr/>
        </p:nvSpPr>
        <p:spPr>
          <a:xfrm>
            <a:off x="713450" y="1408650"/>
            <a:ext cx="7698900" cy="2326200"/>
          </a:xfrm>
          <a:prstGeom prst="snip1Rect">
            <a:avLst>
              <a:gd name="adj" fmla="val 16667"/>
            </a:avLst>
          </a:prstGeom>
          <a:solidFill>
            <a:srgbClr val="3E4035">
              <a:alpha val="8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1"/>
          <p:cNvSpPr txBox="1">
            <a:spLocks noGrp="1"/>
          </p:cNvSpPr>
          <p:nvPr>
            <p:ph type="title" hasCustomPrompt="1"/>
          </p:nvPr>
        </p:nvSpPr>
        <p:spPr>
          <a:xfrm>
            <a:off x="713225" y="2276675"/>
            <a:ext cx="7698900" cy="1028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6500"/>
              <a:buFont typeface="Montserrat"/>
              <a:buNone/>
              <a:defRPr sz="6500" b="1">
                <a:solidFill>
                  <a:schemeClr val="accent3"/>
                </a:solidFill>
                <a:latin typeface="Montserrat"/>
                <a:ea typeface="Montserrat"/>
                <a:cs typeface="Montserrat"/>
                <a:sym typeface="Montserra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5" name="Google Shape;45;p11"/>
          <p:cNvSpPr txBox="1">
            <a:spLocks noGrp="1"/>
          </p:cNvSpPr>
          <p:nvPr>
            <p:ph type="body" idx="1"/>
          </p:nvPr>
        </p:nvSpPr>
        <p:spPr>
          <a:xfrm>
            <a:off x="713450" y="3228425"/>
            <a:ext cx="7698900" cy="1443300"/>
          </a:xfrm>
          <a:prstGeom prst="rect">
            <a:avLst/>
          </a:prstGeom>
        </p:spPr>
        <p:txBody>
          <a:bodyPr spcFirstLastPara="1" wrap="square" lIns="91425" tIns="91425" rIns="91425" bIns="91425" anchor="t" anchorCtr="0">
            <a:noAutofit/>
          </a:bodyPr>
          <a:lstStyle>
            <a:lvl1pPr marL="457200" lvl="0" indent="-361950" algn="ctr" rtl="0">
              <a:spcBef>
                <a:spcPts val="0"/>
              </a:spcBef>
              <a:spcAft>
                <a:spcPts val="0"/>
              </a:spcAft>
              <a:buClr>
                <a:schemeClr val="accent3"/>
              </a:buClr>
              <a:buSzPts val="2100"/>
              <a:buChar char="●"/>
              <a:defRPr sz="2100">
                <a:solidFill>
                  <a:schemeClr val="accent3"/>
                </a:solidFill>
              </a:defRPr>
            </a:lvl1pPr>
            <a:lvl2pPr marL="914400" lvl="1" indent="-374650" algn="ctr" rtl="0">
              <a:spcBef>
                <a:spcPts val="1600"/>
              </a:spcBef>
              <a:spcAft>
                <a:spcPts val="0"/>
              </a:spcAft>
              <a:buClr>
                <a:schemeClr val="accent2"/>
              </a:buClr>
              <a:buSzPts val="2300"/>
              <a:buChar char="○"/>
              <a:defRPr sz="2300">
                <a:solidFill>
                  <a:schemeClr val="accent2"/>
                </a:solidFill>
              </a:defRPr>
            </a:lvl2pPr>
            <a:lvl3pPr marL="1371600" lvl="2" indent="-361950" algn="ctr" rtl="0">
              <a:spcBef>
                <a:spcPts val="1600"/>
              </a:spcBef>
              <a:spcAft>
                <a:spcPts val="0"/>
              </a:spcAft>
              <a:buClr>
                <a:schemeClr val="accent2"/>
              </a:buClr>
              <a:buSzPts val="2100"/>
              <a:buChar char="■"/>
              <a:defRPr sz="2100">
                <a:solidFill>
                  <a:schemeClr val="accent2"/>
                </a:solidFill>
              </a:defRPr>
            </a:lvl3pPr>
            <a:lvl4pPr marL="1828800" lvl="3" indent="-361950" algn="ctr" rtl="0">
              <a:spcBef>
                <a:spcPts val="1600"/>
              </a:spcBef>
              <a:spcAft>
                <a:spcPts val="0"/>
              </a:spcAft>
              <a:buClr>
                <a:schemeClr val="accent2"/>
              </a:buClr>
              <a:buSzPts val="2100"/>
              <a:buChar char="●"/>
              <a:defRPr sz="2100">
                <a:solidFill>
                  <a:schemeClr val="accent2"/>
                </a:solidFill>
              </a:defRPr>
            </a:lvl4pPr>
            <a:lvl5pPr marL="2286000" lvl="4" indent="-361950" algn="ctr" rtl="0">
              <a:spcBef>
                <a:spcPts val="1600"/>
              </a:spcBef>
              <a:spcAft>
                <a:spcPts val="0"/>
              </a:spcAft>
              <a:buClr>
                <a:schemeClr val="accent2"/>
              </a:buClr>
              <a:buSzPts val="2100"/>
              <a:buChar char="○"/>
              <a:defRPr sz="2100">
                <a:solidFill>
                  <a:schemeClr val="accent2"/>
                </a:solidFill>
              </a:defRPr>
            </a:lvl5pPr>
            <a:lvl6pPr marL="2743200" lvl="5" indent="-361950" algn="ctr" rtl="0">
              <a:spcBef>
                <a:spcPts val="1600"/>
              </a:spcBef>
              <a:spcAft>
                <a:spcPts val="0"/>
              </a:spcAft>
              <a:buClr>
                <a:schemeClr val="accent2"/>
              </a:buClr>
              <a:buSzPts val="2100"/>
              <a:buChar char="■"/>
              <a:defRPr sz="2100">
                <a:solidFill>
                  <a:schemeClr val="accent2"/>
                </a:solidFill>
              </a:defRPr>
            </a:lvl6pPr>
            <a:lvl7pPr marL="3200400" lvl="6" indent="-361950" algn="ctr" rtl="0">
              <a:spcBef>
                <a:spcPts val="1600"/>
              </a:spcBef>
              <a:spcAft>
                <a:spcPts val="0"/>
              </a:spcAft>
              <a:buClr>
                <a:schemeClr val="accent2"/>
              </a:buClr>
              <a:buSzPts val="2100"/>
              <a:buChar char="●"/>
              <a:defRPr sz="2100">
                <a:solidFill>
                  <a:schemeClr val="accent2"/>
                </a:solidFill>
              </a:defRPr>
            </a:lvl7pPr>
            <a:lvl8pPr marL="3657600" lvl="7" indent="-361950" algn="ctr" rtl="0">
              <a:spcBef>
                <a:spcPts val="1600"/>
              </a:spcBef>
              <a:spcAft>
                <a:spcPts val="0"/>
              </a:spcAft>
              <a:buClr>
                <a:schemeClr val="accent2"/>
              </a:buClr>
              <a:buSzPts val="2100"/>
              <a:buChar char="○"/>
              <a:defRPr sz="2100">
                <a:solidFill>
                  <a:schemeClr val="accent2"/>
                </a:solidFill>
              </a:defRPr>
            </a:lvl8pPr>
            <a:lvl9pPr marL="4114800" lvl="8" indent="-361950" algn="ctr" rtl="0">
              <a:spcBef>
                <a:spcPts val="1600"/>
              </a:spcBef>
              <a:spcAft>
                <a:spcPts val="1600"/>
              </a:spcAft>
              <a:buClr>
                <a:schemeClr val="accent2"/>
              </a:buClr>
              <a:buSzPts val="2100"/>
              <a:buChar char="■"/>
              <a:defRPr sz="2100">
                <a:solidFill>
                  <a:schemeClr val="accent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one column 2">
  <p:cSld name="ONE_COLUMN_TEXT_2">
    <p:spTree>
      <p:nvGrpSpPr>
        <p:cNvPr id="1" name="Shape 47"/>
        <p:cNvGrpSpPr/>
        <p:nvPr/>
      </p:nvGrpSpPr>
      <p:grpSpPr>
        <a:xfrm>
          <a:off x="0" y="0"/>
          <a:ext cx="0" cy="0"/>
          <a:chOff x="0" y="0"/>
          <a:chExt cx="0" cy="0"/>
        </a:xfrm>
      </p:grpSpPr>
      <p:sp>
        <p:nvSpPr>
          <p:cNvPr id="48" name="Google Shape;48;p13"/>
          <p:cNvSpPr txBox="1">
            <a:spLocks noGrp="1"/>
          </p:cNvSpPr>
          <p:nvPr>
            <p:ph type="subTitle" idx="1"/>
          </p:nvPr>
        </p:nvSpPr>
        <p:spPr>
          <a:xfrm>
            <a:off x="4504500" y="3160525"/>
            <a:ext cx="4001400" cy="1434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49" name="Google Shape;49;p13"/>
          <p:cNvSpPr txBox="1">
            <a:spLocks noGrp="1"/>
          </p:cNvSpPr>
          <p:nvPr>
            <p:ph type="title"/>
          </p:nvPr>
        </p:nvSpPr>
        <p:spPr>
          <a:xfrm>
            <a:off x="4893975" y="1843025"/>
            <a:ext cx="3612000" cy="12954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3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Tree>
  </p:cSld>
  <p:clrMapOvr>
    <a:masterClrMapping/>
  </p:clrMapOvr>
  <p:extLst>
    <p:ext uri="{DCECCB84-F9BA-43D5-87BE-67443E8EF086}">
      <p15:sldGuideLst xmlns:p15="http://schemas.microsoft.com/office/powerpoint/2012/main">
        <p15:guide id="1" pos="576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5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6500" y="368825"/>
            <a:ext cx="7795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16500" y="1076275"/>
            <a:ext cx="77955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accent1"/>
              </a:buClr>
              <a:buSzPts val="1400"/>
              <a:buFont typeface="Montserrat"/>
              <a:buChar char="■"/>
              <a:defRPr>
                <a:solidFill>
                  <a:schemeClr val="accen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5" r:id="rId5"/>
    <p:sldLayoutId id="2147483657" r:id="rId6"/>
    <p:sldLayoutId id="2147483658" r:id="rId7"/>
    <p:sldLayoutId id="2147483659" r:id="rId8"/>
    <p:sldLayoutId id="2147483661" r:id="rId9"/>
    <p:sldLayoutId id="2147483662" r:id="rId10"/>
    <p:sldLayoutId id="2147483664" r:id="rId11"/>
    <p:sldLayoutId id="2147483665" r:id="rId12"/>
    <p:sldLayoutId id="2147483666" r:id="rId13"/>
    <p:sldLayoutId id="2147483667" r:id="rId14"/>
    <p:sldLayoutId id="2147483668" r:id="rId15"/>
    <p:sldLayoutId id="2147483671" r:id="rId16"/>
    <p:sldLayoutId id="214748367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hyperlink" Target="https://www.youtube.com/watch?v=ZZPe0e8hJ00" TargetMode="External"/><Relationship Id="rId4" Type="http://schemas.openxmlformats.org/officeDocument/2006/relationships/hyperlink" Target="https://www.youtube.com/watch?v=zRKxT70rkxI"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s://www.bioeconomy-library.eu/wp-content/uploads/2019/11/2016_Biostep_Bioeconomy_Glasgow_Scotland.pdf" TargetMode="External"/><Relationship Id="rId7"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1.jpeg"/><Relationship Id="rId5" Type="http://schemas.openxmlformats.org/officeDocument/2006/relationships/hyperlink" Target="https://gbs2020.net/wp-content/uploads/2021/10/GBS2015_06_Product-Exhibition.pdf" TargetMode="External"/><Relationship Id="rId4" Type="http://schemas.openxmlformats.org/officeDocument/2006/relationships/hyperlink" Target="https://stateofgreen.com/en/news/five-examples-of-the-circular-bioeconomy-in-practice/" TargetMode="External"/></Relationships>
</file>

<file path=ppt/slides/_rels/slide15.xml.rels><?xml version="1.0" encoding="UTF-8" standalone="yes"?>
<Relationships xmlns="http://schemas.openxmlformats.org/package/2006/relationships"><Relationship Id="rId3" Type="http://schemas.microsoft.com/office/2018/10/relationships/comments" Target="../comments/modernComment_136_819C6710.xm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37_7C4CCDF8.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lumen5.com/user/marianthikgiannakopoulou/untitled-video-ud0i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lumen5.com/user/marianthikgiannakopoulou/what-is-bioeconomy-z3eqf/"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jpg"/></Relationships>
</file>

<file path=ppt/slides/_rels/slide8.xml.rels><?xml version="1.0" encoding="UTF-8" standalone="yes"?>
<Relationships xmlns="http://schemas.openxmlformats.org/package/2006/relationships"><Relationship Id="rId3" Type="http://schemas.microsoft.com/office/2018/10/relationships/comments" Target="../comments/modernComment_12C_6EA274E.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www.fao.org/in-action/sustainable-and-circular-bioeconomy/resources/news/details/en/c/13293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2CE5319-B5FA-4C8F-A6BC-3E1C3B92DEA5}"/>
              </a:ext>
            </a:extLst>
          </p:cNvPr>
          <p:cNvSpPr>
            <a:spLocks noGrp="1"/>
          </p:cNvSpPr>
          <p:nvPr>
            <p:ph type="title"/>
          </p:nvPr>
        </p:nvSpPr>
        <p:spPr/>
        <p:txBody>
          <a:bodyPr>
            <a:normAutofit/>
          </a:bodyPr>
          <a:lstStyle/>
          <a:p>
            <a:r>
              <a:rPr lang="en" sz="2800" dirty="0">
                <a:solidFill>
                  <a:schemeClr val="accent3"/>
                </a:solidFill>
                <a:latin typeface="Century Gothic" pitchFamily="34" charset="0"/>
              </a:rPr>
              <a:t>Bioeconomy Lesson Plan for Multipliers</a:t>
            </a:r>
            <a:endParaRPr lang="pt-PT" dirty="0"/>
          </a:p>
        </p:txBody>
      </p:sp>
      <p:sp>
        <p:nvSpPr>
          <p:cNvPr id="8" name="Subtítulo 7">
            <a:extLst>
              <a:ext uri="{FF2B5EF4-FFF2-40B4-BE49-F238E27FC236}">
                <a16:creationId xmlns:a16="http://schemas.microsoft.com/office/drawing/2014/main" id="{CC2F6698-AAC8-4D41-BFA3-C64E5D72655A}"/>
              </a:ext>
            </a:extLst>
          </p:cNvPr>
          <p:cNvSpPr>
            <a:spLocks noGrp="1"/>
          </p:cNvSpPr>
          <p:nvPr>
            <p:ph type="subTitle" idx="1"/>
          </p:nvPr>
        </p:nvSpPr>
        <p:spPr>
          <a:xfrm>
            <a:off x="644589" y="3414400"/>
            <a:ext cx="4654186" cy="454106"/>
          </a:xfrm>
        </p:spPr>
        <p:txBody>
          <a:bodyPr>
            <a:normAutofit fontScale="85000" lnSpcReduction="20000"/>
          </a:bodyPr>
          <a:lstStyle/>
          <a:p>
            <a:pPr marL="0" lvl="0" indent="0" rtl="0">
              <a:spcBef>
                <a:spcPts val="0"/>
              </a:spcBef>
              <a:spcAft>
                <a:spcPts val="1600"/>
              </a:spcAft>
              <a:buNone/>
            </a:pPr>
            <a:r>
              <a:rPr lang="it-IT" sz="2000" dirty="0"/>
              <a:t>M. </a:t>
            </a:r>
            <a:r>
              <a:rPr lang="it-IT" sz="2000" dirty="0" err="1"/>
              <a:t>Giannakopoulou</a:t>
            </a:r>
            <a:endParaRPr lang="it-IT" sz="2000"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p:nvPr/>
        </p:nvSpPr>
        <p:spPr>
          <a:xfrm rot="-5400000">
            <a:off x="6349951" y="2349600"/>
            <a:ext cx="1873200" cy="3714600"/>
          </a:xfrm>
          <a:prstGeom prst="rtTriangle">
            <a:avLst/>
          </a:prstGeom>
          <a:solidFill>
            <a:srgbClr val="3E4035">
              <a:alpha val="8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txBox="1">
            <a:spLocks noGrp="1"/>
          </p:cNvSpPr>
          <p:nvPr>
            <p:ph type="subTitle" idx="1"/>
          </p:nvPr>
        </p:nvSpPr>
        <p:spPr>
          <a:xfrm>
            <a:off x="1295636" y="1398588"/>
            <a:ext cx="6552728" cy="280831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dirty="0">
                <a:solidFill>
                  <a:schemeClr val="tx1"/>
                </a:solidFill>
              </a:rPr>
              <a:t>Homework – Be a Young Reporter for the Environment - Project</a:t>
            </a:r>
          </a:p>
          <a:p>
            <a:pPr marL="0" lvl="0" indent="0">
              <a:spcAft>
                <a:spcPts val="1600"/>
              </a:spcAft>
            </a:pPr>
            <a:r>
              <a:rPr lang="en-US" b="1" dirty="0">
                <a:solidFill>
                  <a:schemeClr val="tx1"/>
                </a:solidFill>
              </a:rPr>
              <a:t>Pretend you are a young reporter for the environment. Can you create a video or write an article about one of the benefits of bioeconomy of your choice?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grpSp>
        <p:nvGrpSpPr>
          <p:cNvPr id="679" name="Google Shape;679;p43"/>
          <p:cNvGrpSpPr/>
          <p:nvPr/>
        </p:nvGrpSpPr>
        <p:grpSpPr>
          <a:xfrm>
            <a:off x="1355596" y="1301665"/>
            <a:ext cx="6268310" cy="3396228"/>
            <a:chOff x="1663288" y="2759283"/>
            <a:chExt cx="4898383" cy="1986488"/>
          </a:xfrm>
        </p:grpSpPr>
        <p:grpSp>
          <p:nvGrpSpPr>
            <p:cNvPr id="680" name="Google Shape;680;p43"/>
            <p:cNvGrpSpPr/>
            <p:nvPr/>
          </p:nvGrpSpPr>
          <p:grpSpPr>
            <a:xfrm>
              <a:off x="1663288" y="3430776"/>
              <a:ext cx="4898383" cy="643500"/>
              <a:chOff x="644113" y="2768801"/>
              <a:chExt cx="4898383" cy="643500"/>
            </a:xfrm>
          </p:grpSpPr>
          <p:sp>
            <p:nvSpPr>
              <p:cNvPr id="681" name="Google Shape;681;p43"/>
              <p:cNvSpPr/>
              <p:nvPr/>
            </p:nvSpPr>
            <p:spPr>
              <a:xfrm>
                <a:off x="2779495" y="2768801"/>
                <a:ext cx="2763000" cy="643500"/>
              </a:xfrm>
              <a:prstGeom prst="rect">
                <a:avLst/>
              </a:prstGeom>
              <a:solidFill>
                <a:srgbClr val="90A683">
                  <a:alpha val="9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flipH="1">
                <a:off x="1333997" y="2768825"/>
                <a:ext cx="1419300" cy="642600"/>
              </a:xfrm>
              <a:prstGeom prst="rect">
                <a:avLst/>
              </a:prstGeom>
              <a:solidFill>
                <a:srgbClr val="3E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3"/>
              <p:cNvSpPr/>
              <p:nvPr/>
            </p:nvSpPr>
            <p:spPr>
              <a:xfrm>
                <a:off x="644113" y="2768809"/>
                <a:ext cx="690000" cy="642300"/>
              </a:xfrm>
              <a:prstGeom prst="rect">
                <a:avLst/>
              </a:prstGeom>
              <a:solidFill>
                <a:schemeClr val="accent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3"/>
              <p:cNvSpPr/>
              <p:nvPr/>
            </p:nvSpPr>
            <p:spPr>
              <a:xfrm rot="-5400000">
                <a:off x="2095487" y="2380912"/>
                <a:ext cx="643356" cy="1419149"/>
              </a:xfrm>
              <a:prstGeom prst="flowChartOffpageConnector">
                <a:avLst/>
              </a:prstGeom>
              <a:solidFill>
                <a:srgbClr val="3E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3"/>
              <p:cNvSpPr/>
              <p:nvPr/>
            </p:nvSpPr>
            <p:spPr>
              <a:xfrm>
                <a:off x="1393741" y="2769469"/>
                <a:ext cx="1940700" cy="64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lt1"/>
                    </a:solidFill>
                    <a:latin typeface="Montserrat Medium"/>
                    <a:ea typeface="Montserrat Medium"/>
                    <a:cs typeface="Montserrat Medium"/>
                    <a:sym typeface="Montserrat Medium"/>
                  </a:rPr>
                  <a:t>Stage 02</a:t>
                </a:r>
                <a:endParaRPr sz="2100" dirty="0">
                  <a:solidFill>
                    <a:schemeClr val="lt1"/>
                  </a:solidFill>
                  <a:latin typeface="Montserrat SemiBold"/>
                  <a:ea typeface="Montserrat SemiBold"/>
                  <a:cs typeface="Montserrat SemiBold"/>
                  <a:sym typeface="Montserrat SemiBold"/>
                </a:endParaRPr>
              </a:p>
            </p:txBody>
          </p:sp>
        </p:grpSp>
        <p:grpSp>
          <p:nvGrpSpPr>
            <p:cNvPr id="686" name="Google Shape;686;p43"/>
            <p:cNvGrpSpPr/>
            <p:nvPr/>
          </p:nvGrpSpPr>
          <p:grpSpPr>
            <a:xfrm>
              <a:off x="1663288" y="4102270"/>
              <a:ext cx="4898383" cy="643500"/>
              <a:chOff x="644113" y="2768795"/>
              <a:chExt cx="4898383" cy="643500"/>
            </a:xfrm>
          </p:grpSpPr>
          <p:sp>
            <p:nvSpPr>
              <p:cNvPr id="687" name="Google Shape;687;p43"/>
              <p:cNvSpPr/>
              <p:nvPr/>
            </p:nvSpPr>
            <p:spPr>
              <a:xfrm>
                <a:off x="2779495" y="2768795"/>
                <a:ext cx="2763000" cy="643500"/>
              </a:xfrm>
              <a:prstGeom prst="rect">
                <a:avLst/>
              </a:prstGeom>
              <a:solidFill>
                <a:srgbClr val="90A683">
                  <a:alpha val="9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3"/>
              <p:cNvSpPr/>
              <p:nvPr/>
            </p:nvSpPr>
            <p:spPr>
              <a:xfrm flipH="1">
                <a:off x="1333997" y="2768825"/>
                <a:ext cx="1419300" cy="642600"/>
              </a:xfrm>
              <a:prstGeom prst="rect">
                <a:avLst/>
              </a:prstGeom>
              <a:solidFill>
                <a:srgbClr val="3E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3"/>
              <p:cNvSpPr/>
              <p:nvPr/>
            </p:nvSpPr>
            <p:spPr>
              <a:xfrm>
                <a:off x="644113" y="2768809"/>
                <a:ext cx="690000" cy="642300"/>
              </a:xfrm>
              <a:prstGeom prst="rect">
                <a:avLst/>
              </a:prstGeom>
              <a:solidFill>
                <a:schemeClr val="accent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3"/>
              <p:cNvSpPr/>
              <p:nvPr/>
            </p:nvSpPr>
            <p:spPr>
              <a:xfrm rot="-5400000">
                <a:off x="2095487" y="2380912"/>
                <a:ext cx="643356" cy="1419149"/>
              </a:xfrm>
              <a:prstGeom prst="flowChartOffpageConnector">
                <a:avLst/>
              </a:prstGeom>
              <a:solidFill>
                <a:srgbClr val="3E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3"/>
              <p:cNvSpPr/>
              <p:nvPr/>
            </p:nvSpPr>
            <p:spPr>
              <a:xfrm>
                <a:off x="1393741" y="2768830"/>
                <a:ext cx="1940700" cy="64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lt1"/>
                    </a:solidFill>
                    <a:latin typeface="Montserrat Medium"/>
                    <a:ea typeface="Montserrat Medium"/>
                    <a:cs typeface="Montserrat Medium"/>
                    <a:sym typeface="Montserrat Medium"/>
                  </a:rPr>
                  <a:t>Stage 03</a:t>
                </a:r>
                <a:endParaRPr sz="2100" dirty="0">
                  <a:solidFill>
                    <a:schemeClr val="lt1"/>
                  </a:solidFill>
                  <a:latin typeface="Montserrat SemiBold"/>
                  <a:ea typeface="Montserrat SemiBold"/>
                  <a:cs typeface="Montserrat SemiBold"/>
                  <a:sym typeface="Montserrat SemiBold"/>
                </a:endParaRPr>
              </a:p>
            </p:txBody>
          </p:sp>
        </p:grpSp>
        <p:grpSp>
          <p:nvGrpSpPr>
            <p:cNvPr id="692" name="Google Shape;692;p43"/>
            <p:cNvGrpSpPr/>
            <p:nvPr/>
          </p:nvGrpSpPr>
          <p:grpSpPr>
            <a:xfrm>
              <a:off x="1663288" y="2759283"/>
              <a:ext cx="4898383" cy="643518"/>
              <a:chOff x="644113" y="2768808"/>
              <a:chExt cx="4898383" cy="643518"/>
            </a:xfrm>
          </p:grpSpPr>
          <p:sp>
            <p:nvSpPr>
              <p:cNvPr id="693" name="Google Shape;693;p43"/>
              <p:cNvSpPr/>
              <p:nvPr/>
            </p:nvSpPr>
            <p:spPr>
              <a:xfrm>
                <a:off x="2779495" y="2768808"/>
                <a:ext cx="2763000" cy="643500"/>
              </a:xfrm>
              <a:prstGeom prst="rect">
                <a:avLst/>
              </a:prstGeom>
              <a:solidFill>
                <a:srgbClr val="90A683">
                  <a:alpha val="9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3"/>
              <p:cNvSpPr/>
              <p:nvPr/>
            </p:nvSpPr>
            <p:spPr>
              <a:xfrm flipH="1">
                <a:off x="1333997" y="2768825"/>
                <a:ext cx="1419300" cy="642600"/>
              </a:xfrm>
              <a:prstGeom prst="rect">
                <a:avLst/>
              </a:prstGeom>
              <a:solidFill>
                <a:srgbClr val="3E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644113" y="2768809"/>
                <a:ext cx="690000" cy="642300"/>
              </a:xfrm>
              <a:prstGeom prst="rect">
                <a:avLst/>
              </a:prstGeom>
              <a:solidFill>
                <a:schemeClr val="accent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rot="-5400000">
                <a:off x="2095487" y="2380912"/>
                <a:ext cx="643356" cy="1419149"/>
              </a:xfrm>
              <a:prstGeom prst="flowChartOffpageConnector">
                <a:avLst/>
              </a:prstGeom>
              <a:solidFill>
                <a:srgbClr val="3E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1398131" y="2768825"/>
                <a:ext cx="1479000" cy="6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lt1"/>
                    </a:solidFill>
                    <a:latin typeface="Montserrat Medium"/>
                    <a:ea typeface="Montserrat Medium"/>
                    <a:cs typeface="Montserrat Medium"/>
                    <a:sym typeface="Montserrat Medium"/>
                  </a:rPr>
                  <a:t>Stage 01</a:t>
                </a:r>
                <a:endParaRPr dirty="0">
                  <a:solidFill>
                    <a:srgbClr val="FFFFFF"/>
                  </a:solidFill>
                  <a:latin typeface="Montserrat Medium"/>
                  <a:ea typeface="Montserrat Medium"/>
                  <a:cs typeface="Montserrat Medium"/>
                  <a:sym typeface="Montserrat Medium"/>
                </a:endParaRPr>
              </a:p>
            </p:txBody>
          </p:sp>
        </p:grpSp>
      </p:grpSp>
      <p:sp>
        <p:nvSpPr>
          <p:cNvPr id="698" name="Google Shape;698;p43"/>
          <p:cNvSpPr txBox="1"/>
          <p:nvPr/>
        </p:nvSpPr>
        <p:spPr>
          <a:xfrm>
            <a:off x="4532537" y="1330661"/>
            <a:ext cx="3091368" cy="1151913"/>
          </a:xfrm>
          <a:prstGeom prst="rect">
            <a:avLst/>
          </a:prstGeom>
          <a:noFill/>
          <a:ln>
            <a:noFill/>
          </a:ln>
        </p:spPr>
        <p:txBody>
          <a:bodyPr spcFirstLastPara="1" wrap="square" lIns="91425" tIns="91425" rIns="91425" bIns="91425" anchor="ctr" anchorCtr="0">
            <a:noAutofit/>
          </a:bodyPr>
          <a:lstStyle/>
          <a:p>
            <a:pPr lvl="0"/>
            <a:r>
              <a:rPr lang="en-US" sz="1100" dirty="0"/>
              <a:t> Think or draw a picture of a renewable biological resource</a:t>
            </a:r>
          </a:p>
          <a:p>
            <a:pPr lvl="0"/>
            <a:r>
              <a:rPr lang="en-US" sz="1100" dirty="0"/>
              <a:t> or a bio-product we get from it. Alternatively, you can use visuals /pictures from the Internet</a:t>
            </a:r>
            <a:endParaRPr sz="1100" dirty="0">
              <a:solidFill>
                <a:schemeClr val="accent3"/>
              </a:solidFill>
              <a:latin typeface="Montserrat"/>
              <a:ea typeface="Montserrat"/>
              <a:cs typeface="Montserrat"/>
              <a:sym typeface="Montserrat"/>
            </a:endParaRPr>
          </a:p>
        </p:txBody>
      </p:sp>
      <p:sp>
        <p:nvSpPr>
          <p:cNvPr id="699" name="Google Shape;699;p43"/>
          <p:cNvSpPr txBox="1"/>
          <p:nvPr/>
        </p:nvSpPr>
        <p:spPr>
          <a:xfrm>
            <a:off x="4487595" y="2529340"/>
            <a:ext cx="3091368" cy="911100"/>
          </a:xfrm>
          <a:prstGeom prst="rect">
            <a:avLst/>
          </a:prstGeom>
          <a:noFill/>
          <a:ln>
            <a:noFill/>
          </a:ln>
        </p:spPr>
        <p:txBody>
          <a:bodyPr spcFirstLastPara="1" wrap="square" lIns="91425" tIns="91425" rIns="91425" bIns="91425" anchor="ctr" anchorCtr="0">
            <a:noAutofit/>
          </a:bodyPr>
          <a:lstStyle/>
          <a:p>
            <a:pPr lvl="0"/>
            <a:r>
              <a:rPr lang="en-US" sz="1100" dirty="0">
                <a:solidFill>
                  <a:schemeClr val="tx1"/>
                </a:solidFill>
                <a:latin typeface="Arial" pitchFamily="34" charset="0"/>
                <a:ea typeface="Montserrat"/>
                <a:cs typeface="Arial" pitchFamily="34" charset="0"/>
                <a:sym typeface="Montserrat"/>
              </a:rPr>
              <a:t>Explain how this bio-resource or  product is used. You can pretend you are Young Reporters for the Environment and you present it to the public.</a:t>
            </a:r>
          </a:p>
        </p:txBody>
      </p:sp>
      <p:sp>
        <p:nvSpPr>
          <p:cNvPr id="700" name="Google Shape;700;p43"/>
          <p:cNvSpPr txBox="1"/>
          <p:nvPr/>
        </p:nvSpPr>
        <p:spPr>
          <a:xfrm>
            <a:off x="4584179" y="3691254"/>
            <a:ext cx="2847900" cy="911100"/>
          </a:xfrm>
          <a:prstGeom prst="rect">
            <a:avLst/>
          </a:prstGeom>
          <a:noFill/>
          <a:ln>
            <a:noFill/>
          </a:ln>
        </p:spPr>
        <p:txBody>
          <a:bodyPr spcFirstLastPara="1" wrap="square" lIns="91425" tIns="91425" rIns="91425" bIns="91425" anchor="ctr" anchorCtr="0">
            <a:noAutofit/>
          </a:bodyPr>
          <a:lstStyle/>
          <a:p>
            <a:pPr marL="171450" lvl="0" indent="-171450">
              <a:buFont typeface="Arial" pitchFamily="34" charset="0"/>
              <a:buChar char="•"/>
            </a:pPr>
            <a:r>
              <a:rPr lang="en-US" sz="1100" dirty="0">
                <a:solidFill>
                  <a:schemeClr val="tx1"/>
                </a:solidFill>
                <a:latin typeface="Arial" pitchFamily="34" charset="0"/>
                <a:ea typeface="Montserrat"/>
                <a:cs typeface="Arial" pitchFamily="34" charset="0"/>
                <a:sym typeface="Montserrat"/>
              </a:rPr>
              <a:t>Use  AI tools or </a:t>
            </a:r>
            <a:r>
              <a:rPr lang="en-US" sz="1100" dirty="0" err="1">
                <a:solidFill>
                  <a:schemeClr val="tx1"/>
                </a:solidFill>
                <a:latin typeface="Arial" pitchFamily="34" charset="0"/>
                <a:ea typeface="Montserrat"/>
                <a:cs typeface="Arial" pitchFamily="34" charset="0"/>
                <a:sym typeface="Montserrat"/>
              </a:rPr>
              <a:t>diital</a:t>
            </a:r>
            <a:r>
              <a:rPr lang="en-US" sz="1100" dirty="0">
                <a:solidFill>
                  <a:schemeClr val="tx1"/>
                </a:solidFill>
                <a:latin typeface="Arial" pitchFamily="34" charset="0"/>
                <a:ea typeface="Montserrat"/>
                <a:cs typeface="Arial" pitchFamily="34" charset="0"/>
                <a:sym typeface="Montserrat"/>
              </a:rPr>
              <a:t> application to make your video have an impact on young people.. or write a short article</a:t>
            </a:r>
          </a:p>
          <a:p>
            <a:pPr marL="171450" lvl="0" indent="-171450">
              <a:buFont typeface="Arial" pitchFamily="34" charset="0"/>
              <a:buChar char="•"/>
            </a:pPr>
            <a:r>
              <a:rPr lang="en-US" sz="1100" dirty="0">
                <a:solidFill>
                  <a:schemeClr val="tx1"/>
                </a:solidFill>
                <a:latin typeface="Arial" pitchFamily="34" charset="0"/>
                <a:ea typeface="Montserrat"/>
                <a:cs typeface="Arial" pitchFamily="34" charset="0"/>
                <a:sym typeface="Montserrat"/>
              </a:rPr>
              <a:t>Present your video/read your article to the rest of the participants</a:t>
            </a:r>
            <a:r>
              <a:rPr lang="en-US" sz="1100" dirty="0"/>
              <a:t>.</a:t>
            </a:r>
            <a:endParaRPr sz="1100" dirty="0">
              <a:solidFill>
                <a:schemeClr val="accent3"/>
              </a:solidFill>
              <a:latin typeface="Montserrat"/>
              <a:ea typeface="Montserrat"/>
              <a:cs typeface="Montserrat"/>
              <a:sym typeface="Montserrat"/>
            </a:endParaRPr>
          </a:p>
        </p:txBody>
      </p:sp>
      <p:grpSp>
        <p:nvGrpSpPr>
          <p:cNvPr id="701" name="Google Shape;701;p43"/>
          <p:cNvGrpSpPr/>
          <p:nvPr/>
        </p:nvGrpSpPr>
        <p:grpSpPr>
          <a:xfrm>
            <a:off x="1411292" y="1658263"/>
            <a:ext cx="267791" cy="357024"/>
            <a:chOff x="3910637" y="3352690"/>
            <a:chExt cx="256800" cy="357024"/>
          </a:xfrm>
        </p:grpSpPr>
        <p:sp>
          <p:nvSpPr>
            <p:cNvPr id="702" name="Google Shape;702;p43"/>
            <p:cNvSpPr/>
            <p:nvPr/>
          </p:nvSpPr>
          <p:spPr>
            <a:xfrm>
              <a:off x="3910637" y="3352690"/>
              <a:ext cx="256800" cy="357024"/>
            </a:xfrm>
            <a:custGeom>
              <a:avLst/>
              <a:gdLst/>
              <a:ahLst/>
              <a:cxnLst/>
              <a:rect l="l" t="t" r="r" b="b"/>
              <a:pathLst>
                <a:path w="8025" h="11157" extrusionOk="0">
                  <a:moveTo>
                    <a:pt x="4001" y="310"/>
                  </a:moveTo>
                  <a:cubicBezTo>
                    <a:pt x="4596" y="310"/>
                    <a:pt x="5144" y="608"/>
                    <a:pt x="5477" y="1120"/>
                  </a:cubicBezTo>
                  <a:cubicBezTo>
                    <a:pt x="5501" y="1155"/>
                    <a:pt x="5560" y="1191"/>
                    <a:pt x="5608" y="1191"/>
                  </a:cubicBezTo>
                  <a:lnTo>
                    <a:pt x="5656" y="1191"/>
                  </a:lnTo>
                  <a:cubicBezTo>
                    <a:pt x="6668" y="1191"/>
                    <a:pt x="7501" y="2025"/>
                    <a:pt x="7501" y="3037"/>
                  </a:cubicBezTo>
                  <a:cubicBezTo>
                    <a:pt x="7501" y="3346"/>
                    <a:pt x="7418" y="3656"/>
                    <a:pt x="7263" y="3930"/>
                  </a:cubicBezTo>
                  <a:lnTo>
                    <a:pt x="7215" y="3882"/>
                  </a:lnTo>
                  <a:cubicBezTo>
                    <a:pt x="7186" y="3852"/>
                    <a:pt x="7144" y="3837"/>
                    <a:pt x="7101" y="3837"/>
                  </a:cubicBezTo>
                  <a:cubicBezTo>
                    <a:pt x="7058" y="3837"/>
                    <a:pt x="7013" y="3852"/>
                    <a:pt x="6977" y="3882"/>
                  </a:cubicBezTo>
                  <a:cubicBezTo>
                    <a:pt x="6918" y="3942"/>
                    <a:pt x="6918" y="4049"/>
                    <a:pt x="6977" y="4120"/>
                  </a:cubicBezTo>
                  <a:cubicBezTo>
                    <a:pt x="7418" y="4549"/>
                    <a:pt x="7656" y="5132"/>
                    <a:pt x="7656" y="5763"/>
                  </a:cubicBezTo>
                  <a:cubicBezTo>
                    <a:pt x="7692" y="7025"/>
                    <a:pt x="6668" y="8049"/>
                    <a:pt x="5418" y="8049"/>
                  </a:cubicBezTo>
                  <a:cubicBezTo>
                    <a:pt x="5179" y="8049"/>
                    <a:pt x="4953" y="8025"/>
                    <a:pt x="4727" y="7942"/>
                  </a:cubicBezTo>
                  <a:lnTo>
                    <a:pt x="4715" y="7513"/>
                  </a:lnTo>
                  <a:cubicBezTo>
                    <a:pt x="4763" y="7490"/>
                    <a:pt x="4810" y="7442"/>
                    <a:pt x="4834" y="7394"/>
                  </a:cubicBezTo>
                  <a:cubicBezTo>
                    <a:pt x="4894" y="7335"/>
                    <a:pt x="4894" y="7228"/>
                    <a:pt x="4834" y="7156"/>
                  </a:cubicBezTo>
                  <a:cubicBezTo>
                    <a:pt x="4804" y="7126"/>
                    <a:pt x="4763" y="7112"/>
                    <a:pt x="4720" y="7112"/>
                  </a:cubicBezTo>
                  <a:cubicBezTo>
                    <a:pt x="4676" y="7112"/>
                    <a:pt x="4632" y="7126"/>
                    <a:pt x="4596" y="7156"/>
                  </a:cubicBezTo>
                  <a:cubicBezTo>
                    <a:pt x="4382" y="7371"/>
                    <a:pt x="4120" y="7466"/>
                    <a:pt x="3834" y="7466"/>
                  </a:cubicBezTo>
                  <a:cubicBezTo>
                    <a:pt x="3667" y="7466"/>
                    <a:pt x="3524" y="7442"/>
                    <a:pt x="3370" y="7371"/>
                  </a:cubicBezTo>
                  <a:cubicBezTo>
                    <a:pt x="3350" y="7357"/>
                    <a:pt x="3327" y="7351"/>
                    <a:pt x="3304" y="7351"/>
                  </a:cubicBezTo>
                  <a:cubicBezTo>
                    <a:pt x="3244" y="7351"/>
                    <a:pt x="3181" y="7390"/>
                    <a:pt x="3155" y="7442"/>
                  </a:cubicBezTo>
                  <a:cubicBezTo>
                    <a:pt x="3108" y="7513"/>
                    <a:pt x="3155" y="7621"/>
                    <a:pt x="3227" y="7668"/>
                  </a:cubicBezTo>
                  <a:cubicBezTo>
                    <a:pt x="3358" y="7728"/>
                    <a:pt x="3489" y="7763"/>
                    <a:pt x="3644" y="7787"/>
                  </a:cubicBezTo>
                  <a:lnTo>
                    <a:pt x="3608" y="8347"/>
                  </a:lnTo>
                  <a:cubicBezTo>
                    <a:pt x="3513" y="8359"/>
                    <a:pt x="3405" y="8359"/>
                    <a:pt x="3298" y="8359"/>
                  </a:cubicBezTo>
                  <a:cubicBezTo>
                    <a:pt x="2036" y="8359"/>
                    <a:pt x="1024" y="7335"/>
                    <a:pt x="1024" y="6085"/>
                  </a:cubicBezTo>
                  <a:cubicBezTo>
                    <a:pt x="1024" y="6013"/>
                    <a:pt x="1024" y="5942"/>
                    <a:pt x="1036" y="5858"/>
                  </a:cubicBezTo>
                  <a:cubicBezTo>
                    <a:pt x="1036" y="5823"/>
                    <a:pt x="1024" y="5775"/>
                    <a:pt x="988" y="5739"/>
                  </a:cubicBezTo>
                  <a:cubicBezTo>
                    <a:pt x="560" y="5251"/>
                    <a:pt x="322" y="4644"/>
                    <a:pt x="322" y="3989"/>
                  </a:cubicBezTo>
                  <a:cubicBezTo>
                    <a:pt x="322" y="2906"/>
                    <a:pt x="988" y="1929"/>
                    <a:pt x="1989" y="1548"/>
                  </a:cubicBezTo>
                  <a:lnTo>
                    <a:pt x="1989" y="1548"/>
                  </a:lnTo>
                  <a:cubicBezTo>
                    <a:pt x="1965" y="1656"/>
                    <a:pt x="1941" y="1775"/>
                    <a:pt x="1929" y="1870"/>
                  </a:cubicBezTo>
                  <a:cubicBezTo>
                    <a:pt x="1917" y="1965"/>
                    <a:pt x="1989" y="2037"/>
                    <a:pt x="2084" y="2048"/>
                  </a:cubicBezTo>
                  <a:lnTo>
                    <a:pt x="2096" y="2048"/>
                  </a:lnTo>
                  <a:cubicBezTo>
                    <a:pt x="2179" y="2048"/>
                    <a:pt x="2239" y="1989"/>
                    <a:pt x="2262" y="1906"/>
                  </a:cubicBezTo>
                  <a:cubicBezTo>
                    <a:pt x="2274" y="1715"/>
                    <a:pt x="2322" y="1536"/>
                    <a:pt x="2393" y="1370"/>
                  </a:cubicBezTo>
                  <a:lnTo>
                    <a:pt x="2393" y="1358"/>
                  </a:lnTo>
                  <a:cubicBezTo>
                    <a:pt x="2679" y="715"/>
                    <a:pt x="3298" y="310"/>
                    <a:pt x="4001" y="310"/>
                  </a:cubicBezTo>
                  <a:close/>
                  <a:moveTo>
                    <a:pt x="4394" y="7704"/>
                  </a:moveTo>
                  <a:lnTo>
                    <a:pt x="4536" y="10847"/>
                  </a:lnTo>
                  <a:lnTo>
                    <a:pt x="3834" y="10847"/>
                  </a:lnTo>
                  <a:lnTo>
                    <a:pt x="3989" y="7811"/>
                  </a:lnTo>
                  <a:cubicBezTo>
                    <a:pt x="4120" y="7799"/>
                    <a:pt x="4251" y="7763"/>
                    <a:pt x="4394" y="7704"/>
                  </a:cubicBezTo>
                  <a:close/>
                  <a:moveTo>
                    <a:pt x="4013" y="1"/>
                  </a:moveTo>
                  <a:cubicBezTo>
                    <a:pt x="3215" y="1"/>
                    <a:pt x="2501" y="465"/>
                    <a:pt x="2143" y="1155"/>
                  </a:cubicBezTo>
                  <a:cubicBezTo>
                    <a:pt x="881" y="1536"/>
                    <a:pt x="0" y="2679"/>
                    <a:pt x="0" y="4001"/>
                  </a:cubicBezTo>
                  <a:cubicBezTo>
                    <a:pt x="0" y="4704"/>
                    <a:pt x="250" y="5382"/>
                    <a:pt x="703" y="5918"/>
                  </a:cubicBezTo>
                  <a:lnTo>
                    <a:pt x="703" y="6097"/>
                  </a:lnTo>
                  <a:cubicBezTo>
                    <a:pt x="703" y="7549"/>
                    <a:pt x="1869" y="8704"/>
                    <a:pt x="3298" y="8704"/>
                  </a:cubicBezTo>
                  <a:cubicBezTo>
                    <a:pt x="3405" y="8704"/>
                    <a:pt x="3501" y="8704"/>
                    <a:pt x="3596" y="8692"/>
                  </a:cubicBezTo>
                  <a:lnTo>
                    <a:pt x="3596" y="8692"/>
                  </a:lnTo>
                  <a:lnTo>
                    <a:pt x="3501" y="10835"/>
                  </a:lnTo>
                  <a:lnTo>
                    <a:pt x="3298" y="10835"/>
                  </a:lnTo>
                  <a:cubicBezTo>
                    <a:pt x="3215" y="10835"/>
                    <a:pt x="3143" y="10907"/>
                    <a:pt x="3143" y="11002"/>
                  </a:cubicBezTo>
                  <a:cubicBezTo>
                    <a:pt x="3143" y="11085"/>
                    <a:pt x="3215" y="11157"/>
                    <a:pt x="3298" y="11157"/>
                  </a:cubicBezTo>
                  <a:lnTo>
                    <a:pt x="5048" y="11157"/>
                  </a:lnTo>
                  <a:cubicBezTo>
                    <a:pt x="5132" y="11157"/>
                    <a:pt x="5203" y="11085"/>
                    <a:pt x="5203" y="11002"/>
                  </a:cubicBezTo>
                  <a:cubicBezTo>
                    <a:pt x="5203" y="10907"/>
                    <a:pt x="5132" y="10835"/>
                    <a:pt x="5048" y="10835"/>
                  </a:cubicBezTo>
                  <a:lnTo>
                    <a:pt x="4846" y="10835"/>
                  </a:lnTo>
                  <a:lnTo>
                    <a:pt x="4715" y="8275"/>
                  </a:lnTo>
                  <a:lnTo>
                    <a:pt x="4715" y="8275"/>
                  </a:lnTo>
                  <a:cubicBezTo>
                    <a:pt x="4941" y="8335"/>
                    <a:pt x="5168" y="8359"/>
                    <a:pt x="5382" y="8359"/>
                  </a:cubicBezTo>
                  <a:cubicBezTo>
                    <a:pt x="6834" y="8359"/>
                    <a:pt x="7989" y="7192"/>
                    <a:pt x="7989" y="5763"/>
                  </a:cubicBezTo>
                  <a:cubicBezTo>
                    <a:pt x="8025" y="5204"/>
                    <a:pt x="7846" y="4656"/>
                    <a:pt x="7513" y="4215"/>
                  </a:cubicBezTo>
                  <a:cubicBezTo>
                    <a:pt x="7739" y="3870"/>
                    <a:pt x="7858" y="3465"/>
                    <a:pt x="7858" y="3049"/>
                  </a:cubicBezTo>
                  <a:cubicBezTo>
                    <a:pt x="7858" y="1858"/>
                    <a:pt x="6906" y="894"/>
                    <a:pt x="5715" y="882"/>
                  </a:cubicBezTo>
                  <a:cubicBezTo>
                    <a:pt x="5322" y="322"/>
                    <a:pt x="4691" y="1"/>
                    <a:pt x="4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3960909" y="3498226"/>
              <a:ext cx="60992" cy="60992"/>
            </a:xfrm>
            <a:custGeom>
              <a:avLst/>
              <a:gdLst/>
              <a:ahLst/>
              <a:cxnLst/>
              <a:rect l="l" t="t" r="r" b="b"/>
              <a:pathLst>
                <a:path w="1906" h="1906" extrusionOk="0">
                  <a:moveTo>
                    <a:pt x="168" y="1"/>
                  </a:moveTo>
                  <a:cubicBezTo>
                    <a:pt x="84" y="1"/>
                    <a:pt x="1" y="84"/>
                    <a:pt x="1" y="167"/>
                  </a:cubicBezTo>
                  <a:cubicBezTo>
                    <a:pt x="1" y="1120"/>
                    <a:pt x="775" y="1906"/>
                    <a:pt x="1751" y="1906"/>
                  </a:cubicBezTo>
                  <a:cubicBezTo>
                    <a:pt x="1834" y="1906"/>
                    <a:pt x="1906" y="1834"/>
                    <a:pt x="1906" y="1751"/>
                  </a:cubicBezTo>
                  <a:cubicBezTo>
                    <a:pt x="1906" y="1656"/>
                    <a:pt x="1834" y="1584"/>
                    <a:pt x="1751" y="1584"/>
                  </a:cubicBezTo>
                  <a:cubicBezTo>
                    <a:pt x="977" y="1584"/>
                    <a:pt x="334" y="953"/>
                    <a:pt x="334" y="167"/>
                  </a:cubicBezTo>
                  <a:cubicBezTo>
                    <a:pt x="334" y="84"/>
                    <a:pt x="263"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4083981" y="3408690"/>
              <a:ext cx="44224" cy="43872"/>
            </a:xfrm>
            <a:custGeom>
              <a:avLst/>
              <a:gdLst/>
              <a:ahLst/>
              <a:cxnLst/>
              <a:rect l="l" t="t" r="r" b="b"/>
              <a:pathLst>
                <a:path w="1382" h="1371" extrusionOk="0">
                  <a:moveTo>
                    <a:pt x="167" y="1"/>
                  </a:moveTo>
                  <a:cubicBezTo>
                    <a:pt x="72" y="1"/>
                    <a:pt x="1" y="84"/>
                    <a:pt x="1" y="167"/>
                  </a:cubicBezTo>
                  <a:cubicBezTo>
                    <a:pt x="1" y="263"/>
                    <a:pt x="72" y="334"/>
                    <a:pt x="167" y="334"/>
                  </a:cubicBezTo>
                  <a:cubicBezTo>
                    <a:pt x="655" y="334"/>
                    <a:pt x="1036" y="739"/>
                    <a:pt x="1036" y="1215"/>
                  </a:cubicBezTo>
                  <a:cubicBezTo>
                    <a:pt x="1036" y="1299"/>
                    <a:pt x="1120" y="1370"/>
                    <a:pt x="1203" y="1370"/>
                  </a:cubicBezTo>
                  <a:cubicBezTo>
                    <a:pt x="1298" y="1370"/>
                    <a:pt x="1370" y="1299"/>
                    <a:pt x="1370" y="1215"/>
                  </a:cubicBezTo>
                  <a:cubicBezTo>
                    <a:pt x="1382" y="560"/>
                    <a:pt x="834" y="1"/>
                    <a:pt x="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43"/>
          <p:cNvSpPr/>
          <p:nvPr/>
        </p:nvSpPr>
        <p:spPr>
          <a:xfrm>
            <a:off x="1427604" y="2984890"/>
            <a:ext cx="346080" cy="357792"/>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43"/>
          <p:cNvGrpSpPr/>
          <p:nvPr/>
        </p:nvGrpSpPr>
        <p:grpSpPr>
          <a:xfrm>
            <a:off x="1406932" y="4031595"/>
            <a:ext cx="372338" cy="357408"/>
            <a:chOff x="7158637" y="3353074"/>
            <a:chExt cx="357056" cy="357408"/>
          </a:xfrm>
        </p:grpSpPr>
        <p:sp>
          <p:nvSpPr>
            <p:cNvPr id="707" name="Google Shape;707;p43"/>
            <p:cNvSpPr/>
            <p:nvPr/>
          </p:nvSpPr>
          <p:spPr>
            <a:xfrm>
              <a:off x="7158637" y="3353074"/>
              <a:ext cx="357056" cy="357408"/>
            </a:xfrm>
            <a:custGeom>
              <a:avLst/>
              <a:gdLst/>
              <a:ahLst/>
              <a:cxnLst/>
              <a:rect l="l" t="t" r="r" b="b"/>
              <a:pathLst>
                <a:path w="11158" h="11169" extrusionOk="0">
                  <a:moveTo>
                    <a:pt x="7157" y="2489"/>
                  </a:moveTo>
                  <a:cubicBezTo>
                    <a:pt x="7192" y="2489"/>
                    <a:pt x="7204" y="2501"/>
                    <a:pt x="7204" y="2501"/>
                  </a:cubicBezTo>
                  <a:cubicBezTo>
                    <a:pt x="7216" y="2513"/>
                    <a:pt x="7228" y="2537"/>
                    <a:pt x="7228" y="2560"/>
                  </a:cubicBezTo>
                  <a:cubicBezTo>
                    <a:pt x="7228" y="2608"/>
                    <a:pt x="7204" y="2632"/>
                    <a:pt x="7157" y="2656"/>
                  </a:cubicBezTo>
                  <a:lnTo>
                    <a:pt x="6776" y="2691"/>
                  </a:lnTo>
                  <a:lnTo>
                    <a:pt x="6788" y="2656"/>
                  </a:lnTo>
                  <a:cubicBezTo>
                    <a:pt x="6811" y="2596"/>
                    <a:pt x="6859" y="2548"/>
                    <a:pt x="6919" y="2537"/>
                  </a:cubicBezTo>
                  <a:lnTo>
                    <a:pt x="7145" y="2489"/>
                  </a:lnTo>
                  <a:close/>
                  <a:moveTo>
                    <a:pt x="5192" y="2632"/>
                  </a:moveTo>
                  <a:cubicBezTo>
                    <a:pt x="5014" y="3084"/>
                    <a:pt x="5014" y="3108"/>
                    <a:pt x="5014" y="3144"/>
                  </a:cubicBezTo>
                  <a:cubicBezTo>
                    <a:pt x="5002" y="3227"/>
                    <a:pt x="5073" y="3310"/>
                    <a:pt x="5168" y="3310"/>
                  </a:cubicBezTo>
                  <a:cubicBezTo>
                    <a:pt x="5240" y="3310"/>
                    <a:pt x="5311" y="3251"/>
                    <a:pt x="5323" y="3168"/>
                  </a:cubicBezTo>
                  <a:cubicBezTo>
                    <a:pt x="5335" y="3132"/>
                    <a:pt x="5395" y="2989"/>
                    <a:pt x="5466" y="2810"/>
                  </a:cubicBezTo>
                  <a:lnTo>
                    <a:pt x="5549" y="2953"/>
                  </a:lnTo>
                  <a:cubicBezTo>
                    <a:pt x="5641" y="3100"/>
                    <a:pt x="5803" y="3176"/>
                    <a:pt x="5966" y="3176"/>
                  </a:cubicBezTo>
                  <a:cubicBezTo>
                    <a:pt x="6014" y="3176"/>
                    <a:pt x="6062" y="3169"/>
                    <a:pt x="6109" y="3156"/>
                  </a:cubicBezTo>
                  <a:lnTo>
                    <a:pt x="6347" y="3096"/>
                  </a:lnTo>
                  <a:cubicBezTo>
                    <a:pt x="6347" y="3156"/>
                    <a:pt x="6383" y="3215"/>
                    <a:pt x="6442" y="3251"/>
                  </a:cubicBezTo>
                  <a:lnTo>
                    <a:pt x="6811" y="3441"/>
                  </a:lnTo>
                  <a:lnTo>
                    <a:pt x="6788" y="3489"/>
                  </a:lnTo>
                  <a:lnTo>
                    <a:pt x="5264" y="3489"/>
                  </a:lnTo>
                  <a:lnTo>
                    <a:pt x="4049" y="3013"/>
                  </a:lnTo>
                  <a:lnTo>
                    <a:pt x="4299" y="2667"/>
                  </a:lnTo>
                  <a:lnTo>
                    <a:pt x="5192" y="2632"/>
                  </a:lnTo>
                  <a:close/>
                  <a:moveTo>
                    <a:pt x="382" y="6442"/>
                  </a:moveTo>
                  <a:lnTo>
                    <a:pt x="1001" y="7025"/>
                  </a:lnTo>
                  <a:cubicBezTo>
                    <a:pt x="1037" y="7073"/>
                    <a:pt x="1061" y="7132"/>
                    <a:pt x="1061" y="7192"/>
                  </a:cubicBezTo>
                  <a:lnTo>
                    <a:pt x="953" y="8085"/>
                  </a:lnTo>
                  <a:cubicBezTo>
                    <a:pt x="668" y="7573"/>
                    <a:pt x="489" y="7025"/>
                    <a:pt x="382" y="6442"/>
                  </a:cubicBezTo>
                  <a:close/>
                  <a:moveTo>
                    <a:pt x="5537" y="310"/>
                  </a:moveTo>
                  <a:cubicBezTo>
                    <a:pt x="6930" y="310"/>
                    <a:pt x="8228" y="870"/>
                    <a:pt x="9228" y="1846"/>
                  </a:cubicBezTo>
                  <a:cubicBezTo>
                    <a:pt x="10193" y="2810"/>
                    <a:pt x="10729" y="4084"/>
                    <a:pt x="10752" y="5430"/>
                  </a:cubicBezTo>
                  <a:cubicBezTo>
                    <a:pt x="10717" y="5418"/>
                    <a:pt x="10669" y="5394"/>
                    <a:pt x="10657" y="5346"/>
                  </a:cubicBezTo>
                  <a:lnTo>
                    <a:pt x="10419" y="4894"/>
                  </a:lnTo>
                  <a:cubicBezTo>
                    <a:pt x="10386" y="4845"/>
                    <a:pt x="10325" y="4818"/>
                    <a:pt x="10267" y="4818"/>
                  </a:cubicBezTo>
                  <a:cubicBezTo>
                    <a:pt x="10240" y="4818"/>
                    <a:pt x="10215" y="4823"/>
                    <a:pt x="10193" y="4834"/>
                  </a:cubicBezTo>
                  <a:cubicBezTo>
                    <a:pt x="10181" y="4894"/>
                    <a:pt x="10145" y="4989"/>
                    <a:pt x="10193" y="5073"/>
                  </a:cubicBezTo>
                  <a:lnTo>
                    <a:pt x="10431" y="5525"/>
                  </a:lnTo>
                  <a:cubicBezTo>
                    <a:pt x="10490" y="5644"/>
                    <a:pt x="10598" y="5727"/>
                    <a:pt x="10729" y="5763"/>
                  </a:cubicBezTo>
                  <a:lnTo>
                    <a:pt x="10824" y="5787"/>
                  </a:lnTo>
                  <a:cubicBezTo>
                    <a:pt x="10752" y="7120"/>
                    <a:pt x="10228" y="8347"/>
                    <a:pt x="9288" y="9287"/>
                  </a:cubicBezTo>
                  <a:cubicBezTo>
                    <a:pt x="8288" y="10287"/>
                    <a:pt x="6978" y="10823"/>
                    <a:pt x="5561" y="10823"/>
                  </a:cubicBezTo>
                  <a:cubicBezTo>
                    <a:pt x="4168" y="10823"/>
                    <a:pt x="2847" y="10276"/>
                    <a:pt x="1846" y="9287"/>
                  </a:cubicBezTo>
                  <a:cubicBezTo>
                    <a:pt x="1608" y="9049"/>
                    <a:pt x="1394" y="8799"/>
                    <a:pt x="1215" y="8525"/>
                  </a:cubicBezTo>
                  <a:lnTo>
                    <a:pt x="1370" y="7216"/>
                  </a:lnTo>
                  <a:cubicBezTo>
                    <a:pt x="1382" y="7061"/>
                    <a:pt x="1323" y="6906"/>
                    <a:pt x="1215" y="6787"/>
                  </a:cubicBezTo>
                  <a:lnTo>
                    <a:pt x="322" y="5930"/>
                  </a:lnTo>
                  <a:cubicBezTo>
                    <a:pt x="311" y="5811"/>
                    <a:pt x="311" y="5692"/>
                    <a:pt x="311" y="5573"/>
                  </a:cubicBezTo>
                  <a:cubicBezTo>
                    <a:pt x="311" y="4168"/>
                    <a:pt x="858" y="2846"/>
                    <a:pt x="1846" y="1846"/>
                  </a:cubicBezTo>
                  <a:cubicBezTo>
                    <a:pt x="2466" y="1227"/>
                    <a:pt x="3216" y="774"/>
                    <a:pt x="4037" y="536"/>
                  </a:cubicBezTo>
                  <a:lnTo>
                    <a:pt x="4037" y="536"/>
                  </a:lnTo>
                  <a:lnTo>
                    <a:pt x="3930" y="822"/>
                  </a:lnTo>
                  <a:cubicBezTo>
                    <a:pt x="3894" y="905"/>
                    <a:pt x="3942" y="1001"/>
                    <a:pt x="4013" y="1024"/>
                  </a:cubicBezTo>
                  <a:cubicBezTo>
                    <a:pt x="4025" y="1024"/>
                    <a:pt x="4061" y="1048"/>
                    <a:pt x="4073" y="1048"/>
                  </a:cubicBezTo>
                  <a:cubicBezTo>
                    <a:pt x="4132" y="1048"/>
                    <a:pt x="4216" y="1001"/>
                    <a:pt x="4228" y="941"/>
                  </a:cubicBezTo>
                  <a:lnTo>
                    <a:pt x="4418" y="453"/>
                  </a:lnTo>
                  <a:cubicBezTo>
                    <a:pt x="4692" y="393"/>
                    <a:pt x="4966" y="346"/>
                    <a:pt x="5252" y="334"/>
                  </a:cubicBezTo>
                  <a:lnTo>
                    <a:pt x="5252" y="334"/>
                  </a:lnTo>
                  <a:lnTo>
                    <a:pt x="5025" y="1227"/>
                  </a:lnTo>
                  <a:lnTo>
                    <a:pt x="4966" y="1239"/>
                  </a:lnTo>
                  <a:lnTo>
                    <a:pt x="4073" y="1239"/>
                  </a:lnTo>
                  <a:cubicBezTo>
                    <a:pt x="3906" y="1239"/>
                    <a:pt x="3763" y="1358"/>
                    <a:pt x="3728" y="1536"/>
                  </a:cubicBezTo>
                  <a:lnTo>
                    <a:pt x="3656" y="2120"/>
                  </a:lnTo>
                  <a:lnTo>
                    <a:pt x="3251" y="2132"/>
                  </a:lnTo>
                  <a:cubicBezTo>
                    <a:pt x="3073" y="2144"/>
                    <a:pt x="2942" y="2275"/>
                    <a:pt x="2930" y="2453"/>
                  </a:cubicBezTo>
                  <a:lnTo>
                    <a:pt x="2918" y="2918"/>
                  </a:lnTo>
                  <a:cubicBezTo>
                    <a:pt x="2918" y="3025"/>
                    <a:pt x="2942" y="3108"/>
                    <a:pt x="3013" y="3168"/>
                  </a:cubicBezTo>
                  <a:cubicBezTo>
                    <a:pt x="3083" y="3238"/>
                    <a:pt x="3154" y="3266"/>
                    <a:pt x="3238" y="3266"/>
                  </a:cubicBezTo>
                  <a:cubicBezTo>
                    <a:pt x="3254" y="3266"/>
                    <a:pt x="3270" y="3265"/>
                    <a:pt x="3287" y="3263"/>
                  </a:cubicBezTo>
                  <a:lnTo>
                    <a:pt x="3311" y="3263"/>
                  </a:lnTo>
                  <a:lnTo>
                    <a:pt x="2989" y="3572"/>
                  </a:lnTo>
                  <a:cubicBezTo>
                    <a:pt x="2930" y="3632"/>
                    <a:pt x="2918" y="3739"/>
                    <a:pt x="2978" y="3810"/>
                  </a:cubicBezTo>
                  <a:cubicBezTo>
                    <a:pt x="3001" y="3846"/>
                    <a:pt x="3049" y="3870"/>
                    <a:pt x="3097" y="3870"/>
                  </a:cubicBezTo>
                  <a:cubicBezTo>
                    <a:pt x="3132" y="3870"/>
                    <a:pt x="3168" y="3858"/>
                    <a:pt x="3204" y="3822"/>
                  </a:cubicBezTo>
                  <a:lnTo>
                    <a:pt x="3811" y="3263"/>
                  </a:lnTo>
                  <a:lnTo>
                    <a:pt x="5144" y="3799"/>
                  </a:lnTo>
                  <a:cubicBezTo>
                    <a:pt x="5156" y="3810"/>
                    <a:pt x="5192" y="3810"/>
                    <a:pt x="5204" y="3810"/>
                  </a:cubicBezTo>
                  <a:lnTo>
                    <a:pt x="6847" y="3810"/>
                  </a:lnTo>
                  <a:cubicBezTo>
                    <a:pt x="6907" y="3810"/>
                    <a:pt x="6954" y="3787"/>
                    <a:pt x="6978" y="3739"/>
                  </a:cubicBezTo>
                  <a:lnTo>
                    <a:pt x="7157" y="3465"/>
                  </a:lnTo>
                  <a:cubicBezTo>
                    <a:pt x="7192" y="3429"/>
                    <a:pt x="7192" y="3382"/>
                    <a:pt x="7192" y="3334"/>
                  </a:cubicBezTo>
                  <a:cubicBezTo>
                    <a:pt x="7169" y="3287"/>
                    <a:pt x="7145" y="3251"/>
                    <a:pt x="7097" y="3227"/>
                  </a:cubicBezTo>
                  <a:lnTo>
                    <a:pt x="6680" y="3025"/>
                  </a:lnTo>
                  <a:lnTo>
                    <a:pt x="7169" y="2965"/>
                  </a:lnTo>
                  <a:cubicBezTo>
                    <a:pt x="7383" y="2929"/>
                    <a:pt x="7550" y="2751"/>
                    <a:pt x="7526" y="2548"/>
                  </a:cubicBezTo>
                  <a:cubicBezTo>
                    <a:pt x="7526" y="2429"/>
                    <a:pt x="7466" y="2322"/>
                    <a:pt x="7371" y="2251"/>
                  </a:cubicBezTo>
                  <a:cubicBezTo>
                    <a:pt x="7301" y="2198"/>
                    <a:pt x="7219" y="2165"/>
                    <a:pt x="7133" y="2165"/>
                  </a:cubicBezTo>
                  <a:cubicBezTo>
                    <a:pt x="7101" y="2165"/>
                    <a:pt x="7069" y="2170"/>
                    <a:pt x="7038" y="2179"/>
                  </a:cubicBezTo>
                  <a:lnTo>
                    <a:pt x="6811" y="2215"/>
                  </a:lnTo>
                  <a:cubicBezTo>
                    <a:pt x="6633" y="2251"/>
                    <a:pt x="6502" y="2370"/>
                    <a:pt x="6442" y="2548"/>
                  </a:cubicBezTo>
                  <a:lnTo>
                    <a:pt x="6371" y="2751"/>
                  </a:lnTo>
                  <a:lnTo>
                    <a:pt x="6002" y="2858"/>
                  </a:lnTo>
                  <a:cubicBezTo>
                    <a:pt x="5988" y="2860"/>
                    <a:pt x="5974" y="2861"/>
                    <a:pt x="5960" y="2861"/>
                  </a:cubicBezTo>
                  <a:cubicBezTo>
                    <a:pt x="5892" y="2861"/>
                    <a:pt x="5827" y="2836"/>
                    <a:pt x="5787" y="2787"/>
                  </a:cubicBezTo>
                  <a:lnTo>
                    <a:pt x="5525" y="2382"/>
                  </a:lnTo>
                  <a:cubicBezTo>
                    <a:pt x="5490" y="2334"/>
                    <a:pt x="5430" y="2310"/>
                    <a:pt x="5371" y="2310"/>
                  </a:cubicBezTo>
                  <a:lnTo>
                    <a:pt x="4156" y="2358"/>
                  </a:lnTo>
                  <a:cubicBezTo>
                    <a:pt x="4109" y="2358"/>
                    <a:pt x="4049" y="2382"/>
                    <a:pt x="4013" y="2429"/>
                  </a:cubicBezTo>
                  <a:lnTo>
                    <a:pt x="3644" y="2953"/>
                  </a:lnTo>
                  <a:lnTo>
                    <a:pt x="3216" y="2977"/>
                  </a:lnTo>
                  <a:lnTo>
                    <a:pt x="3204" y="2977"/>
                  </a:lnTo>
                  <a:lnTo>
                    <a:pt x="3204" y="2965"/>
                  </a:lnTo>
                  <a:lnTo>
                    <a:pt x="3216" y="2501"/>
                  </a:lnTo>
                  <a:cubicBezTo>
                    <a:pt x="3216" y="2501"/>
                    <a:pt x="3216" y="2489"/>
                    <a:pt x="3228" y="2489"/>
                  </a:cubicBezTo>
                  <a:lnTo>
                    <a:pt x="3763" y="2453"/>
                  </a:lnTo>
                  <a:cubicBezTo>
                    <a:pt x="3835" y="2453"/>
                    <a:pt x="3906" y="2394"/>
                    <a:pt x="3906" y="2310"/>
                  </a:cubicBezTo>
                  <a:lnTo>
                    <a:pt x="4001" y="1584"/>
                  </a:lnTo>
                  <a:cubicBezTo>
                    <a:pt x="4001" y="1584"/>
                    <a:pt x="4001" y="1560"/>
                    <a:pt x="4013" y="1560"/>
                  </a:cubicBezTo>
                  <a:lnTo>
                    <a:pt x="4966" y="1560"/>
                  </a:lnTo>
                  <a:lnTo>
                    <a:pt x="5871" y="1310"/>
                  </a:lnTo>
                  <a:cubicBezTo>
                    <a:pt x="5918" y="1298"/>
                    <a:pt x="5966" y="1263"/>
                    <a:pt x="5978" y="1203"/>
                  </a:cubicBezTo>
                  <a:lnTo>
                    <a:pt x="6097" y="882"/>
                  </a:lnTo>
                  <a:cubicBezTo>
                    <a:pt x="6133" y="786"/>
                    <a:pt x="6085" y="703"/>
                    <a:pt x="5990" y="667"/>
                  </a:cubicBezTo>
                  <a:cubicBezTo>
                    <a:pt x="5975" y="663"/>
                    <a:pt x="5960" y="661"/>
                    <a:pt x="5946" y="661"/>
                  </a:cubicBezTo>
                  <a:cubicBezTo>
                    <a:pt x="5875" y="661"/>
                    <a:pt x="5807" y="706"/>
                    <a:pt x="5787" y="774"/>
                  </a:cubicBezTo>
                  <a:lnTo>
                    <a:pt x="5692" y="1013"/>
                  </a:lnTo>
                  <a:lnTo>
                    <a:pt x="5323" y="1120"/>
                  </a:lnTo>
                  <a:lnTo>
                    <a:pt x="5537" y="310"/>
                  </a:lnTo>
                  <a:close/>
                  <a:moveTo>
                    <a:pt x="5585" y="0"/>
                  </a:moveTo>
                  <a:cubicBezTo>
                    <a:pt x="4097" y="0"/>
                    <a:pt x="2692" y="584"/>
                    <a:pt x="1632" y="1644"/>
                  </a:cubicBezTo>
                  <a:cubicBezTo>
                    <a:pt x="584" y="2691"/>
                    <a:pt x="1" y="4096"/>
                    <a:pt x="1" y="5585"/>
                  </a:cubicBezTo>
                  <a:cubicBezTo>
                    <a:pt x="1" y="7073"/>
                    <a:pt x="584" y="8466"/>
                    <a:pt x="1632" y="9525"/>
                  </a:cubicBezTo>
                  <a:cubicBezTo>
                    <a:pt x="2692" y="10585"/>
                    <a:pt x="4097" y="11169"/>
                    <a:pt x="5585" y="11169"/>
                  </a:cubicBezTo>
                  <a:cubicBezTo>
                    <a:pt x="7073" y="11169"/>
                    <a:pt x="8466" y="10585"/>
                    <a:pt x="9526" y="9525"/>
                  </a:cubicBezTo>
                  <a:cubicBezTo>
                    <a:pt x="10586" y="8466"/>
                    <a:pt x="11157" y="7073"/>
                    <a:pt x="11157" y="5585"/>
                  </a:cubicBezTo>
                  <a:cubicBezTo>
                    <a:pt x="11157" y="4096"/>
                    <a:pt x="10586" y="2691"/>
                    <a:pt x="9526" y="1644"/>
                  </a:cubicBezTo>
                  <a:cubicBezTo>
                    <a:pt x="8466" y="584"/>
                    <a:pt x="7073" y="0"/>
                    <a:pt x="5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7406669" y="3594898"/>
              <a:ext cx="26336" cy="27968"/>
            </a:xfrm>
            <a:custGeom>
              <a:avLst/>
              <a:gdLst/>
              <a:ahLst/>
              <a:cxnLst/>
              <a:rect l="l" t="t" r="r" b="b"/>
              <a:pathLst>
                <a:path w="823" h="874" extrusionOk="0">
                  <a:moveTo>
                    <a:pt x="637" y="1"/>
                  </a:moveTo>
                  <a:cubicBezTo>
                    <a:pt x="592" y="1"/>
                    <a:pt x="551" y="19"/>
                    <a:pt x="525" y="52"/>
                  </a:cubicBezTo>
                  <a:lnTo>
                    <a:pt x="60" y="599"/>
                  </a:lnTo>
                  <a:cubicBezTo>
                    <a:pt x="1" y="671"/>
                    <a:pt x="13" y="778"/>
                    <a:pt x="72" y="825"/>
                  </a:cubicBezTo>
                  <a:cubicBezTo>
                    <a:pt x="108" y="849"/>
                    <a:pt x="156" y="873"/>
                    <a:pt x="180" y="873"/>
                  </a:cubicBezTo>
                  <a:cubicBezTo>
                    <a:pt x="227" y="873"/>
                    <a:pt x="275" y="849"/>
                    <a:pt x="299" y="814"/>
                  </a:cubicBezTo>
                  <a:lnTo>
                    <a:pt x="763" y="254"/>
                  </a:lnTo>
                  <a:cubicBezTo>
                    <a:pt x="822" y="194"/>
                    <a:pt x="822" y="99"/>
                    <a:pt x="751" y="40"/>
                  </a:cubicBezTo>
                  <a:cubicBezTo>
                    <a:pt x="713" y="13"/>
                    <a:pt x="674" y="1"/>
                    <a:pt x="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7229133" y="3469074"/>
              <a:ext cx="254912" cy="180832"/>
            </a:xfrm>
            <a:custGeom>
              <a:avLst/>
              <a:gdLst/>
              <a:ahLst/>
              <a:cxnLst/>
              <a:rect l="l" t="t" r="r" b="b"/>
              <a:pathLst>
                <a:path w="7966" h="5651" extrusionOk="0">
                  <a:moveTo>
                    <a:pt x="5980" y="1"/>
                  </a:moveTo>
                  <a:cubicBezTo>
                    <a:pt x="5931" y="1"/>
                    <a:pt x="5884" y="21"/>
                    <a:pt x="5859" y="66"/>
                  </a:cubicBezTo>
                  <a:cubicBezTo>
                    <a:pt x="5823" y="138"/>
                    <a:pt x="5835" y="233"/>
                    <a:pt x="5894" y="293"/>
                  </a:cubicBezTo>
                  <a:lnTo>
                    <a:pt x="6442" y="781"/>
                  </a:lnTo>
                  <a:cubicBezTo>
                    <a:pt x="6478" y="817"/>
                    <a:pt x="6513" y="828"/>
                    <a:pt x="6573" y="828"/>
                  </a:cubicBezTo>
                  <a:lnTo>
                    <a:pt x="6859" y="793"/>
                  </a:lnTo>
                  <a:lnTo>
                    <a:pt x="6978" y="959"/>
                  </a:lnTo>
                  <a:lnTo>
                    <a:pt x="5942" y="1662"/>
                  </a:lnTo>
                  <a:cubicBezTo>
                    <a:pt x="5927" y="1667"/>
                    <a:pt x="5910" y="1670"/>
                    <a:pt x="5895" y="1670"/>
                  </a:cubicBezTo>
                  <a:cubicBezTo>
                    <a:pt x="5873" y="1670"/>
                    <a:pt x="5854" y="1664"/>
                    <a:pt x="5847" y="1650"/>
                  </a:cubicBezTo>
                  <a:lnTo>
                    <a:pt x="5168" y="555"/>
                  </a:lnTo>
                  <a:cubicBezTo>
                    <a:pt x="5139" y="511"/>
                    <a:pt x="5088" y="485"/>
                    <a:pt x="5036" y="485"/>
                  </a:cubicBezTo>
                  <a:cubicBezTo>
                    <a:pt x="5003" y="485"/>
                    <a:pt x="4970" y="496"/>
                    <a:pt x="4942" y="519"/>
                  </a:cubicBezTo>
                  <a:cubicBezTo>
                    <a:pt x="4870" y="555"/>
                    <a:pt x="4846" y="662"/>
                    <a:pt x="4894" y="733"/>
                  </a:cubicBezTo>
                  <a:lnTo>
                    <a:pt x="5644" y="1912"/>
                  </a:lnTo>
                  <a:cubicBezTo>
                    <a:pt x="5668" y="1960"/>
                    <a:pt x="5704" y="1983"/>
                    <a:pt x="5763" y="1983"/>
                  </a:cubicBezTo>
                  <a:lnTo>
                    <a:pt x="6132" y="2043"/>
                  </a:lnTo>
                  <a:lnTo>
                    <a:pt x="6144" y="2043"/>
                  </a:lnTo>
                  <a:lnTo>
                    <a:pt x="6144" y="2067"/>
                  </a:lnTo>
                  <a:lnTo>
                    <a:pt x="5299" y="2995"/>
                  </a:lnTo>
                  <a:lnTo>
                    <a:pt x="5251" y="3091"/>
                  </a:lnTo>
                  <a:lnTo>
                    <a:pt x="5132" y="3948"/>
                  </a:lnTo>
                  <a:cubicBezTo>
                    <a:pt x="5120" y="4043"/>
                    <a:pt x="5073" y="4115"/>
                    <a:pt x="5013" y="4162"/>
                  </a:cubicBezTo>
                  <a:lnTo>
                    <a:pt x="3834" y="5234"/>
                  </a:lnTo>
                  <a:cubicBezTo>
                    <a:pt x="3775" y="5293"/>
                    <a:pt x="3692" y="5317"/>
                    <a:pt x="3596" y="5317"/>
                  </a:cubicBezTo>
                  <a:cubicBezTo>
                    <a:pt x="3453" y="5317"/>
                    <a:pt x="3334" y="5234"/>
                    <a:pt x="3275" y="5103"/>
                  </a:cubicBezTo>
                  <a:lnTo>
                    <a:pt x="2846" y="3972"/>
                  </a:lnTo>
                  <a:lnTo>
                    <a:pt x="2739" y="2781"/>
                  </a:lnTo>
                  <a:cubicBezTo>
                    <a:pt x="2703" y="2436"/>
                    <a:pt x="2430" y="2162"/>
                    <a:pt x="2084" y="2150"/>
                  </a:cubicBezTo>
                  <a:lnTo>
                    <a:pt x="763" y="2079"/>
                  </a:lnTo>
                  <a:cubicBezTo>
                    <a:pt x="667" y="2079"/>
                    <a:pt x="608" y="2019"/>
                    <a:pt x="596" y="1948"/>
                  </a:cubicBezTo>
                  <a:lnTo>
                    <a:pt x="358" y="971"/>
                  </a:lnTo>
                  <a:cubicBezTo>
                    <a:pt x="346" y="912"/>
                    <a:pt x="358" y="840"/>
                    <a:pt x="417" y="793"/>
                  </a:cubicBezTo>
                  <a:lnTo>
                    <a:pt x="548" y="674"/>
                  </a:lnTo>
                  <a:cubicBezTo>
                    <a:pt x="608" y="614"/>
                    <a:pt x="620" y="519"/>
                    <a:pt x="560" y="436"/>
                  </a:cubicBezTo>
                  <a:cubicBezTo>
                    <a:pt x="529" y="398"/>
                    <a:pt x="488" y="380"/>
                    <a:pt x="444" y="380"/>
                  </a:cubicBezTo>
                  <a:cubicBezTo>
                    <a:pt x="404" y="380"/>
                    <a:pt x="362" y="395"/>
                    <a:pt x="322" y="424"/>
                  </a:cubicBezTo>
                  <a:lnTo>
                    <a:pt x="191" y="543"/>
                  </a:lnTo>
                  <a:cubicBezTo>
                    <a:pt x="60" y="674"/>
                    <a:pt x="1" y="852"/>
                    <a:pt x="48" y="1043"/>
                  </a:cubicBezTo>
                  <a:lnTo>
                    <a:pt x="286" y="2019"/>
                  </a:lnTo>
                  <a:cubicBezTo>
                    <a:pt x="346" y="2233"/>
                    <a:pt x="525" y="2388"/>
                    <a:pt x="763" y="2400"/>
                  </a:cubicBezTo>
                  <a:lnTo>
                    <a:pt x="2084" y="2471"/>
                  </a:lnTo>
                  <a:cubicBezTo>
                    <a:pt x="2263" y="2495"/>
                    <a:pt x="2406" y="2626"/>
                    <a:pt x="2430" y="2805"/>
                  </a:cubicBezTo>
                  <a:lnTo>
                    <a:pt x="2525" y="4007"/>
                  </a:lnTo>
                  <a:cubicBezTo>
                    <a:pt x="2525" y="4031"/>
                    <a:pt x="2525" y="4043"/>
                    <a:pt x="2549" y="4055"/>
                  </a:cubicBezTo>
                  <a:lnTo>
                    <a:pt x="2989" y="5210"/>
                  </a:lnTo>
                  <a:cubicBezTo>
                    <a:pt x="3096" y="5472"/>
                    <a:pt x="3346" y="5650"/>
                    <a:pt x="3620" y="5650"/>
                  </a:cubicBezTo>
                  <a:cubicBezTo>
                    <a:pt x="3775" y="5650"/>
                    <a:pt x="3942" y="5591"/>
                    <a:pt x="4061" y="5472"/>
                  </a:cubicBezTo>
                  <a:lnTo>
                    <a:pt x="5239" y="4400"/>
                  </a:lnTo>
                  <a:cubicBezTo>
                    <a:pt x="5358" y="4293"/>
                    <a:pt x="5430" y="4138"/>
                    <a:pt x="5466" y="3984"/>
                  </a:cubicBezTo>
                  <a:lnTo>
                    <a:pt x="5585" y="3162"/>
                  </a:lnTo>
                  <a:lnTo>
                    <a:pt x="6394" y="2257"/>
                  </a:lnTo>
                  <a:cubicBezTo>
                    <a:pt x="6490" y="2162"/>
                    <a:pt x="6501" y="2031"/>
                    <a:pt x="6478" y="1912"/>
                  </a:cubicBezTo>
                  <a:cubicBezTo>
                    <a:pt x="6454" y="1852"/>
                    <a:pt x="6418" y="1793"/>
                    <a:pt x="6370" y="1757"/>
                  </a:cubicBezTo>
                  <a:lnTo>
                    <a:pt x="7335" y="1102"/>
                  </a:lnTo>
                  <a:lnTo>
                    <a:pt x="7383" y="1067"/>
                  </a:lnTo>
                  <a:cubicBezTo>
                    <a:pt x="7430" y="1007"/>
                    <a:pt x="7406" y="924"/>
                    <a:pt x="7383" y="888"/>
                  </a:cubicBezTo>
                  <a:lnTo>
                    <a:pt x="7263" y="733"/>
                  </a:lnTo>
                  <a:lnTo>
                    <a:pt x="7466" y="709"/>
                  </a:lnTo>
                  <a:cubicBezTo>
                    <a:pt x="7481" y="705"/>
                    <a:pt x="7496" y="703"/>
                    <a:pt x="7510" y="703"/>
                  </a:cubicBezTo>
                  <a:cubicBezTo>
                    <a:pt x="7573" y="703"/>
                    <a:pt x="7625" y="744"/>
                    <a:pt x="7644" y="793"/>
                  </a:cubicBezTo>
                  <a:cubicBezTo>
                    <a:pt x="7680" y="852"/>
                    <a:pt x="7740" y="888"/>
                    <a:pt x="7799" y="888"/>
                  </a:cubicBezTo>
                  <a:cubicBezTo>
                    <a:pt x="7823" y="888"/>
                    <a:pt x="7859" y="864"/>
                    <a:pt x="7883" y="852"/>
                  </a:cubicBezTo>
                  <a:cubicBezTo>
                    <a:pt x="7942" y="817"/>
                    <a:pt x="7966" y="709"/>
                    <a:pt x="7918" y="650"/>
                  </a:cubicBezTo>
                  <a:cubicBezTo>
                    <a:pt x="7825" y="494"/>
                    <a:pt x="7668" y="393"/>
                    <a:pt x="7488" y="393"/>
                  </a:cubicBezTo>
                  <a:cubicBezTo>
                    <a:pt x="7461" y="393"/>
                    <a:pt x="7434" y="395"/>
                    <a:pt x="7406" y="400"/>
                  </a:cubicBezTo>
                  <a:lnTo>
                    <a:pt x="6609" y="483"/>
                  </a:lnTo>
                  <a:lnTo>
                    <a:pt x="6097" y="43"/>
                  </a:lnTo>
                  <a:cubicBezTo>
                    <a:pt x="6064" y="15"/>
                    <a:pt x="6021" y="1"/>
                    <a:pt x="59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3"/>
            <p:cNvSpPr/>
            <p:nvPr/>
          </p:nvSpPr>
          <p:spPr>
            <a:xfrm>
              <a:off x="7409741" y="3428370"/>
              <a:ext cx="22880" cy="27616"/>
            </a:xfrm>
            <a:custGeom>
              <a:avLst/>
              <a:gdLst/>
              <a:ahLst/>
              <a:cxnLst/>
              <a:rect l="l" t="t" r="r" b="b"/>
              <a:pathLst>
                <a:path w="715" h="863" extrusionOk="0">
                  <a:moveTo>
                    <a:pt x="177" y="1"/>
                  </a:moveTo>
                  <a:cubicBezTo>
                    <a:pt x="144" y="1"/>
                    <a:pt x="111" y="10"/>
                    <a:pt x="84" y="29"/>
                  </a:cubicBezTo>
                  <a:cubicBezTo>
                    <a:pt x="12" y="76"/>
                    <a:pt x="0" y="184"/>
                    <a:pt x="36" y="255"/>
                  </a:cubicBezTo>
                  <a:lnTo>
                    <a:pt x="393" y="791"/>
                  </a:lnTo>
                  <a:cubicBezTo>
                    <a:pt x="429" y="838"/>
                    <a:pt x="488" y="862"/>
                    <a:pt x="536" y="862"/>
                  </a:cubicBezTo>
                  <a:cubicBezTo>
                    <a:pt x="560" y="862"/>
                    <a:pt x="596" y="850"/>
                    <a:pt x="619" y="838"/>
                  </a:cubicBezTo>
                  <a:cubicBezTo>
                    <a:pt x="691" y="779"/>
                    <a:pt x="715" y="684"/>
                    <a:pt x="667" y="612"/>
                  </a:cubicBezTo>
                  <a:lnTo>
                    <a:pt x="310" y="76"/>
                  </a:lnTo>
                  <a:cubicBezTo>
                    <a:pt x="280" y="25"/>
                    <a:pt x="229" y="1"/>
                    <a:pt x="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43"/>
          <p:cNvSpPr txBox="1">
            <a:spLocks noGrp="1"/>
          </p:cNvSpPr>
          <p:nvPr>
            <p:ph type="title"/>
          </p:nvPr>
        </p:nvSpPr>
        <p:spPr>
          <a:xfrm>
            <a:off x="724200" y="195486"/>
            <a:ext cx="7698900" cy="4092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t>Project  - Step by Step Instructions for the participants</a:t>
            </a:r>
            <a:endParaRPr sz="2400" b="1" dirty="0"/>
          </a:p>
        </p:txBody>
      </p:sp>
      <p:cxnSp>
        <p:nvCxnSpPr>
          <p:cNvPr id="712" name="Google Shape;712;p43"/>
          <p:cNvCxnSpPr/>
          <p:nvPr/>
        </p:nvCxnSpPr>
        <p:spPr>
          <a:xfrm rot="10800000" flipH="1">
            <a:off x="724200" y="964650"/>
            <a:ext cx="7695600" cy="8100"/>
          </a:xfrm>
          <a:prstGeom prst="straightConnector1">
            <a:avLst/>
          </a:prstGeom>
          <a:noFill/>
          <a:ln w="9525" cap="flat" cmpd="sng">
            <a:solidFill>
              <a:schemeClr val="accent1"/>
            </a:solidFill>
            <a:prstDash val="solid"/>
            <a:round/>
            <a:headEnd type="oval" w="med" len="med"/>
            <a:tailEnd type="oval"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1"/>
          <p:cNvSpPr txBox="1">
            <a:spLocks noGrp="1"/>
          </p:cNvSpPr>
          <p:nvPr>
            <p:ph type="title"/>
          </p:nvPr>
        </p:nvSpPr>
        <p:spPr>
          <a:xfrm>
            <a:off x="713225" y="1905025"/>
            <a:ext cx="7698900" cy="102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Session 2</a:t>
            </a:r>
            <a:endParaRPr dirty="0"/>
          </a:p>
        </p:txBody>
      </p:sp>
      <p:sp>
        <p:nvSpPr>
          <p:cNvPr id="656" name="Google Shape;656;p41"/>
          <p:cNvSpPr txBox="1">
            <a:spLocks noGrp="1"/>
          </p:cNvSpPr>
          <p:nvPr>
            <p:ph type="body" idx="1"/>
          </p:nvPr>
        </p:nvSpPr>
        <p:spPr>
          <a:xfrm>
            <a:off x="713450" y="2856775"/>
            <a:ext cx="7698900" cy="579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Eco Schools &amp; Bioeconomy</a:t>
            </a:r>
            <a:endParaRPr dirty="0"/>
          </a:p>
        </p:txBody>
      </p:sp>
    </p:spTree>
    <p:extLst>
      <p:ext uri="{BB962C8B-B14F-4D97-AF65-F5344CB8AC3E}">
        <p14:creationId xmlns:p14="http://schemas.microsoft.com/office/powerpoint/2010/main" val="250936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2" name="Google Shape;662;p42"/>
          <p:cNvSpPr txBox="1">
            <a:spLocks noGrp="1"/>
          </p:cNvSpPr>
          <p:nvPr>
            <p:ph type="title"/>
          </p:nvPr>
        </p:nvSpPr>
        <p:spPr>
          <a:xfrm>
            <a:off x="5062818" y="123478"/>
            <a:ext cx="4021500" cy="3771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b="1" dirty="0">
                <a:latin typeface="Century Gothic" pitchFamily="34" charset="0"/>
              </a:rPr>
              <a:t>Eco schools &amp; the 7-step methodology</a:t>
            </a:r>
            <a:endParaRPr sz="1600" b="1" dirty="0">
              <a:latin typeface="Century Gothic" pitchFamily="34" charset="0"/>
            </a:endParaRPr>
          </a:p>
        </p:txBody>
      </p:sp>
      <p:sp>
        <p:nvSpPr>
          <p:cNvPr id="665" name="Google Shape;665;p42"/>
          <p:cNvSpPr/>
          <p:nvPr/>
        </p:nvSpPr>
        <p:spPr>
          <a:xfrm>
            <a:off x="4702473" y="3807831"/>
            <a:ext cx="3476700" cy="287100"/>
          </a:xfrm>
          <a:prstGeom prst="ellipse">
            <a:avLst/>
          </a:prstGeom>
          <a:solidFill>
            <a:srgbClr val="3E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42"/>
          <p:cNvGrpSpPr/>
          <p:nvPr/>
        </p:nvGrpSpPr>
        <p:grpSpPr>
          <a:xfrm>
            <a:off x="4860032" y="627534"/>
            <a:ext cx="3605136" cy="3054257"/>
            <a:chOff x="2494450" y="2195350"/>
            <a:chExt cx="2603550" cy="2163225"/>
          </a:xfrm>
        </p:grpSpPr>
        <p:sp>
          <p:nvSpPr>
            <p:cNvPr id="667" name="Google Shape;667;p42"/>
            <p:cNvSpPr/>
            <p:nvPr/>
          </p:nvSpPr>
          <p:spPr>
            <a:xfrm>
              <a:off x="3414275" y="4037500"/>
              <a:ext cx="774750" cy="282725"/>
            </a:xfrm>
            <a:custGeom>
              <a:avLst/>
              <a:gdLst/>
              <a:ahLst/>
              <a:cxnLst/>
              <a:rect l="l" t="t" r="r" b="b"/>
              <a:pathLst>
                <a:path w="30990" h="11309" extrusionOk="0">
                  <a:moveTo>
                    <a:pt x="4037" y="0"/>
                  </a:moveTo>
                  <a:lnTo>
                    <a:pt x="1" y="11309"/>
                  </a:lnTo>
                  <a:lnTo>
                    <a:pt x="30989" y="11309"/>
                  </a:lnTo>
                  <a:lnTo>
                    <a:pt x="26953" y="0"/>
                  </a:lnTo>
                  <a:close/>
                </a:path>
              </a:pathLst>
            </a:custGeom>
            <a:solidFill>
              <a:srgbClr val="E2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3475975" y="4037500"/>
              <a:ext cx="650500" cy="109275"/>
            </a:xfrm>
            <a:custGeom>
              <a:avLst/>
              <a:gdLst/>
              <a:ahLst/>
              <a:cxnLst/>
              <a:rect l="l" t="t" r="r" b="b"/>
              <a:pathLst>
                <a:path w="26020" h="4371" extrusionOk="0">
                  <a:moveTo>
                    <a:pt x="1569" y="0"/>
                  </a:moveTo>
                  <a:lnTo>
                    <a:pt x="1" y="4370"/>
                  </a:lnTo>
                  <a:lnTo>
                    <a:pt x="26020" y="4370"/>
                  </a:lnTo>
                  <a:lnTo>
                    <a:pt x="24452" y="0"/>
                  </a:lnTo>
                  <a:close/>
                </a:path>
              </a:pathLst>
            </a:custGeom>
            <a:solidFill>
              <a:srgbClr val="AEA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3335875" y="4286850"/>
              <a:ext cx="931525" cy="71725"/>
            </a:xfrm>
            <a:custGeom>
              <a:avLst/>
              <a:gdLst/>
              <a:ahLst/>
              <a:cxnLst/>
              <a:rect l="l" t="t" r="r" b="b"/>
              <a:pathLst>
                <a:path w="37261" h="2869" extrusionOk="0">
                  <a:moveTo>
                    <a:pt x="1869" y="0"/>
                  </a:moveTo>
                  <a:cubicBezTo>
                    <a:pt x="835" y="0"/>
                    <a:pt x="1" y="834"/>
                    <a:pt x="1" y="1868"/>
                  </a:cubicBezTo>
                  <a:lnTo>
                    <a:pt x="1" y="2869"/>
                  </a:lnTo>
                  <a:lnTo>
                    <a:pt x="37261" y="2869"/>
                  </a:lnTo>
                  <a:lnTo>
                    <a:pt x="37261" y="1868"/>
                  </a:lnTo>
                  <a:cubicBezTo>
                    <a:pt x="37261" y="834"/>
                    <a:pt x="36427" y="0"/>
                    <a:pt x="35393" y="0"/>
                  </a:cubicBezTo>
                  <a:close/>
                </a:path>
              </a:pathLst>
            </a:custGeom>
            <a:solidFill>
              <a:srgbClr val="AEA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2494450" y="2195350"/>
              <a:ext cx="2603550" cy="1649525"/>
            </a:xfrm>
            <a:custGeom>
              <a:avLst/>
              <a:gdLst/>
              <a:ahLst/>
              <a:cxnLst/>
              <a:rect l="l" t="t" r="r" b="b"/>
              <a:pathLst>
                <a:path w="104142" h="65981" extrusionOk="0">
                  <a:moveTo>
                    <a:pt x="3036" y="0"/>
                  </a:moveTo>
                  <a:cubicBezTo>
                    <a:pt x="1368" y="0"/>
                    <a:pt x="1" y="1368"/>
                    <a:pt x="1" y="3036"/>
                  </a:cubicBezTo>
                  <a:lnTo>
                    <a:pt x="1" y="65981"/>
                  </a:lnTo>
                  <a:lnTo>
                    <a:pt x="104142" y="65981"/>
                  </a:lnTo>
                  <a:lnTo>
                    <a:pt x="104142" y="3036"/>
                  </a:lnTo>
                  <a:cubicBezTo>
                    <a:pt x="104142" y="1368"/>
                    <a:pt x="102774" y="0"/>
                    <a:pt x="101106" y="0"/>
                  </a:cubicBezTo>
                  <a:close/>
                </a:path>
              </a:pathLst>
            </a:custGeom>
            <a:solidFill>
              <a:srgbClr val="3C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2"/>
            <p:cNvSpPr/>
            <p:nvPr/>
          </p:nvSpPr>
          <p:spPr>
            <a:xfrm>
              <a:off x="2494450" y="3844850"/>
              <a:ext cx="2603550" cy="230200"/>
            </a:xfrm>
            <a:custGeom>
              <a:avLst/>
              <a:gdLst/>
              <a:ahLst/>
              <a:cxnLst/>
              <a:rect l="l" t="t" r="r" b="b"/>
              <a:pathLst>
                <a:path w="104142" h="9208" extrusionOk="0">
                  <a:moveTo>
                    <a:pt x="1" y="1"/>
                  </a:moveTo>
                  <a:lnTo>
                    <a:pt x="1" y="6172"/>
                  </a:lnTo>
                  <a:cubicBezTo>
                    <a:pt x="1" y="7840"/>
                    <a:pt x="1368" y="9208"/>
                    <a:pt x="3036" y="9208"/>
                  </a:cubicBezTo>
                  <a:lnTo>
                    <a:pt x="101106" y="9208"/>
                  </a:lnTo>
                  <a:cubicBezTo>
                    <a:pt x="102774" y="9208"/>
                    <a:pt x="104142" y="7840"/>
                    <a:pt x="104142" y="6172"/>
                  </a:cubicBezTo>
                  <a:lnTo>
                    <a:pt x="104142" y="1"/>
                  </a:lnTo>
                  <a:close/>
                </a:path>
              </a:pathLst>
            </a:custGeom>
            <a:solidFill>
              <a:srgbClr val="E2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2"/>
            <p:cNvSpPr/>
            <p:nvPr/>
          </p:nvSpPr>
          <p:spPr>
            <a:xfrm>
              <a:off x="3772875" y="3926575"/>
              <a:ext cx="72575" cy="72600"/>
            </a:xfrm>
            <a:custGeom>
              <a:avLst/>
              <a:gdLst/>
              <a:ahLst/>
              <a:cxnLst/>
              <a:rect l="l" t="t" r="r" b="b"/>
              <a:pathLst>
                <a:path w="2903" h="2904" extrusionOk="0">
                  <a:moveTo>
                    <a:pt x="1434" y="1"/>
                  </a:moveTo>
                  <a:cubicBezTo>
                    <a:pt x="634" y="1"/>
                    <a:pt x="0" y="668"/>
                    <a:pt x="0" y="1469"/>
                  </a:cubicBezTo>
                  <a:cubicBezTo>
                    <a:pt x="0" y="2269"/>
                    <a:pt x="634" y="2903"/>
                    <a:pt x="1434" y="2903"/>
                  </a:cubicBezTo>
                  <a:cubicBezTo>
                    <a:pt x="2235" y="2903"/>
                    <a:pt x="2902" y="2269"/>
                    <a:pt x="2902" y="1469"/>
                  </a:cubicBezTo>
                  <a:cubicBezTo>
                    <a:pt x="2902" y="668"/>
                    <a:pt x="2235" y="1"/>
                    <a:pt x="1434"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876" y="624440"/>
            <a:ext cx="3509106" cy="233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35896" y="4059296"/>
            <a:ext cx="5417199" cy="1200329"/>
          </a:xfrm>
          <a:prstGeom prst="rect">
            <a:avLst/>
          </a:prstGeom>
          <a:noFill/>
        </p:spPr>
        <p:txBody>
          <a:bodyPr wrap="square" rtlCol="0">
            <a:spAutoFit/>
          </a:bodyPr>
          <a:lstStyle/>
          <a:p>
            <a:r>
              <a:rPr lang="en-US" sz="1200" dirty="0"/>
              <a:t>Can you find the connections between the first session and the seven steps of ECO Schools?</a:t>
            </a:r>
          </a:p>
          <a:p>
            <a:r>
              <a:rPr lang="en-US" sz="1200" dirty="0"/>
              <a:t>Eco Code: </a:t>
            </a:r>
            <a:r>
              <a:rPr lang="en-US" sz="1200" dirty="0">
                <a:hlinkClick r:id="rId4"/>
              </a:rPr>
              <a:t>https://www.youtube.com/watch?v=zRKxT70rkxI</a:t>
            </a:r>
            <a:endParaRPr lang="en-US" sz="1200" dirty="0"/>
          </a:p>
          <a:p>
            <a:r>
              <a:rPr lang="en-US" sz="1200" dirty="0"/>
              <a:t>Informing and Involving: </a:t>
            </a:r>
            <a:r>
              <a:rPr lang="en-US" sz="1200" dirty="0">
                <a:hlinkClick r:id="rId5"/>
              </a:rPr>
              <a:t>https://www.youtube.com/watch?v=ZZPe0e8hJ00</a:t>
            </a:r>
            <a:endParaRPr lang="en-US" sz="1200" dirty="0"/>
          </a:p>
          <a:p>
            <a:endParaRPr lang="en-US" sz="1200" dirty="0"/>
          </a:p>
          <a:p>
            <a:endParaRPr lang="el-GR" sz="1200" dirty="0"/>
          </a:p>
        </p:txBody>
      </p:sp>
      <p:pic>
        <p:nvPicPr>
          <p:cNvPr id="3" name="Picture 2" descr="A diagram of steps to a book&#10;&#10;Description automatically generated">
            <a:extLst>
              <a:ext uri="{FF2B5EF4-FFF2-40B4-BE49-F238E27FC236}">
                <a16:creationId xmlns:a16="http://schemas.microsoft.com/office/drawing/2014/main" id="{49D7F61C-4B65-ECBE-98D0-2BF4C9C7EC72}"/>
              </a:ext>
            </a:extLst>
          </p:cNvPr>
          <p:cNvPicPr>
            <a:picLocks noChangeAspect="1"/>
          </p:cNvPicPr>
          <p:nvPr/>
        </p:nvPicPr>
        <p:blipFill>
          <a:blip r:embed="rId6"/>
          <a:stretch>
            <a:fillRect/>
          </a:stretch>
        </p:blipFill>
        <p:spPr>
          <a:xfrm>
            <a:off x="352425" y="202030"/>
            <a:ext cx="3867150" cy="3752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483518"/>
            <a:ext cx="7863282" cy="1066800"/>
          </a:xfrm>
        </p:spPr>
        <p:txBody>
          <a:bodyPr/>
          <a:lstStyle/>
          <a:p>
            <a:pPr lvl="0">
              <a:buFont typeface="Arial" pitchFamily="34" charset="0"/>
              <a:buChar char="•"/>
            </a:pPr>
            <a:r>
              <a:rPr lang="en-US" dirty="0"/>
              <a:t>How can we disseminate the results of our research on </a:t>
            </a:r>
            <a:r>
              <a:rPr lang="en-US" dirty="0" err="1"/>
              <a:t>bioeconomy</a:t>
            </a:r>
            <a:r>
              <a:rPr lang="en-US" dirty="0"/>
              <a:t>?</a:t>
            </a:r>
          </a:p>
          <a:p>
            <a:pPr lvl="0">
              <a:buFont typeface="Arial" pitchFamily="34" charset="0"/>
              <a:buChar char="•"/>
            </a:pPr>
            <a:r>
              <a:rPr lang="en-US" dirty="0"/>
              <a:t>Should we use the videos we created?</a:t>
            </a:r>
          </a:p>
          <a:p>
            <a:pPr lvl="0">
              <a:buFont typeface="Arial" pitchFamily="34" charset="0"/>
              <a:buChar char="•"/>
            </a:pPr>
            <a:r>
              <a:rPr lang="en-US" dirty="0"/>
              <a:t>How can we take action?</a:t>
            </a:r>
          </a:p>
          <a:p>
            <a:pPr lvl="0">
              <a:buFont typeface="Arial" pitchFamily="34" charset="0"/>
              <a:buChar char="•"/>
            </a:pPr>
            <a:r>
              <a:rPr lang="en-US" dirty="0"/>
              <a:t>Let’s vote on the best ideas and delegate roles and responsibilities.</a:t>
            </a:r>
            <a:endParaRPr lang="el-GR" dirty="0"/>
          </a:p>
          <a:p>
            <a:endParaRPr lang="el-GR" dirty="0"/>
          </a:p>
        </p:txBody>
      </p:sp>
      <p:sp>
        <p:nvSpPr>
          <p:cNvPr id="3" name="Title 2"/>
          <p:cNvSpPr>
            <a:spLocks noGrp="1"/>
          </p:cNvSpPr>
          <p:nvPr>
            <p:ph type="title"/>
          </p:nvPr>
        </p:nvSpPr>
        <p:spPr>
          <a:xfrm>
            <a:off x="2627784" y="123478"/>
            <a:ext cx="4021500" cy="432048"/>
          </a:xfrm>
        </p:spPr>
        <p:txBody>
          <a:bodyPr/>
          <a:lstStyle/>
          <a:p>
            <a:r>
              <a:rPr lang="en-US" dirty="0"/>
              <a:t>Brainstorm</a:t>
            </a:r>
            <a:endParaRPr lang="el-GR" dirty="0"/>
          </a:p>
        </p:txBody>
      </p:sp>
      <p:sp>
        <p:nvSpPr>
          <p:cNvPr id="5" name="Subtitle 1"/>
          <p:cNvSpPr txBox="1">
            <a:spLocks/>
          </p:cNvSpPr>
          <p:nvPr/>
        </p:nvSpPr>
        <p:spPr>
          <a:xfrm>
            <a:off x="4665699" y="1491630"/>
            <a:ext cx="4392488" cy="13681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Montserrat"/>
              <a:buNone/>
              <a:defRPr sz="1400" b="0" i="0" u="none" strike="noStrike" cap="none">
                <a:solidFill>
                  <a:schemeClr val="accent1"/>
                </a:solidFill>
                <a:latin typeface="Montserrat"/>
                <a:ea typeface="Montserrat"/>
                <a:cs typeface="Montserrat"/>
                <a:sym typeface="Montserrat"/>
              </a:defRPr>
            </a:lvl1pPr>
            <a:lvl2pPr marL="914400" marR="0" lvl="1"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2pPr>
            <a:lvl3pPr marL="1371600" marR="0" lvl="2"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3pPr>
            <a:lvl4pPr marL="1828800" marR="0" lvl="3"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4pPr>
            <a:lvl5pPr marL="2286000" marR="0" lvl="4"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5pPr>
            <a:lvl6pPr marL="2743200" marR="0" lvl="5"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6pPr>
            <a:lvl7pPr marL="3200400" marR="0" lvl="6"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7pPr>
            <a:lvl8pPr marL="3657600" marR="0" lvl="7"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8pPr>
            <a:lvl9pPr marL="4114800" marR="0" lvl="8"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9pPr>
          </a:lstStyle>
          <a:p>
            <a:r>
              <a:rPr lang="en-US" sz="1200" err="1"/>
              <a:t>e.g</a:t>
            </a:r>
            <a:r>
              <a:rPr lang="en-US" sz="1200" dirty="0"/>
              <a:t> We can show our videos in a </a:t>
            </a:r>
            <a:r>
              <a:rPr lang="en-US" sz="1200" err="1"/>
              <a:t>youTube</a:t>
            </a:r>
            <a:r>
              <a:rPr lang="en-US" sz="1200" dirty="0"/>
              <a:t> channel we can create about Bioeconomy</a:t>
            </a:r>
          </a:p>
          <a:p>
            <a:endParaRPr lang="en-US" sz="1200" dirty="0"/>
          </a:p>
          <a:p>
            <a:r>
              <a:rPr lang="en-US" sz="1200" dirty="0" err="1"/>
              <a:t>e.g</a:t>
            </a:r>
            <a:r>
              <a:rPr lang="en-US" sz="1200" dirty="0"/>
              <a:t> We can organize a street campaign at a </a:t>
            </a:r>
            <a:r>
              <a:rPr lang="en-US" sz="1200" dirty="0" err="1"/>
              <a:t>Univeristy</a:t>
            </a:r>
            <a:r>
              <a:rPr lang="en-US" sz="1200" dirty="0"/>
              <a:t> campus or at a shopping mall and inform the general public about biobased products. They can also sign our ECO CODE on bioeconomy.</a:t>
            </a:r>
            <a:r>
              <a:rPr lang="en-US" dirty="0"/>
              <a:t> </a:t>
            </a:r>
          </a:p>
          <a:p>
            <a:endParaRPr lang="el-GR" dirty="0"/>
          </a:p>
        </p:txBody>
      </p:sp>
      <p:sp>
        <p:nvSpPr>
          <p:cNvPr id="4" name="Subtitle 1"/>
          <p:cNvSpPr txBox="1">
            <a:spLocks/>
          </p:cNvSpPr>
          <p:nvPr/>
        </p:nvSpPr>
        <p:spPr>
          <a:xfrm>
            <a:off x="4028060" y="3515566"/>
            <a:ext cx="5113886" cy="13681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Montserrat"/>
              <a:buNone/>
              <a:defRPr sz="1400" b="0" i="0" u="none" strike="noStrike" cap="none">
                <a:solidFill>
                  <a:schemeClr val="accent1"/>
                </a:solidFill>
                <a:latin typeface="Montserrat"/>
                <a:ea typeface="Montserrat"/>
                <a:cs typeface="Montserrat"/>
                <a:sym typeface="Montserrat"/>
              </a:defRPr>
            </a:lvl1pPr>
            <a:lvl2pPr marL="914400" marR="0" lvl="1"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2pPr>
            <a:lvl3pPr marL="1371600" marR="0" lvl="2"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3pPr>
            <a:lvl4pPr marL="1828800" marR="0" lvl="3"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4pPr>
            <a:lvl5pPr marL="2286000" marR="0" lvl="4"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5pPr>
            <a:lvl6pPr marL="2743200" marR="0" lvl="5"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6pPr>
            <a:lvl7pPr marL="3200400" marR="0" lvl="6"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7pPr>
            <a:lvl8pPr marL="3657600" marR="0" lvl="7"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8pPr>
            <a:lvl9pPr marL="4114800" marR="0" lvl="8" indent="-317500" algn="r" rtl="0">
              <a:lnSpc>
                <a:spcPct val="100000"/>
              </a:lnSpc>
              <a:spcBef>
                <a:spcPts val="0"/>
              </a:spcBef>
              <a:spcAft>
                <a:spcPts val="0"/>
              </a:spcAft>
              <a:buClr>
                <a:schemeClr val="accent1"/>
              </a:buClr>
              <a:buSzPts val="1000"/>
              <a:buFont typeface="Montserrat"/>
              <a:buNone/>
              <a:defRPr sz="1000" b="0" i="0" u="none" strike="noStrike" cap="none">
                <a:solidFill>
                  <a:schemeClr val="accent1"/>
                </a:solidFill>
                <a:latin typeface="Montserrat"/>
                <a:ea typeface="Montserrat"/>
                <a:cs typeface="Montserrat"/>
                <a:sym typeface="Montserrat"/>
              </a:defRPr>
            </a:lvl9pPr>
          </a:lstStyle>
          <a:p>
            <a:endParaRPr lang="en-US" sz="1000" dirty="0"/>
          </a:p>
          <a:p>
            <a:r>
              <a:rPr lang="en-US" sz="1000" dirty="0"/>
              <a:t> </a:t>
            </a:r>
            <a:r>
              <a:rPr lang="en-US" sz="1000" u="sng" dirty="0"/>
              <a:t>Resources for this activity</a:t>
            </a:r>
            <a:r>
              <a:rPr lang="en-US" sz="1000" dirty="0"/>
              <a:t>:</a:t>
            </a:r>
            <a:endParaRPr lang="el-GR" sz="1000" dirty="0"/>
          </a:p>
          <a:p>
            <a:r>
              <a:rPr lang="en-US" sz="1000" u="sng" dirty="0">
                <a:hlinkClick r:id="rId3"/>
              </a:rPr>
              <a:t>https://www.bioeconomy-library.eu/wp-content/uploads/2019/11/2016_Biostep_Bioeconomy_Glasgow_Scotland.pdf</a:t>
            </a:r>
            <a:endParaRPr lang="el-GR" sz="1000" dirty="0"/>
          </a:p>
          <a:p>
            <a:r>
              <a:rPr lang="en-US" sz="1000" u="sng" dirty="0">
                <a:hlinkClick r:id="rId4"/>
              </a:rPr>
              <a:t>https://stateofgreen.com/en/news/five-examples-of-the-circular-bioeconomy-in-practice/</a:t>
            </a:r>
            <a:endParaRPr lang="el-GR" sz="1000" dirty="0"/>
          </a:p>
          <a:p>
            <a:r>
              <a:rPr lang="en-US" sz="1000" u="sng" dirty="0">
                <a:hlinkClick r:id="rId5"/>
              </a:rPr>
              <a:t>https://gbs2020.net/wp-content/uploads/2021/10/GBS2015_06_Product-Exhibition.pdf</a:t>
            </a:r>
            <a:endParaRPr lang="el-GR" sz="1000" dirty="0"/>
          </a:p>
          <a:p>
            <a:endParaRPr lang="el-GR" sz="1000" dirty="0"/>
          </a:p>
        </p:txBody>
      </p:sp>
      <p:pic>
        <p:nvPicPr>
          <p:cNvPr id="6" name="Picture 5" descr="eco poster">
            <a:extLst>
              <a:ext uri="{FF2B5EF4-FFF2-40B4-BE49-F238E27FC236}">
                <a16:creationId xmlns:a16="http://schemas.microsoft.com/office/drawing/2014/main" id="{C3A1107E-EABC-BD0F-FCDE-EC73D1041B70}"/>
              </a:ext>
            </a:extLst>
          </p:cNvPr>
          <p:cNvPicPr>
            <a:picLocks noChangeAspect="1"/>
          </p:cNvPicPr>
          <p:nvPr/>
        </p:nvPicPr>
        <p:blipFill>
          <a:blip r:embed="rId6"/>
          <a:stretch>
            <a:fillRect/>
          </a:stretch>
        </p:blipFill>
        <p:spPr>
          <a:xfrm>
            <a:off x="58654" y="1556586"/>
            <a:ext cx="1571625" cy="2247900"/>
          </a:xfrm>
          <a:prstGeom prst="rect">
            <a:avLst/>
          </a:prstGeom>
        </p:spPr>
      </p:pic>
      <p:pic>
        <p:nvPicPr>
          <p:cNvPr id="9" name="Picture 8" descr="Δεν υπάρχει διαθέσιμη περιγραφή για τη φωτογραφία.">
            <a:extLst>
              <a:ext uri="{FF2B5EF4-FFF2-40B4-BE49-F238E27FC236}">
                <a16:creationId xmlns:a16="http://schemas.microsoft.com/office/drawing/2014/main" id="{4D260413-ED3B-2959-EFE9-7EE6805D81CF}"/>
              </a:ext>
            </a:extLst>
          </p:cNvPr>
          <p:cNvPicPr>
            <a:picLocks noChangeAspect="1"/>
          </p:cNvPicPr>
          <p:nvPr/>
        </p:nvPicPr>
        <p:blipFill>
          <a:blip r:embed="rId7"/>
          <a:stretch>
            <a:fillRect/>
          </a:stretch>
        </p:blipFill>
        <p:spPr>
          <a:xfrm>
            <a:off x="3448552" y="1553578"/>
            <a:ext cx="1447800" cy="2095500"/>
          </a:xfrm>
          <a:prstGeom prst="rect">
            <a:avLst/>
          </a:prstGeom>
        </p:spPr>
      </p:pic>
      <p:pic>
        <p:nvPicPr>
          <p:cNvPr id="10" name="Picture 9" descr="Δεν υπάρχει διαθέσιμη περιγραφή για τη φωτογραφία.">
            <a:extLst>
              <a:ext uri="{FF2B5EF4-FFF2-40B4-BE49-F238E27FC236}">
                <a16:creationId xmlns:a16="http://schemas.microsoft.com/office/drawing/2014/main" id="{78B81475-211F-B22A-E315-60A7D21F1E55}"/>
              </a:ext>
            </a:extLst>
          </p:cNvPr>
          <p:cNvPicPr>
            <a:picLocks noChangeAspect="1"/>
          </p:cNvPicPr>
          <p:nvPr/>
        </p:nvPicPr>
        <p:blipFill>
          <a:blip r:embed="rId8"/>
          <a:stretch>
            <a:fillRect/>
          </a:stretch>
        </p:blipFill>
        <p:spPr>
          <a:xfrm>
            <a:off x="1688432" y="2233361"/>
            <a:ext cx="1700464" cy="2415340"/>
          </a:xfrm>
          <a:prstGeom prst="rect">
            <a:avLst/>
          </a:prstGeom>
        </p:spPr>
      </p:pic>
    </p:spTree>
    <p:extLst>
      <p:ext uri="{BB962C8B-B14F-4D97-AF65-F5344CB8AC3E}">
        <p14:creationId xmlns:p14="http://schemas.microsoft.com/office/powerpoint/2010/main" val="229423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REFLECTION</a:t>
            </a:r>
            <a:endParaRPr lang="el-GR" dirty="0"/>
          </a:p>
        </p:txBody>
      </p:sp>
      <p:sp>
        <p:nvSpPr>
          <p:cNvPr id="6" name="Title 5"/>
          <p:cNvSpPr>
            <a:spLocks noGrp="1"/>
          </p:cNvSpPr>
          <p:nvPr>
            <p:ph type="ctrTitle" idx="4"/>
          </p:nvPr>
        </p:nvSpPr>
        <p:spPr>
          <a:xfrm>
            <a:off x="539552" y="1671650"/>
            <a:ext cx="2448272" cy="936104"/>
          </a:xfrm>
        </p:spPr>
        <p:txBody>
          <a:bodyPr/>
          <a:lstStyle/>
          <a:p>
            <a:r>
              <a:rPr lang="en-US" sz="1400" b="1" dirty="0">
                <a:latin typeface="Arial"/>
                <a:cs typeface="Arial"/>
              </a:rPr>
              <a:t>Ask the participants to reflect on what they learnt during the lesson. Encourage them to complete the multiple choice activity. (quantitative)</a:t>
            </a:r>
            <a:endParaRPr lang="el-GR" sz="1400" b="1" dirty="0">
              <a:latin typeface="Arial"/>
              <a:cs typeface="Arial"/>
            </a:endParaRPr>
          </a:p>
        </p:txBody>
      </p:sp>
      <p:sp>
        <p:nvSpPr>
          <p:cNvPr id="8" name="Title 7"/>
          <p:cNvSpPr>
            <a:spLocks noGrp="1"/>
          </p:cNvSpPr>
          <p:nvPr>
            <p:ph type="ctrTitle" idx="6"/>
          </p:nvPr>
        </p:nvSpPr>
        <p:spPr>
          <a:xfrm>
            <a:off x="6372200" y="1808824"/>
            <a:ext cx="2771800" cy="467700"/>
          </a:xfrm>
        </p:spPr>
        <p:txBody>
          <a:bodyPr/>
          <a:lstStyle/>
          <a:p>
            <a:r>
              <a:rPr lang="en-US" sz="1400" b="1" dirty="0">
                <a:latin typeface="Arial"/>
                <a:cs typeface="Arial"/>
              </a:rPr>
              <a:t>The participants  write an exit ticket to show the benefits of  Bioeconomy in their everyday life. (qualitative)</a:t>
            </a:r>
            <a:endParaRPr lang="el-GR" sz="1400" b="1" dirty="0">
              <a:latin typeface="Arial"/>
              <a:cs typeface="Arial"/>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03" t="14758" r="68888" b="19956"/>
          <a:stretch/>
        </p:blipFill>
        <p:spPr bwMode="auto">
          <a:xfrm>
            <a:off x="3059832" y="1275606"/>
            <a:ext cx="2199358" cy="325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618B254-75D0-5731-83A4-E901D27DD222}"/>
              </a:ext>
            </a:extLst>
          </p:cNvPr>
          <p:cNvPicPr>
            <a:picLocks noChangeAspect="1"/>
          </p:cNvPicPr>
          <p:nvPr/>
        </p:nvPicPr>
        <p:blipFill>
          <a:blip r:embed="rId5"/>
          <a:stretch>
            <a:fillRect/>
          </a:stretch>
        </p:blipFill>
        <p:spPr>
          <a:xfrm>
            <a:off x="6737995" y="2352173"/>
            <a:ext cx="1852244" cy="2358190"/>
          </a:xfrm>
          <a:prstGeom prst="rect">
            <a:avLst/>
          </a:prstGeom>
        </p:spPr>
      </p:pic>
    </p:spTree>
    <p:extLst>
      <p:ext uri="{BB962C8B-B14F-4D97-AF65-F5344CB8AC3E}">
        <p14:creationId xmlns:p14="http://schemas.microsoft.com/office/powerpoint/2010/main" val="217451086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 If I were to do the </a:t>
            </a:r>
            <a:r>
              <a:rPr lang="en-US" dirty="0" err="1"/>
              <a:t>Bioeconomy</a:t>
            </a:r>
            <a:r>
              <a:rPr lang="en-US" dirty="0"/>
              <a:t> Project again…</a:t>
            </a:r>
            <a:endParaRPr lang="el-GR" dirty="0"/>
          </a:p>
        </p:txBody>
      </p:sp>
      <p:sp>
        <p:nvSpPr>
          <p:cNvPr id="4" name="Title 3"/>
          <p:cNvSpPr>
            <a:spLocks noGrp="1"/>
          </p:cNvSpPr>
          <p:nvPr>
            <p:ph type="ctrTitle" idx="2"/>
          </p:nvPr>
        </p:nvSpPr>
        <p:spPr>
          <a:xfrm>
            <a:off x="467544" y="2643758"/>
            <a:ext cx="1584176" cy="478800"/>
          </a:xfrm>
        </p:spPr>
        <p:txBody>
          <a:bodyPr/>
          <a:lstStyle/>
          <a:p>
            <a:r>
              <a:rPr lang="en-US" b="1" dirty="0"/>
              <a:t>Reflection for participants</a:t>
            </a:r>
            <a:endParaRPr lang="el-GR" b="1" dirty="0"/>
          </a:p>
        </p:txBody>
      </p:sp>
      <p:sp>
        <p:nvSpPr>
          <p:cNvPr id="8" name="Title 7"/>
          <p:cNvSpPr>
            <a:spLocks noGrp="1"/>
          </p:cNvSpPr>
          <p:nvPr>
            <p:ph type="ctrTitle" idx="6"/>
          </p:nvPr>
        </p:nvSpPr>
        <p:spPr>
          <a:xfrm>
            <a:off x="6300192" y="2726963"/>
            <a:ext cx="2489626" cy="467700"/>
          </a:xfrm>
        </p:spPr>
        <p:txBody>
          <a:bodyPr/>
          <a:lstStyle/>
          <a:p>
            <a:r>
              <a:rPr lang="en-US" b="1" dirty="0"/>
              <a:t>Reflection for Teachers</a:t>
            </a:r>
            <a:endParaRPr lang="el-GR" b="1" dirty="0"/>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20" t="8426" r="28856" b="8601"/>
          <a:stretch/>
        </p:blipFill>
        <p:spPr bwMode="auto">
          <a:xfrm>
            <a:off x="3059832" y="1563638"/>
            <a:ext cx="2937119" cy="32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408248"/>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47"/>
          <p:cNvSpPr txBox="1">
            <a:spLocks noGrp="1"/>
          </p:cNvSpPr>
          <p:nvPr>
            <p:ph type="title"/>
          </p:nvPr>
        </p:nvSpPr>
        <p:spPr>
          <a:xfrm>
            <a:off x="5114925" y="333375"/>
            <a:ext cx="3412800" cy="1148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Thanks!</a:t>
            </a:r>
            <a:endParaRPr/>
          </a:p>
        </p:txBody>
      </p:sp>
      <p:sp>
        <p:nvSpPr>
          <p:cNvPr id="842" name="Google Shape;842;p47"/>
          <p:cNvSpPr txBox="1">
            <a:spLocks noGrp="1"/>
          </p:cNvSpPr>
          <p:nvPr>
            <p:ph type="subTitle" idx="2"/>
          </p:nvPr>
        </p:nvSpPr>
        <p:spPr>
          <a:xfrm>
            <a:off x="4117975" y="4392525"/>
            <a:ext cx="4410000" cy="2709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t>Please keep this slide for the attribution</a:t>
            </a:r>
            <a:endParaRPr/>
          </a:p>
        </p:txBody>
      </p:sp>
      <p:pic>
        <p:nvPicPr>
          <p:cNvPr id="843" name="Google Shape;843;p47"/>
          <p:cNvPicPr preferRelativeResize="0"/>
          <p:nvPr/>
        </p:nvPicPr>
        <p:blipFill rotWithShape="1">
          <a:blip r:embed="rId3">
            <a:alphaModFix/>
          </a:blip>
          <a:srcRect r="10378"/>
          <a:stretch/>
        </p:blipFill>
        <p:spPr>
          <a:xfrm>
            <a:off x="0" y="0"/>
            <a:ext cx="4647375" cy="5185500"/>
          </a:xfrm>
          <a:prstGeom prst="flowChartInputOutput">
            <a:avLst/>
          </a:prstGeom>
          <a:noFill/>
          <a:ln>
            <a:noFill/>
          </a:ln>
        </p:spPr>
      </p:pic>
      <p:sp>
        <p:nvSpPr>
          <p:cNvPr id="844" name="Google Shape;844;p47"/>
          <p:cNvSpPr/>
          <p:nvPr/>
        </p:nvSpPr>
        <p:spPr>
          <a:xfrm>
            <a:off x="6718322" y="3195224"/>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5" name="Google Shape;845;p47"/>
          <p:cNvGrpSpPr/>
          <p:nvPr/>
        </p:nvGrpSpPr>
        <p:grpSpPr>
          <a:xfrm>
            <a:off x="7167793" y="3195224"/>
            <a:ext cx="346056" cy="345674"/>
            <a:chOff x="3303268" y="3817349"/>
            <a:chExt cx="346056" cy="345674"/>
          </a:xfrm>
        </p:grpSpPr>
        <p:sp>
          <p:nvSpPr>
            <p:cNvPr id="846" name="Google Shape;846;p47"/>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7"/>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7"/>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7"/>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47"/>
          <p:cNvGrpSpPr/>
          <p:nvPr/>
        </p:nvGrpSpPr>
        <p:grpSpPr>
          <a:xfrm>
            <a:off x="8065972" y="3195224"/>
            <a:ext cx="346024" cy="345674"/>
            <a:chOff x="4201447" y="3817349"/>
            <a:chExt cx="346024" cy="345674"/>
          </a:xfrm>
        </p:grpSpPr>
        <p:sp>
          <p:nvSpPr>
            <p:cNvPr id="851" name="Google Shape;851;p47"/>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7"/>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7"/>
          <p:cNvGrpSpPr/>
          <p:nvPr/>
        </p:nvGrpSpPr>
        <p:grpSpPr>
          <a:xfrm>
            <a:off x="7616883" y="3195224"/>
            <a:ext cx="346056" cy="345674"/>
            <a:chOff x="3752358" y="3817349"/>
            <a:chExt cx="346056" cy="345674"/>
          </a:xfrm>
        </p:grpSpPr>
        <p:sp>
          <p:nvSpPr>
            <p:cNvPr id="854" name="Google Shape;854;p47"/>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7"/>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7"/>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58" name="Google Shape;858;p47"/>
          <p:cNvCxnSpPr/>
          <p:nvPr/>
        </p:nvCxnSpPr>
        <p:spPr>
          <a:xfrm rot="10800000" flipH="1">
            <a:off x="5646825" y="1437150"/>
            <a:ext cx="6710100" cy="11100"/>
          </a:xfrm>
          <a:prstGeom prst="straightConnector1">
            <a:avLst/>
          </a:prstGeom>
          <a:noFill/>
          <a:ln w="9525" cap="flat" cmpd="sng">
            <a:solidFill>
              <a:schemeClr val="accent1"/>
            </a:solidFill>
            <a:prstDash val="solid"/>
            <a:round/>
            <a:headEnd type="oval" w="med" len="med"/>
            <a:tailEnd type="oval" w="med" len="med"/>
          </a:ln>
        </p:spPr>
      </p:cxnSp>
      <p:sp>
        <p:nvSpPr>
          <p:cNvPr id="5" name="TextBox 4">
            <a:extLst>
              <a:ext uri="{FF2B5EF4-FFF2-40B4-BE49-F238E27FC236}">
                <a16:creationId xmlns:a16="http://schemas.microsoft.com/office/drawing/2014/main" id="{767574F2-4B67-9BD5-6CAD-FC457580F415}"/>
              </a:ext>
            </a:extLst>
          </p:cNvPr>
          <p:cNvSpPr txBox="1"/>
          <p:nvPr/>
        </p:nvSpPr>
        <p:spPr>
          <a:xfrm>
            <a:off x="5504448" y="1676901"/>
            <a:ext cx="36425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aseline="0" dirty="0">
                <a:solidFill>
                  <a:srgbClr val="3E4035"/>
                </a:solidFill>
                <a:latin typeface="Montserrat"/>
                <a:ea typeface="Segoe UI"/>
                <a:cs typeface="Segoe UI"/>
              </a:rPr>
              <a:t>Do you have any questions? </a:t>
            </a:r>
            <a:endParaRPr lang="en-US" dirty="0"/>
          </a:p>
          <a:p>
            <a:pPr algn="r"/>
            <a:r>
              <a:rPr lang="en-US" u="sng" dirty="0">
                <a:solidFill>
                  <a:srgbClr val="0C2E3A"/>
                </a:solidFill>
                <a:highlight>
                  <a:srgbClr val="FFFF00"/>
                </a:highlight>
                <a:latin typeface="Montserrat"/>
                <a:ea typeface="Segoe UI"/>
                <a:cs typeface="Segoe UI"/>
              </a:rPr>
              <a:t>Contact us in:</a:t>
            </a:r>
          </a:p>
          <a:p>
            <a:pPr algn="r"/>
            <a:r>
              <a:rPr lang="en-US" sz="1400" u="sng" baseline="0" dirty="0">
                <a:solidFill>
                  <a:srgbClr val="0C2E3A"/>
                </a:solidFill>
                <a:highlight>
                  <a:srgbClr val="FFFF00"/>
                </a:highlight>
                <a:latin typeface="Montserrat"/>
                <a:ea typeface="Segoe UI"/>
                <a:cs typeface="Segoe UI"/>
              </a:rPr>
              <a:t>[insert your e-mail here</a:t>
            </a:r>
            <a:r>
              <a:rPr lang="en-US" sz="1400" u="sng" baseline="0" dirty="0">
                <a:solidFill>
                  <a:srgbClr val="0C2E3A"/>
                </a:solidFill>
                <a:latin typeface="Montserrat"/>
                <a:ea typeface="Segoe UI"/>
                <a:cs typeface="Segoe UI"/>
              </a:rPr>
              <a:t>]</a:t>
            </a:r>
            <a:r>
              <a:rPr lang="en-US" sz="1400" dirty="0">
                <a:latin typeface="Montserrat"/>
                <a:ea typeface="Segoe UI"/>
                <a:cs typeface="Segoe UI"/>
              </a:rPr>
              <a:t>​</a:t>
            </a:r>
            <a:br>
              <a:rPr lang="en-US" sz="1400" dirty="0">
                <a:latin typeface="Montserrat"/>
                <a:ea typeface="Segoe UI"/>
                <a:cs typeface="Segoe UI"/>
              </a:rPr>
            </a:br>
            <a:r>
              <a:rPr lang="en-US" sz="1400" baseline="0" dirty="0">
                <a:solidFill>
                  <a:srgbClr val="3E4035"/>
                </a:solidFill>
                <a:highlight>
                  <a:srgbClr val="FFFF00"/>
                </a:highlight>
                <a:latin typeface="Montserrat"/>
                <a:ea typeface="Segoe UI"/>
                <a:cs typeface="Segoe UI"/>
              </a:rPr>
              <a:t>[insert your school/organization here]</a:t>
            </a:r>
            <a:endParaRPr lang="en-US" dirty="0">
              <a:highlight>
                <a:srgbClr val="FFFF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a:extLst>
              <a:ext uri="{FF2B5EF4-FFF2-40B4-BE49-F238E27FC236}">
                <a16:creationId xmlns:a16="http://schemas.microsoft.com/office/drawing/2014/main" id="{2AEF3B2B-0E49-4BC9-A496-FF35DA12A953}"/>
              </a:ext>
            </a:extLst>
          </p:cNvPr>
          <p:cNvSpPr>
            <a:spLocks noGrp="1"/>
          </p:cNvSpPr>
          <p:nvPr>
            <p:ph type="subTitle" idx="10"/>
          </p:nvPr>
        </p:nvSpPr>
        <p:spPr/>
        <p:txBody>
          <a:bodyPr>
            <a:normAutofit lnSpcReduction="10000"/>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idx="3"/>
          </p:nvPr>
        </p:nvSpPr>
        <p:spPr>
          <a:xfrm>
            <a:off x="501344" y="25859"/>
            <a:ext cx="8042700" cy="9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Table of Contents</a:t>
            </a:r>
            <a:endParaRPr dirty="0"/>
          </a:p>
        </p:txBody>
      </p:sp>
      <p:sp>
        <p:nvSpPr>
          <p:cNvPr id="141" name="Google Shape;141;p27"/>
          <p:cNvSpPr/>
          <p:nvPr/>
        </p:nvSpPr>
        <p:spPr>
          <a:xfrm flipH="1">
            <a:off x="637250" y="1081394"/>
            <a:ext cx="971700" cy="3640200"/>
          </a:xfrm>
          <a:prstGeom prst="snip1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7"/>
          <p:cNvSpPr/>
          <p:nvPr/>
        </p:nvSpPr>
        <p:spPr>
          <a:xfrm flipH="1">
            <a:off x="4766973" y="1081394"/>
            <a:ext cx="971700" cy="3640200"/>
          </a:xfrm>
          <a:prstGeom prst="snip1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7"/>
          <p:cNvSpPr txBox="1">
            <a:spLocks noGrp="1"/>
          </p:cNvSpPr>
          <p:nvPr>
            <p:ph type="ctrTitle"/>
          </p:nvPr>
        </p:nvSpPr>
        <p:spPr>
          <a:xfrm>
            <a:off x="1704232" y="1224514"/>
            <a:ext cx="2752500" cy="58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Lesson Objectives</a:t>
            </a:r>
            <a:endParaRPr dirty="0"/>
          </a:p>
        </p:txBody>
      </p:sp>
      <p:sp>
        <p:nvSpPr>
          <p:cNvPr id="145" name="Google Shape;145;p27"/>
          <p:cNvSpPr txBox="1">
            <a:spLocks noGrp="1"/>
          </p:cNvSpPr>
          <p:nvPr>
            <p:ph type="title" idx="2"/>
          </p:nvPr>
        </p:nvSpPr>
        <p:spPr>
          <a:xfrm>
            <a:off x="789500" y="1291269"/>
            <a:ext cx="819600" cy="65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3"/>
                </a:solidFill>
              </a:rPr>
              <a:t>01</a:t>
            </a:r>
            <a:endParaRPr>
              <a:solidFill>
                <a:schemeClr val="accent3"/>
              </a:solidFill>
            </a:endParaRPr>
          </a:p>
        </p:txBody>
      </p:sp>
      <p:sp>
        <p:nvSpPr>
          <p:cNvPr id="147" name="Google Shape;147;p27"/>
          <p:cNvSpPr txBox="1">
            <a:spLocks noGrp="1"/>
          </p:cNvSpPr>
          <p:nvPr>
            <p:ph type="ctrTitle" idx="5"/>
          </p:nvPr>
        </p:nvSpPr>
        <p:spPr>
          <a:xfrm>
            <a:off x="1685075" y="2294203"/>
            <a:ext cx="2752500" cy="58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Materials Needed</a:t>
            </a:r>
            <a:endParaRPr dirty="0"/>
          </a:p>
        </p:txBody>
      </p:sp>
      <p:sp>
        <p:nvSpPr>
          <p:cNvPr id="148" name="Google Shape;148;p27"/>
          <p:cNvSpPr txBox="1">
            <a:spLocks noGrp="1"/>
          </p:cNvSpPr>
          <p:nvPr>
            <p:ph type="title" idx="6"/>
          </p:nvPr>
        </p:nvSpPr>
        <p:spPr>
          <a:xfrm>
            <a:off x="789500" y="2281869"/>
            <a:ext cx="819600" cy="65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3"/>
                </a:solidFill>
              </a:rPr>
              <a:t>02</a:t>
            </a:r>
            <a:endParaRPr>
              <a:solidFill>
                <a:schemeClr val="accent3"/>
              </a:solidFill>
            </a:endParaRPr>
          </a:p>
        </p:txBody>
      </p:sp>
      <p:sp>
        <p:nvSpPr>
          <p:cNvPr id="150" name="Google Shape;150;p27"/>
          <p:cNvSpPr txBox="1">
            <a:spLocks noGrp="1"/>
          </p:cNvSpPr>
          <p:nvPr>
            <p:ph type="ctrTitle" idx="8"/>
          </p:nvPr>
        </p:nvSpPr>
        <p:spPr>
          <a:xfrm>
            <a:off x="1685075" y="3272469"/>
            <a:ext cx="2752500" cy="58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Introduction</a:t>
            </a:r>
            <a:endParaRPr dirty="0"/>
          </a:p>
        </p:txBody>
      </p:sp>
      <p:sp>
        <p:nvSpPr>
          <p:cNvPr id="151" name="Google Shape;151;p27"/>
          <p:cNvSpPr txBox="1">
            <a:spLocks noGrp="1"/>
          </p:cNvSpPr>
          <p:nvPr>
            <p:ph type="title" idx="9"/>
          </p:nvPr>
        </p:nvSpPr>
        <p:spPr>
          <a:xfrm>
            <a:off x="789500" y="3272469"/>
            <a:ext cx="819600" cy="65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3"/>
                </a:solidFill>
              </a:rPr>
              <a:t>03</a:t>
            </a:r>
            <a:endParaRPr>
              <a:solidFill>
                <a:schemeClr val="accent3"/>
              </a:solidFill>
            </a:endParaRPr>
          </a:p>
        </p:txBody>
      </p:sp>
      <p:sp>
        <p:nvSpPr>
          <p:cNvPr id="153" name="Google Shape;153;p27"/>
          <p:cNvSpPr txBox="1">
            <a:spLocks noGrp="1"/>
          </p:cNvSpPr>
          <p:nvPr>
            <p:ph type="ctrTitle" idx="14"/>
          </p:nvPr>
        </p:nvSpPr>
        <p:spPr>
          <a:xfrm>
            <a:off x="5796136" y="2347648"/>
            <a:ext cx="2752500" cy="58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The Benefits of </a:t>
            </a:r>
            <a:r>
              <a:rPr lang="en-US" dirty="0" err="1"/>
              <a:t>Bioeconomy</a:t>
            </a:r>
            <a:endParaRPr dirty="0"/>
          </a:p>
        </p:txBody>
      </p:sp>
      <p:sp>
        <p:nvSpPr>
          <p:cNvPr id="154" name="Google Shape;154;p27"/>
          <p:cNvSpPr txBox="1">
            <a:spLocks noGrp="1"/>
          </p:cNvSpPr>
          <p:nvPr>
            <p:ph type="title" idx="15"/>
          </p:nvPr>
        </p:nvSpPr>
        <p:spPr>
          <a:xfrm>
            <a:off x="4919073" y="1291269"/>
            <a:ext cx="819600" cy="65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3"/>
                </a:solidFill>
              </a:rPr>
              <a:t>04</a:t>
            </a:r>
            <a:endParaRPr>
              <a:solidFill>
                <a:schemeClr val="accent3"/>
              </a:solidFill>
            </a:endParaRPr>
          </a:p>
        </p:txBody>
      </p:sp>
      <p:sp>
        <p:nvSpPr>
          <p:cNvPr id="156" name="Google Shape;156;p27"/>
          <p:cNvSpPr txBox="1">
            <a:spLocks noGrp="1"/>
          </p:cNvSpPr>
          <p:nvPr>
            <p:ph type="ctrTitle" idx="17"/>
          </p:nvPr>
        </p:nvSpPr>
        <p:spPr>
          <a:xfrm>
            <a:off x="5796136" y="1328108"/>
            <a:ext cx="2752500" cy="58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Bioeconomy – Definition &amp; Examples</a:t>
            </a:r>
            <a:endParaRPr dirty="0"/>
          </a:p>
        </p:txBody>
      </p:sp>
      <p:sp>
        <p:nvSpPr>
          <p:cNvPr id="157" name="Google Shape;157;p27"/>
          <p:cNvSpPr txBox="1">
            <a:spLocks noGrp="1"/>
          </p:cNvSpPr>
          <p:nvPr>
            <p:ph type="title" idx="18"/>
          </p:nvPr>
        </p:nvSpPr>
        <p:spPr>
          <a:xfrm>
            <a:off x="4919073" y="2281869"/>
            <a:ext cx="819600" cy="65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3"/>
                </a:solidFill>
              </a:rPr>
              <a:t>05</a:t>
            </a:r>
            <a:endParaRPr>
              <a:solidFill>
                <a:schemeClr val="accent3"/>
              </a:solidFill>
            </a:endParaRPr>
          </a:p>
        </p:txBody>
      </p:sp>
      <p:sp>
        <p:nvSpPr>
          <p:cNvPr id="159" name="Google Shape;159;p27"/>
          <p:cNvSpPr txBox="1">
            <a:spLocks noGrp="1"/>
          </p:cNvSpPr>
          <p:nvPr>
            <p:ph type="ctrTitle" idx="20"/>
          </p:nvPr>
        </p:nvSpPr>
        <p:spPr>
          <a:xfrm>
            <a:off x="5796136" y="3369635"/>
            <a:ext cx="3202713" cy="58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Pretend you are a bio-resource or a bio - product.</a:t>
            </a:r>
            <a:endParaRPr dirty="0"/>
          </a:p>
        </p:txBody>
      </p:sp>
      <p:sp>
        <p:nvSpPr>
          <p:cNvPr id="160" name="Google Shape;160;p27"/>
          <p:cNvSpPr txBox="1">
            <a:spLocks noGrp="1"/>
          </p:cNvSpPr>
          <p:nvPr>
            <p:ph type="title" idx="21"/>
          </p:nvPr>
        </p:nvSpPr>
        <p:spPr>
          <a:xfrm>
            <a:off x="4919073" y="3272469"/>
            <a:ext cx="819600" cy="65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3"/>
                </a:solidFill>
              </a:rPr>
              <a:t>06</a:t>
            </a:r>
            <a:endParaRPr>
              <a:solidFill>
                <a:schemeClr val="accent3"/>
              </a:solidFill>
            </a:endParaRPr>
          </a:p>
        </p:txBody>
      </p:sp>
      <p:cxnSp>
        <p:nvCxnSpPr>
          <p:cNvPr id="161" name="Google Shape;161;p27"/>
          <p:cNvCxnSpPr/>
          <p:nvPr/>
        </p:nvCxnSpPr>
        <p:spPr>
          <a:xfrm rot="10800000" flipH="1">
            <a:off x="708450" y="817526"/>
            <a:ext cx="7727100" cy="12000"/>
          </a:xfrm>
          <a:prstGeom prst="straightConnector1">
            <a:avLst/>
          </a:prstGeom>
          <a:noFill/>
          <a:ln w="9525" cap="flat" cmpd="sng">
            <a:solidFill>
              <a:schemeClr val="accent1"/>
            </a:solidFill>
            <a:prstDash val="solid"/>
            <a:round/>
            <a:headEnd type="oval" w="med" len="med"/>
            <a:tailEnd type="oval" w="med" len="med"/>
          </a:ln>
        </p:spPr>
      </p:cxnSp>
      <p:sp>
        <p:nvSpPr>
          <p:cNvPr id="29" name="Google Shape;153;p27"/>
          <p:cNvSpPr txBox="1">
            <a:spLocks/>
          </p:cNvSpPr>
          <p:nvPr/>
        </p:nvSpPr>
        <p:spPr>
          <a:xfrm>
            <a:off x="1704232" y="3663335"/>
            <a:ext cx="2752500" cy="58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PT Serif"/>
              <a:buNone/>
              <a:defRPr sz="1800" b="0" i="0" u="none" strike="noStrike" cap="none">
                <a:solidFill>
                  <a:schemeClr val="accent1"/>
                </a:solidFill>
                <a:latin typeface="PT Serif"/>
                <a:ea typeface="PT Serif"/>
                <a:cs typeface="PT Serif"/>
                <a:sym typeface="PT Serif"/>
              </a:defRPr>
            </a:lvl1pPr>
            <a:lvl2pPr marR="0" lvl="1" algn="l"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9pPr>
          </a:lstStyle>
          <a:p>
            <a:r>
              <a:rPr lang="en-US" dirty="0"/>
              <a:t>KWL Chart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Lesson Objectives</a:t>
            </a:r>
            <a:endParaRPr lang="el-GR" dirty="0"/>
          </a:p>
        </p:txBody>
      </p:sp>
      <p:sp>
        <p:nvSpPr>
          <p:cNvPr id="22" name="Subtitle 21"/>
          <p:cNvSpPr>
            <a:spLocks noGrp="1"/>
          </p:cNvSpPr>
          <p:nvPr>
            <p:ph type="subTitle" idx="1"/>
          </p:nvPr>
        </p:nvSpPr>
        <p:spPr>
          <a:xfrm>
            <a:off x="179512" y="3651870"/>
            <a:ext cx="3024336" cy="880816"/>
          </a:xfrm>
        </p:spPr>
        <p:txBody>
          <a:bodyPr/>
          <a:lstStyle/>
          <a:p>
            <a:pPr algn="l"/>
            <a:r>
              <a:rPr lang="en-US" sz="1100" dirty="0">
                <a:latin typeface="+mn-lt"/>
              </a:rPr>
              <a:t>participants will engage in interactive discussions and activities aiming at exploring the applications of </a:t>
            </a:r>
            <a:r>
              <a:rPr lang="en-US" sz="1100" dirty="0" err="1">
                <a:latin typeface="+mn-lt"/>
              </a:rPr>
              <a:t>bioeconomy</a:t>
            </a:r>
            <a:r>
              <a:rPr lang="en-US" sz="1100" dirty="0">
                <a:latin typeface="+mn-lt"/>
              </a:rPr>
              <a:t> in their lives.</a:t>
            </a:r>
            <a:endParaRPr lang="el-GR" sz="1100" dirty="0">
              <a:latin typeface="+mn-lt"/>
            </a:endParaRPr>
          </a:p>
        </p:txBody>
      </p:sp>
      <p:sp>
        <p:nvSpPr>
          <p:cNvPr id="23" name="Title 22"/>
          <p:cNvSpPr>
            <a:spLocks noGrp="1"/>
          </p:cNvSpPr>
          <p:nvPr>
            <p:ph type="ctrTitle" idx="2"/>
          </p:nvPr>
        </p:nvSpPr>
        <p:spPr>
          <a:xfrm>
            <a:off x="395536" y="3219822"/>
            <a:ext cx="2481198" cy="478800"/>
          </a:xfrm>
        </p:spPr>
        <p:txBody>
          <a:bodyPr/>
          <a:lstStyle/>
          <a:p>
            <a:r>
              <a:rPr lang="en-US" dirty="0"/>
              <a:t>Teaching session 1</a:t>
            </a:r>
            <a:endParaRPr lang="el-GR" dirty="0"/>
          </a:p>
        </p:txBody>
      </p:sp>
      <p:sp>
        <p:nvSpPr>
          <p:cNvPr id="24" name="Subtitle 23"/>
          <p:cNvSpPr>
            <a:spLocks noGrp="1"/>
          </p:cNvSpPr>
          <p:nvPr>
            <p:ph type="subTitle" idx="3"/>
          </p:nvPr>
        </p:nvSpPr>
        <p:spPr>
          <a:xfrm>
            <a:off x="3059832" y="3795886"/>
            <a:ext cx="3024336" cy="736800"/>
          </a:xfrm>
        </p:spPr>
        <p:txBody>
          <a:bodyPr/>
          <a:lstStyle/>
          <a:p>
            <a:pPr algn="l"/>
            <a:r>
              <a:rPr lang="en-US" sz="1100" dirty="0">
                <a:latin typeface="+mn-lt"/>
              </a:rPr>
              <a:t>participants will explore the challenges and benefits of </a:t>
            </a:r>
            <a:r>
              <a:rPr lang="en-US" sz="1100" dirty="0" err="1">
                <a:latin typeface="+mn-lt"/>
              </a:rPr>
              <a:t>bioeconomy</a:t>
            </a:r>
            <a:r>
              <a:rPr lang="en-US" sz="1100" dirty="0">
                <a:latin typeface="+mn-lt"/>
              </a:rPr>
              <a:t> </a:t>
            </a:r>
            <a:endParaRPr lang="el-GR" sz="1100" dirty="0">
              <a:latin typeface="+mn-lt"/>
              <a:cs typeface="Arial" pitchFamily="34" charset="0"/>
            </a:endParaRPr>
          </a:p>
        </p:txBody>
      </p:sp>
      <p:sp>
        <p:nvSpPr>
          <p:cNvPr id="25" name="Title 24"/>
          <p:cNvSpPr>
            <a:spLocks noGrp="1"/>
          </p:cNvSpPr>
          <p:nvPr>
            <p:ph type="ctrTitle" idx="4"/>
          </p:nvPr>
        </p:nvSpPr>
        <p:spPr>
          <a:xfrm>
            <a:off x="3347864" y="3219822"/>
            <a:ext cx="2343594" cy="467700"/>
          </a:xfrm>
        </p:spPr>
        <p:txBody>
          <a:bodyPr/>
          <a:lstStyle/>
          <a:p>
            <a:r>
              <a:rPr lang="en-US" dirty="0"/>
              <a:t>Teaching Session 1</a:t>
            </a:r>
            <a:endParaRPr lang="el-GR" dirty="0"/>
          </a:p>
        </p:txBody>
      </p:sp>
      <p:sp>
        <p:nvSpPr>
          <p:cNvPr id="26" name="Subtitle 25"/>
          <p:cNvSpPr>
            <a:spLocks noGrp="1"/>
          </p:cNvSpPr>
          <p:nvPr>
            <p:ph type="subTitle" idx="5"/>
          </p:nvPr>
        </p:nvSpPr>
        <p:spPr>
          <a:xfrm>
            <a:off x="5975648" y="3651870"/>
            <a:ext cx="3168352" cy="1008112"/>
          </a:xfrm>
        </p:spPr>
        <p:txBody>
          <a:bodyPr/>
          <a:lstStyle/>
          <a:p>
            <a:pPr algn="l"/>
            <a:r>
              <a:rPr lang="en-US" sz="1100" dirty="0">
                <a:latin typeface="+mn-lt"/>
              </a:rPr>
              <a:t>participants will be trained in using the 7-step Eco schools approach into problem solving and they will disseminate their knowledge on </a:t>
            </a:r>
            <a:r>
              <a:rPr lang="en-US" sz="1100" dirty="0" err="1">
                <a:latin typeface="+mn-lt"/>
              </a:rPr>
              <a:t>bioeconomy</a:t>
            </a:r>
            <a:r>
              <a:rPr lang="en-US" sz="1100" dirty="0">
                <a:latin typeface="+mn-lt"/>
              </a:rPr>
              <a:t> to a larger community.</a:t>
            </a:r>
            <a:endParaRPr lang="el-GR" sz="1100" dirty="0">
              <a:latin typeface="+mn-lt"/>
              <a:cs typeface="Arial" pitchFamily="34" charset="0"/>
            </a:endParaRPr>
          </a:p>
        </p:txBody>
      </p:sp>
      <p:sp>
        <p:nvSpPr>
          <p:cNvPr id="27" name="Title 26"/>
          <p:cNvSpPr>
            <a:spLocks noGrp="1"/>
          </p:cNvSpPr>
          <p:nvPr>
            <p:ph type="ctrTitle" idx="6"/>
          </p:nvPr>
        </p:nvSpPr>
        <p:spPr>
          <a:xfrm>
            <a:off x="6516216" y="3219822"/>
            <a:ext cx="2350006" cy="467700"/>
          </a:xfrm>
        </p:spPr>
        <p:txBody>
          <a:bodyPr/>
          <a:lstStyle/>
          <a:p>
            <a:r>
              <a:rPr lang="en-US" dirty="0"/>
              <a:t>Teaching Session 2</a:t>
            </a:r>
            <a:endParaRPr lang="el-GR" dirty="0"/>
          </a:p>
        </p:txBody>
      </p:sp>
      <p:pic>
        <p:nvPicPr>
          <p:cNvPr id="1026" name="Picture 2" descr="C:\Users\SIV\Desktop\Marianthi\SCHOOL\Athens College\Clubs\Environmental Club\2023-2024\GENB - ΔΗΜΙΟΥΡΓΙΑ ΥΛΙΚΟΥ\Bioeconomy wordclou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59582"/>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47864" y="1347614"/>
            <a:ext cx="5616624" cy="1815882"/>
          </a:xfrm>
          <a:prstGeom prst="rect">
            <a:avLst/>
          </a:prstGeom>
          <a:noFill/>
        </p:spPr>
        <p:txBody>
          <a:bodyPr wrap="square" rtlCol="0">
            <a:spAutoFit/>
          </a:bodyPr>
          <a:lstStyle/>
          <a:p>
            <a:r>
              <a:rPr lang="en-US" dirty="0"/>
              <a:t>Participants will develop an understanding of the concept of </a:t>
            </a:r>
            <a:r>
              <a:rPr lang="en-US" dirty="0" err="1"/>
              <a:t>bioeconomy</a:t>
            </a:r>
            <a:r>
              <a:rPr lang="en-US" dirty="0"/>
              <a:t>, its importance, and its potential applications. More specifically:</a:t>
            </a:r>
          </a:p>
          <a:p>
            <a:r>
              <a:rPr lang="en-US" dirty="0"/>
              <a:t>You can watch the video to learn more about the lesson plan objectives</a:t>
            </a:r>
          </a:p>
          <a:p>
            <a:r>
              <a:rPr lang="en-US" b="1" u="sng" dirty="0">
                <a:hlinkClick r:id="rId4"/>
              </a:rPr>
              <a:t>https://lumen5.com/user/marianthikgiannakopoulou/untitled-video-ud0ip/</a:t>
            </a:r>
            <a:endParaRPr lang="en-US" b="1" u="sng" dirty="0"/>
          </a:p>
          <a:p>
            <a:endParaRPr lang="el-GR" dirty="0"/>
          </a:p>
        </p:txBody>
      </p:sp>
    </p:spTree>
    <p:extLst>
      <p:ext uri="{BB962C8B-B14F-4D97-AF65-F5344CB8AC3E}">
        <p14:creationId xmlns:p14="http://schemas.microsoft.com/office/powerpoint/2010/main" val="118673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1"/>
                </a:solidFill>
              </a:rPr>
              <a:t>Materials needed</a:t>
            </a:r>
            <a:endParaRPr lang="el-GR" dirty="0">
              <a:solidFill>
                <a:schemeClr val="bg1"/>
              </a:solidFill>
            </a:endParaRPr>
          </a:p>
        </p:txBody>
      </p:sp>
      <p:sp>
        <p:nvSpPr>
          <p:cNvPr id="11" name="TextBox 10"/>
          <p:cNvSpPr txBox="1"/>
          <p:nvPr/>
        </p:nvSpPr>
        <p:spPr>
          <a:xfrm>
            <a:off x="1043608" y="627534"/>
            <a:ext cx="3312368" cy="1954381"/>
          </a:xfrm>
          <a:prstGeom prst="rect">
            <a:avLst/>
          </a:prstGeom>
          <a:noFill/>
        </p:spPr>
        <p:txBody>
          <a:bodyPr wrap="square" rtlCol="0">
            <a:spAutoFit/>
          </a:bodyPr>
          <a:lstStyle/>
          <a:p>
            <a:pPr marL="171450" lvl="0" indent="-171450">
              <a:buFont typeface="Arial" pitchFamily="34" charset="0"/>
              <a:buChar char="•"/>
            </a:pPr>
            <a:r>
              <a:rPr lang="en-US" sz="1100" dirty="0"/>
              <a:t>Whiteboard/Flipchart and markers</a:t>
            </a:r>
            <a:endParaRPr lang="el-GR" sz="1100" dirty="0"/>
          </a:p>
          <a:p>
            <a:pPr marL="171450" lvl="0" indent="-171450">
              <a:buFont typeface="Arial" pitchFamily="34" charset="0"/>
              <a:buChar char="•"/>
            </a:pPr>
            <a:r>
              <a:rPr lang="en-US" sz="1100" dirty="0"/>
              <a:t>Handouts or access to online resources on </a:t>
            </a:r>
            <a:r>
              <a:rPr lang="en-US" sz="1100" dirty="0" err="1"/>
              <a:t>bioeconomy</a:t>
            </a:r>
            <a:endParaRPr lang="el-GR" sz="1100" dirty="0"/>
          </a:p>
          <a:p>
            <a:pPr marL="171450" lvl="0" indent="-171450">
              <a:buFont typeface="Arial" pitchFamily="34" charset="0"/>
              <a:buChar char="•"/>
            </a:pPr>
            <a:r>
              <a:rPr lang="en-US" sz="1100" dirty="0"/>
              <a:t>Case studies or examples of </a:t>
            </a:r>
            <a:r>
              <a:rPr lang="en-US" sz="1100" dirty="0" err="1"/>
              <a:t>bioeconomy</a:t>
            </a:r>
            <a:r>
              <a:rPr lang="en-US" sz="1100" dirty="0"/>
              <a:t> applications</a:t>
            </a:r>
            <a:endParaRPr lang="el-GR" sz="1100" dirty="0"/>
          </a:p>
          <a:p>
            <a:pPr marL="171450" lvl="0" indent="-171450">
              <a:buFont typeface="Arial" pitchFamily="34" charset="0"/>
              <a:buChar char="•"/>
            </a:pPr>
            <a:r>
              <a:rPr lang="en-US" sz="1100" dirty="0"/>
              <a:t>Post-it notes</a:t>
            </a:r>
            <a:endParaRPr lang="el-GR" sz="1100" dirty="0"/>
          </a:p>
          <a:p>
            <a:pPr marL="171450" lvl="0" indent="-171450">
              <a:buFont typeface="Arial" pitchFamily="34" charset="0"/>
              <a:buChar char="•"/>
            </a:pPr>
            <a:r>
              <a:rPr lang="en-US" sz="1100" dirty="0"/>
              <a:t>Pens/pencils</a:t>
            </a:r>
            <a:endParaRPr lang="el-GR" sz="1100" dirty="0"/>
          </a:p>
          <a:p>
            <a:pPr marL="171450" lvl="0" indent="-171450">
              <a:buFont typeface="Arial" pitchFamily="34" charset="0"/>
              <a:buChar char="•"/>
            </a:pPr>
            <a:r>
              <a:rPr lang="en-US" sz="1100" dirty="0" err="1"/>
              <a:t>Powerpoint</a:t>
            </a:r>
            <a:r>
              <a:rPr lang="en-US" sz="1100" dirty="0"/>
              <a:t> presentation</a:t>
            </a:r>
            <a:endParaRPr lang="el-GR" sz="1100" dirty="0"/>
          </a:p>
          <a:p>
            <a:pPr marL="171450" lvl="0" indent="-171450">
              <a:buFont typeface="Arial" pitchFamily="34" charset="0"/>
              <a:buChar char="•"/>
            </a:pPr>
            <a:r>
              <a:rPr lang="en-US" sz="1100" dirty="0"/>
              <a:t>Handouts (assessment, exit ticket, </a:t>
            </a:r>
            <a:r>
              <a:rPr lang="en-US" sz="1100" dirty="0" err="1"/>
              <a:t>questionaire</a:t>
            </a:r>
            <a:r>
              <a:rPr lang="en-US" sz="1100" dirty="0"/>
              <a:t> </a:t>
            </a:r>
            <a:r>
              <a:rPr lang="en-US" sz="1100" dirty="0" err="1"/>
              <a:t>etc</a:t>
            </a:r>
            <a:r>
              <a:rPr lang="en-US" sz="1100" dirty="0"/>
              <a:t>)</a:t>
            </a:r>
            <a:endParaRPr lang="el-GR" sz="1100" dirty="0"/>
          </a:p>
          <a:p>
            <a:r>
              <a:rPr lang="en-US" sz="1100" dirty="0">
                <a:latin typeface="Comic Sans MS" pitchFamily="66" charset="0"/>
              </a:rPr>
              <a:t> </a:t>
            </a:r>
            <a:endParaRPr lang="el-GR" sz="1100" dirty="0">
              <a:latin typeface="Comic Sans MS" pitchFamily="66" charset="0"/>
            </a:endParaRPr>
          </a:p>
        </p:txBody>
      </p:sp>
    </p:spTree>
    <p:extLst>
      <p:ext uri="{BB962C8B-B14F-4D97-AF65-F5344CB8AC3E}">
        <p14:creationId xmlns:p14="http://schemas.microsoft.com/office/powerpoint/2010/main" val="109252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1"/>
          <p:cNvSpPr txBox="1">
            <a:spLocks noGrp="1"/>
          </p:cNvSpPr>
          <p:nvPr>
            <p:ph type="title"/>
          </p:nvPr>
        </p:nvSpPr>
        <p:spPr>
          <a:xfrm>
            <a:off x="713225" y="1905025"/>
            <a:ext cx="7698900" cy="102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Session 1</a:t>
            </a:r>
            <a:endParaRPr dirty="0"/>
          </a:p>
        </p:txBody>
      </p:sp>
      <p:sp>
        <p:nvSpPr>
          <p:cNvPr id="656" name="Google Shape;656;p41"/>
          <p:cNvSpPr txBox="1">
            <a:spLocks noGrp="1"/>
          </p:cNvSpPr>
          <p:nvPr>
            <p:ph type="body" idx="1"/>
          </p:nvPr>
        </p:nvSpPr>
        <p:spPr>
          <a:xfrm>
            <a:off x="713450" y="2856775"/>
            <a:ext cx="7698900" cy="579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Bioeconomy Concept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722550" y="362097"/>
            <a:ext cx="7698900" cy="47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Century Gothic" pitchFamily="34" charset="0"/>
              </a:rPr>
              <a:t>What is Bioeconomy?</a:t>
            </a:r>
            <a:endParaRPr dirty="0">
              <a:latin typeface="Century Gothic" pitchFamily="34" charset="0"/>
            </a:endParaRPr>
          </a:p>
        </p:txBody>
      </p:sp>
      <p:cxnSp>
        <p:nvCxnSpPr>
          <p:cNvPr id="184" name="Google Shape;184;p29"/>
          <p:cNvCxnSpPr/>
          <p:nvPr/>
        </p:nvCxnSpPr>
        <p:spPr>
          <a:xfrm rot="10800000" flipH="1">
            <a:off x="714675" y="960900"/>
            <a:ext cx="7695600" cy="8100"/>
          </a:xfrm>
          <a:prstGeom prst="straightConnector1">
            <a:avLst/>
          </a:prstGeom>
          <a:noFill/>
          <a:ln w="9525" cap="flat" cmpd="sng">
            <a:solidFill>
              <a:schemeClr val="accent1"/>
            </a:solidFill>
            <a:prstDash val="solid"/>
            <a:round/>
            <a:headEnd type="oval" w="med" len="med"/>
            <a:tailEnd type="oval" w="med" len="med"/>
          </a:ln>
        </p:spPr>
      </p:cxnSp>
      <p:grpSp>
        <p:nvGrpSpPr>
          <p:cNvPr id="185" name="Google Shape;185;p29"/>
          <p:cNvGrpSpPr/>
          <p:nvPr/>
        </p:nvGrpSpPr>
        <p:grpSpPr>
          <a:xfrm>
            <a:off x="4407769" y="2128751"/>
            <a:ext cx="309515" cy="305651"/>
            <a:chOff x="7993805" y="2427122"/>
            <a:chExt cx="356256" cy="351808"/>
          </a:xfrm>
        </p:grpSpPr>
        <p:sp>
          <p:nvSpPr>
            <p:cNvPr id="186" name="Google Shape;186;p29"/>
            <p:cNvSpPr/>
            <p:nvPr/>
          </p:nvSpPr>
          <p:spPr>
            <a:xfrm>
              <a:off x="8154957" y="2427122"/>
              <a:ext cx="195104" cy="194464"/>
            </a:xfrm>
            <a:custGeom>
              <a:avLst/>
              <a:gdLst/>
              <a:ahLst/>
              <a:cxnLst/>
              <a:rect l="l" t="t" r="r" b="b"/>
              <a:pathLst>
                <a:path w="6097" h="6077" extrusionOk="0">
                  <a:moveTo>
                    <a:pt x="299" y="0"/>
                  </a:moveTo>
                  <a:cubicBezTo>
                    <a:pt x="228" y="0"/>
                    <a:pt x="159" y="25"/>
                    <a:pt x="108" y="76"/>
                  </a:cubicBezTo>
                  <a:cubicBezTo>
                    <a:pt x="13" y="171"/>
                    <a:pt x="1" y="290"/>
                    <a:pt x="60" y="409"/>
                  </a:cubicBezTo>
                  <a:cubicBezTo>
                    <a:pt x="406" y="1028"/>
                    <a:pt x="644" y="1790"/>
                    <a:pt x="858" y="2517"/>
                  </a:cubicBezTo>
                  <a:cubicBezTo>
                    <a:pt x="1191" y="3588"/>
                    <a:pt x="1537" y="4695"/>
                    <a:pt x="2227" y="5410"/>
                  </a:cubicBezTo>
                  <a:cubicBezTo>
                    <a:pt x="2644" y="5838"/>
                    <a:pt x="3227" y="6077"/>
                    <a:pt x="3835" y="6077"/>
                  </a:cubicBezTo>
                  <a:lnTo>
                    <a:pt x="3858" y="6077"/>
                  </a:lnTo>
                  <a:cubicBezTo>
                    <a:pt x="4466" y="6077"/>
                    <a:pt x="5025" y="5850"/>
                    <a:pt x="5442" y="5422"/>
                  </a:cubicBezTo>
                  <a:cubicBezTo>
                    <a:pt x="5859" y="4993"/>
                    <a:pt x="6097" y="4422"/>
                    <a:pt x="6097" y="3814"/>
                  </a:cubicBezTo>
                  <a:cubicBezTo>
                    <a:pt x="6085" y="3219"/>
                    <a:pt x="5859" y="2659"/>
                    <a:pt x="5430" y="2243"/>
                  </a:cubicBezTo>
                  <a:cubicBezTo>
                    <a:pt x="4728" y="1540"/>
                    <a:pt x="3620" y="1195"/>
                    <a:pt x="2537" y="874"/>
                  </a:cubicBezTo>
                  <a:cubicBezTo>
                    <a:pt x="2287" y="790"/>
                    <a:pt x="2025" y="707"/>
                    <a:pt x="1751" y="612"/>
                  </a:cubicBezTo>
                  <a:cubicBezTo>
                    <a:pt x="1737" y="607"/>
                    <a:pt x="1722" y="605"/>
                    <a:pt x="1707" y="605"/>
                  </a:cubicBezTo>
                  <a:cubicBezTo>
                    <a:pt x="1637" y="605"/>
                    <a:pt x="1568" y="650"/>
                    <a:pt x="1549" y="719"/>
                  </a:cubicBezTo>
                  <a:cubicBezTo>
                    <a:pt x="1513" y="814"/>
                    <a:pt x="1561" y="897"/>
                    <a:pt x="1644" y="933"/>
                  </a:cubicBezTo>
                  <a:cubicBezTo>
                    <a:pt x="1918" y="1016"/>
                    <a:pt x="2180" y="1088"/>
                    <a:pt x="2442" y="1183"/>
                  </a:cubicBezTo>
                  <a:cubicBezTo>
                    <a:pt x="3525" y="1505"/>
                    <a:pt x="4537" y="1838"/>
                    <a:pt x="5192" y="2481"/>
                  </a:cubicBezTo>
                  <a:cubicBezTo>
                    <a:pt x="5561" y="2838"/>
                    <a:pt x="5752" y="3326"/>
                    <a:pt x="5775" y="3850"/>
                  </a:cubicBezTo>
                  <a:cubicBezTo>
                    <a:pt x="5775" y="4362"/>
                    <a:pt x="5585" y="4862"/>
                    <a:pt x="5216" y="5219"/>
                  </a:cubicBezTo>
                  <a:cubicBezTo>
                    <a:pt x="4859" y="5565"/>
                    <a:pt x="4370" y="5767"/>
                    <a:pt x="3847" y="5767"/>
                  </a:cubicBezTo>
                  <a:lnTo>
                    <a:pt x="3835" y="5767"/>
                  </a:lnTo>
                  <a:cubicBezTo>
                    <a:pt x="3323" y="5767"/>
                    <a:pt x="2823" y="5553"/>
                    <a:pt x="2465" y="5184"/>
                  </a:cubicBezTo>
                  <a:cubicBezTo>
                    <a:pt x="1834" y="4529"/>
                    <a:pt x="1513" y="3517"/>
                    <a:pt x="1168" y="2433"/>
                  </a:cubicBezTo>
                  <a:cubicBezTo>
                    <a:pt x="965" y="1743"/>
                    <a:pt x="739" y="1028"/>
                    <a:pt x="429" y="409"/>
                  </a:cubicBezTo>
                  <a:lnTo>
                    <a:pt x="429" y="409"/>
                  </a:lnTo>
                  <a:cubicBezTo>
                    <a:pt x="608" y="493"/>
                    <a:pt x="799" y="588"/>
                    <a:pt x="1013" y="659"/>
                  </a:cubicBezTo>
                  <a:cubicBezTo>
                    <a:pt x="1033" y="665"/>
                    <a:pt x="1053" y="668"/>
                    <a:pt x="1073" y="668"/>
                  </a:cubicBezTo>
                  <a:cubicBezTo>
                    <a:pt x="1137" y="668"/>
                    <a:pt x="1197" y="637"/>
                    <a:pt x="1215" y="564"/>
                  </a:cubicBezTo>
                  <a:cubicBezTo>
                    <a:pt x="1251" y="481"/>
                    <a:pt x="1215" y="385"/>
                    <a:pt x="1132" y="362"/>
                  </a:cubicBezTo>
                  <a:cubicBezTo>
                    <a:pt x="858" y="254"/>
                    <a:pt x="644" y="159"/>
                    <a:pt x="429" y="28"/>
                  </a:cubicBezTo>
                  <a:cubicBezTo>
                    <a:pt x="388" y="10"/>
                    <a:pt x="343" y="0"/>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a:off x="7993805" y="2477170"/>
              <a:ext cx="136032" cy="222144"/>
            </a:xfrm>
            <a:custGeom>
              <a:avLst/>
              <a:gdLst/>
              <a:ahLst/>
              <a:cxnLst/>
              <a:rect l="l" t="t" r="r" b="b"/>
              <a:pathLst>
                <a:path w="4251" h="6942" extrusionOk="0">
                  <a:moveTo>
                    <a:pt x="1834" y="0"/>
                  </a:moveTo>
                  <a:cubicBezTo>
                    <a:pt x="1715" y="0"/>
                    <a:pt x="1632" y="95"/>
                    <a:pt x="1596" y="214"/>
                  </a:cubicBezTo>
                  <a:cubicBezTo>
                    <a:pt x="1453" y="857"/>
                    <a:pt x="1155" y="1512"/>
                    <a:pt x="870" y="2143"/>
                  </a:cubicBezTo>
                  <a:cubicBezTo>
                    <a:pt x="453" y="3084"/>
                    <a:pt x="0" y="4048"/>
                    <a:pt x="60" y="4965"/>
                  </a:cubicBezTo>
                  <a:cubicBezTo>
                    <a:pt x="96" y="5513"/>
                    <a:pt x="346" y="6013"/>
                    <a:pt x="762" y="6406"/>
                  </a:cubicBezTo>
                  <a:cubicBezTo>
                    <a:pt x="1155" y="6751"/>
                    <a:pt x="1644" y="6941"/>
                    <a:pt x="2144" y="6941"/>
                  </a:cubicBezTo>
                  <a:lnTo>
                    <a:pt x="2286" y="6941"/>
                  </a:lnTo>
                  <a:cubicBezTo>
                    <a:pt x="2834" y="6906"/>
                    <a:pt x="3334" y="6656"/>
                    <a:pt x="3703" y="6227"/>
                  </a:cubicBezTo>
                  <a:cubicBezTo>
                    <a:pt x="4072" y="5810"/>
                    <a:pt x="4251" y="5275"/>
                    <a:pt x="4215" y="4703"/>
                  </a:cubicBezTo>
                  <a:cubicBezTo>
                    <a:pt x="4156" y="3798"/>
                    <a:pt x="3608" y="2893"/>
                    <a:pt x="3072" y="2012"/>
                  </a:cubicBezTo>
                  <a:cubicBezTo>
                    <a:pt x="2953" y="1822"/>
                    <a:pt x="2846" y="1643"/>
                    <a:pt x="2727" y="1441"/>
                  </a:cubicBezTo>
                  <a:cubicBezTo>
                    <a:pt x="2696" y="1395"/>
                    <a:pt x="2646" y="1368"/>
                    <a:pt x="2591" y="1368"/>
                  </a:cubicBezTo>
                  <a:cubicBezTo>
                    <a:pt x="2561" y="1368"/>
                    <a:pt x="2530" y="1376"/>
                    <a:pt x="2501" y="1393"/>
                  </a:cubicBezTo>
                  <a:cubicBezTo>
                    <a:pt x="2429" y="1429"/>
                    <a:pt x="2406" y="1536"/>
                    <a:pt x="2441" y="1607"/>
                  </a:cubicBezTo>
                  <a:cubicBezTo>
                    <a:pt x="2560" y="1810"/>
                    <a:pt x="2667" y="2000"/>
                    <a:pt x="2787" y="2191"/>
                  </a:cubicBezTo>
                  <a:cubicBezTo>
                    <a:pt x="3322" y="3072"/>
                    <a:pt x="3822" y="3905"/>
                    <a:pt x="3894" y="4739"/>
                  </a:cubicBezTo>
                  <a:cubicBezTo>
                    <a:pt x="3918" y="5203"/>
                    <a:pt x="3775" y="5656"/>
                    <a:pt x="3453" y="6013"/>
                  </a:cubicBezTo>
                  <a:cubicBezTo>
                    <a:pt x="3144" y="6370"/>
                    <a:pt x="2715" y="6584"/>
                    <a:pt x="2251" y="6608"/>
                  </a:cubicBezTo>
                  <a:cubicBezTo>
                    <a:pt x="2209" y="6611"/>
                    <a:pt x="2168" y="6613"/>
                    <a:pt x="2127" y="6613"/>
                  </a:cubicBezTo>
                  <a:cubicBezTo>
                    <a:pt x="1708" y="6613"/>
                    <a:pt x="1314" y="6449"/>
                    <a:pt x="989" y="6168"/>
                  </a:cubicBezTo>
                  <a:cubicBezTo>
                    <a:pt x="632" y="5858"/>
                    <a:pt x="417" y="5417"/>
                    <a:pt x="393" y="4941"/>
                  </a:cubicBezTo>
                  <a:cubicBezTo>
                    <a:pt x="346" y="4108"/>
                    <a:pt x="751" y="3239"/>
                    <a:pt x="1167" y="2286"/>
                  </a:cubicBezTo>
                  <a:cubicBezTo>
                    <a:pt x="1429" y="1691"/>
                    <a:pt x="1703" y="1095"/>
                    <a:pt x="1870" y="476"/>
                  </a:cubicBezTo>
                  <a:cubicBezTo>
                    <a:pt x="1929" y="631"/>
                    <a:pt x="2001" y="774"/>
                    <a:pt x="2072" y="941"/>
                  </a:cubicBezTo>
                  <a:cubicBezTo>
                    <a:pt x="2106" y="992"/>
                    <a:pt x="2159" y="1031"/>
                    <a:pt x="2222" y="1031"/>
                  </a:cubicBezTo>
                  <a:cubicBezTo>
                    <a:pt x="2246" y="1031"/>
                    <a:pt x="2272" y="1025"/>
                    <a:pt x="2298" y="1012"/>
                  </a:cubicBezTo>
                  <a:cubicBezTo>
                    <a:pt x="2370" y="976"/>
                    <a:pt x="2417" y="881"/>
                    <a:pt x="2370" y="798"/>
                  </a:cubicBezTo>
                  <a:cubicBezTo>
                    <a:pt x="2263" y="572"/>
                    <a:pt x="2179" y="381"/>
                    <a:pt x="2108" y="179"/>
                  </a:cubicBezTo>
                  <a:cubicBezTo>
                    <a:pt x="2060" y="83"/>
                    <a:pt x="1953" y="0"/>
                    <a:pt x="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8170573" y="2617042"/>
              <a:ext cx="110528" cy="161888"/>
            </a:xfrm>
            <a:custGeom>
              <a:avLst/>
              <a:gdLst/>
              <a:ahLst/>
              <a:cxnLst/>
              <a:rect l="l" t="t" r="r" b="b"/>
              <a:pathLst>
                <a:path w="3454" h="5059" extrusionOk="0">
                  <a:moveTo>
                    <a:pt x="307" y="1"/>
                  </a:moveTo>
                  <a:cubicBezTo>
                    <a:pt x="276" y="1"/>
                    <a:pt x="245" y="8"/>
                    <a:pt x="215" y="22"/>
                  </a:cubicBezTo>
                  <a:cubicBezTo>
                    <a:pt x="108" y="70"/>
                    <a:pt x="61" y="177"/>
                    <a:pt x="72" y="273"/>
                  </a:cubicBezTo>
                  <a:cubicBezTo>
                    <a:pt x="156" y="773"/>
                    <a:pt x="120" y="1320"/>
                    <a:pt x="84" y="1856"/>
                  </a:cubicBezTo>
                  <a:cubicBezTo>
                    <a:pt x="49" y="2642"/>
                    <a:pt x="1" y="3463"/>
                    <a:pt x="299" y="4106"/>
                  </a:cubicBezTo>
                  <a:cubicBezTo>
                    <a:pt x="477" y="4499"/>
                    <a:pt x="811" y="4797"/>
                    <a:pt x="1204" y="4952"/>
                  </a:cubicBezTo>
                  <a:cubicBezTo>
                    <a:pt x="1394" y="5023"/>
                    <a:pt x="1596" y="5059"/>
                    <a:pt x="1787" y="5059"/>
                  </a:cubicBezTo>
                  <a:cubicBezTo>
                    <a:pt x="2013" y="5059"/>
                    <a:pt x="2251" y="5011"/>
                    <a:pt x="2454" y="4904"/>
                  </a:cubicBezTo>
                  <a:cubicBezTo>
                    <a:pt x="2847" y="4725"/>
                    <a:pt x="3144" y="4404"/>
                    <a:pt x="3287" y="3987"/>
                  </a:cubicBezTo>
                  <a:cubicBezTo>
                    <a:pt x="3454" y="3571"/>
                    <a:pt x="3442" y="3118"/>
                    <a:pt x="3251" y="2737"/>
                  </a:cubicBezTo>
                  <a:cubicBezTo>
                    <a:pt x="2954" y="2094"/>
                    <a:pt x="2299" y="1606"/>
                    <a:pt x="1668" y="1130"/>
                  </a:cubicBezTo>
                  <a:lnTo>
                    <a:pt x="1585" y="1046"/>
                  </a:lnTo>
                  <a:cubicBezTo>
                    <a:pt x="1552" y="1023"/>
                    <a:pt x="1518" y="1013"/>
                    <a:pt x="1485" y="1013"/>
                  </a:cubicBezTo>
                  <a:cubicBezTo>
                    <a:pt x="1434" y="1013"/>
                    <a:pt x="1387" y="1039"/>
                    <a:pt x="1358" y="1082"/>
                  </a:cubicBezTo>
                  <a:cubicBezTo>
                    <a:pt x="1299" y="1154"/>
                    <a:pt x="1311" y="1261"/>
                    <a:pt x="1382" y="1308"/>
                  </a:cubicBezTo>
                  <a:lnTo>
                    <a:pt x="1477" y="1380"/>
                  </a:lnTo>
                  <a:cubicBezTo>
                    <a:pt x="2096" y="1856"/>
                    <a:pt x="2680" y="2297"/>
                    <a:pt x="2954" y="2868"/>
                  </a:cubicBezTo>
                  <a:cubicBezTo>
                    <a:pt x="3097" y="3178"/>
                    <a:pt x="3109" y="3535"/>
                    <a:pt x="2989" y="3868"/>
                  </a:cubicBezTo>
                  <a:cubicBezTo>
                    <a:pt x="2870" y="4190"/>
                    <a:pt x="2632" y="4463"/>
                    <a:pt x="2323" y="4606"/>
                  </a:cubicBezTo>
                  <a:cubicBezTo>
                    <a:pt x="2158" y="4689"/>
                    <a:pt x="1979" y="4727"/>
                    <a:pt x="1798" y="4727"/>
                  </a:cubicBezTo>
                  <a:cubicBezTo>
                    <a:pt x="1639" y="4727"/>
                    <a:pt x="1478" y="4698"/>
                    <a:pt x="1323" y="4642"/>
                  </a:cubicBezTo>
                  <a:cubicBezTo>
                    <a:pt x="1001" y="4523"/>
                    <a:pt x="727" y="4261"/>
                    <a:pt x="596" y="3952"/>
                  </a:cubicBezTo>
                  <a:cubicBezTo>
                    <a:pt x="346" y="3392"/>
                    <a:pt x="370" y="2642"/>
                    <a:pt x="418" y="1856"/>
                  </a:cubicBezTo>
                  <a:cubicBezTo>
                    <a:pt x="453" y="1392"/>
                    <a:pt x="465" y="927"/>
                    <a:pt x="430" y="487"/>
                  </a:cubicBezTo>
                  <a:lnTo>
                    <a:pt x="430" y="487"/>
                  </a:lnTo>
                  <a:cubicBezTo>
                    <a:pt x="537" y="594"/>
                    <a:pt x="656" y="689"/>
                    <a:pt x="787" y="808"/>
                  </a:cubicBezTo>
                  <a:cubicBezTo>
                    <a:pt x="824" y="835"/>
                    <a:pt x="862" y="847"/>
                    <a:pt x="897" y="847"/>
                  </a:cubicBezTo>
                  <a:cubicBezTo>
                    <a:pt x="940" y="847"/>
                    <a:pt x="980" y="829"/>
                    <a:pt x="1013" y="796"/>
                  </a:cubicBezTo>
                  <a:cubicBezTo>
                    <a:pt x="1073" y="725"/>
                    <a:pt x="1061" y="630"/>
                    <a:pt x="1001" y="570"/>
                  </a:cubicBezTo>
                  <a:cubicBezTo>
                    <a:pt x="787" y="392"/>
                    <a:pt x="632" y="225"/>
                    <a:pt x="489" y="82"/>
                  </a:cubicBezTo>
                  <a:cubicBezTo>
                    <a:pt x="440" y="33"/>
                    <a:pt x="374" y="1"/>
                    <a:pt x="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29"/>
          <p:cNvGrpSpPr/>
          <p:nvPr/>
        </p:nvGrpSpPr>
        <p:grpSpPr>
          <a:xfrm>
            <a:off x="7189356" y="2084535"/>
            <a:ext cx="349784" cy="349434"/>
            <a:chOff x="2201806" y="1976585"/>
            <a:chExt cx="349784" cy="349434"/>
          </a:xfrm>
        </p:grpSpPr>
        <p:sp>
          <p:nvSpPr>
            <p:cNvPr id="204" name="Google Shape;204;p29"/>
            <p:cNvSpPr/>
            <p:nvPr/>
          </p:nvSpPr>
          <p:spPr>
            <a:xfrm>
              <a:off x="2231755" y="2073373"/>
              <a:ext cx="319835" cy="252647"/>
            </a:xfrm>
            <a:custGeom>
              <a:avLst/>
              <a:gdLst/>
              <a:ahLst/>
              <a:cxnLst/>
              <a:rect l="l" t="t" r="r" b="b"/>
              <a:pathLst>
                <a:path w="10049" h="7938" extrusionOk="0">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2201806" y="1976585"/>
              <a:ext cx="319484" cy="252424"/>
            </a:xfrm>
            <a:custGeom>
              <a:avLst/>
              <a:gdLst/>
              <a:ahLst/>
              <a:cxnLst/>
              <a:rect l="l" t="t" r="r" b="b"/>
              <a:pathLst>
                <a:path w="10038" h="7931" extrusionOk="0">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2331789" y="2068662"/>
              <a:ext cx="16709" cy="27340"/>
            </a:xfrm>
            <a:custGeom>
              <a:avLst/>
              <a:gdLst/>
              <a:ahLst/>
              <a:cxnLst/>
              <a:rect l="l" t="t" r="r" b="b"/>
              <a:pathLst>
                <a:path w="525" h="859" extrusionOk="0">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2243118" y="2021653"/>
              <a:ext cx="265664" cy="261908"/>
            </a:xfrm>
            <a:custGeom>
              <a:avLst/>
              <a:gdLst/>
              <a:ahLst/>
              <a:cxnLst/>
              <a:rect l="l" t="t" r="r" b="b"/>
              <a:pathLst>
                <a:path w="8347" h="8229" extrusionOk="0">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5" descr="18.722.671 εικόνες για «Ρούχο», φωτογραφίες στοκ, αντικείμενα 3D και vector  | Shutte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TextBox 5"/>
          <p:cNvSpPr txBox="1"/>
          <p:nvPr/>
        </p:nvSpPr>
        <p:spPr>
          <a:xfrm>
            <a:off x="4139952" y="1806735"/>
            <a:ext cx="4137587" cy="1169551"/>
          </a:xfrm>
          <a:prstGeom prst="rect">
            <a:avLst/>
          </a:prstGeom>
          <a:noFill/>
        </p:spPr>
        <p:txBody>
          <a:bodyPr wrap="square" rtlCol="0">
            <a:spAutoFit/>
          </a:bodyPr>
          <a:lstStyle/>
          <a:p>
            <a:endParaRPr lang="en-US" b="1" u="sng" dirty="0"/>
          </a:p>
          <a:p>
            <a:r>
              <a:rPr lang="en-US" u="sng" dirty="0">
                <a:hlinkClick r:id="rId3"/>
              </a:rPr>
              <a:t>https://lumen5.com/user/marianthikgiannakopoulou/what-is-bioeconomy-z3eqf/</a:t>
            </a:r>
            <a:endParaRPr lang="en-US" u="sng" dirty="0"/>
          </a:p>
          <a:p>
            <a:endParaRPr lang="el-GR" dirty="0"/>
          </a:p>
          <a:p>
            <a:endParaRPr lang="el-G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979908"/>
            <a:ext cx="3768551" cy="37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D31F03E3-BFD5-BE90-6FE1-53C732CB25C8}"/>
              </a:ext>
            </a:extLst>
          </p:cNvPr>
          <p:cNvSpPr txBox="1"/>
          <p:nvPr/>
        </p:nvSpPr>
        <p:spPr>
          <a:xfrm>
            <a:off x="4067944" y="2804760"/>
            <a:ext cx="4572000" cy="954107"/>
          </a:xfrm>
          <a:prstGeom prst="rect">
            <a:avLst/>
          </a:prstGeom>
          <a:noFill/>
        </p:spPr>
        <p:txBody>
          <a:bodyPr wrap="square">
            <a:spAutoFit/>
          </a:bodyPr>
          <a:lstStyle/>
          <a:p>
            <a:pPr algn="just"/>
            <a:r>
              <a:rPr lang="en-US" dirty="0"/>
              <a:t> </a:t>
            </a:r>
            <a:r>
              <a:rPr lang="en-US" b="1" dirty="0"/>
              <a:t>European Commission</a:t>
            </a:r>
            <a:r>
              <a:rPr lang="en-US" dirty="0"/>
              <a:t>: The bioeconomy means using renewable biological resources from land and sea, like crops, forests, fish, animals and micro-organisms to produce food, materials and energy.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subTitle" idx="1"/>
          </p:nvPr>
        </p:nvSpPr>
        <p:spPr>
          <a:xfrm>
            <a:off x="4283968" y="3577443"/>
            <a:ext cx="3600400" cy="1434600"/>
          </a:xfrm>
          <a:prstGeom prst="rect">
            <a:avLst/>
          </a:prstGeom>
        </p:spPr>
        <p:txBody>
          <a:bodyPr spcFirstLastPara="1" wrap="square" lIns="91425" tIns="91425" rIns="91425" bIns="91425" anchor="t" anchorCtr="0">
            <a:noAutofit/>
          </a:bodyPr>
          <a:lstStyle/>
          <a:p>
            <a:r>
              <a:rPr lang="en-US" dirty="0"/>
              <a:t>Participants will delve into the key components of </a:t>
            </a:r>
            <a:r>
              <a:rPr lang="en-US" dirty="0" err="1"/>
              <a:t>bioeconomy</a:t>
            </a:r>
            <a:r>
              <a:rPr lang="en-US" dirty="0"/>
              <a:t> through </a:t>
            </a:r>
            <a:r>
              <a:rPr lang="en-US" b="1" dirty="0"/>
              <a:t>a questionnaire</a:t>
            </a:r>
            <a:r>
              <a:rPr lang="en-US" dirty="0"/>
              <a:t> -</a:t>
            </a:r>
            <a:r>
              <a:rPr lang="en-US" b="1" dirty="0"/>
              <a:t>cards with questions and answers</a:t>
            </a:r>
            <a:r>
              <a:rPr lang="en-US" dirty="0"/>
              <a:t>. </a:t>
            </a:r>
          </a:p>
        </p:txBody>
      </p:sp>
      <p:sp>
        <p:nvSpPr>
          <p:cNvPr id="237" name="Google Shape;237;p33"/>
          <p:cNvSpPr txBox="1">
            <a:spLocks noGrp="1"/>
          </p:cNvSpPr>
          <p:nvPr>
            <p:ph type="title"/>
          </p:nvPr>
        </p:nvSpPr>
        <p:spPr>
          <a:xfrm>
            <a:off x="0" y="3506144"/>
            <a:ext cx="4392488" cy="59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t>Walk around- Find your pair</a:t>
            </a:r>
            <a:endParaRPr sz="2400" b="1" dirty="0"/>
          </a:p>
        </p:txBody>
      </p:sp>
      <p:cxnSp>
        <p:nvCxnSpPr>
          <p:cNvPr id="238" name="Google Shape;238;p33"/>
          <p:cNvCxnSpPr/>
          <p:nvPr/>
        </p:nvCxnSpPr>
        <p:spPr>
          <a:xfrm rot="10800000" flipH="1">
            <a:off x="7277700" y="3099925"/>
            <a:ext cx="1902600" cy="2400"/>
          </a:xfrm>
          <a:prstGeom prst="straightConnector1">
            <a:avLst/>
          </a:prstGeom>
          <a:noFill/>
          <a:ln w="9525" cap="flat" cmpd="sng">
            <a:solidFill>
              <a:schemeClr val="accent1"/>
            </a:solidFill>
            <a:prstDash val="solid"/>
            <a:round/>
            <a:headEnd type="oval" w="med" len="med"/>
            <a:tailEnd type="none" w="med" len="med"/>
          </a:ln>
        </p:spPr>
      </p:cxnSp>
      <p:pic>
        <p:nvPicPr>
          <p:cNvPr id="239" name="Google Shape;239;p33"/>
          <p:cNvPicPr preferRelativeResize="0"/>
          <p:nvPr/>
        </p:nvPicPr>
        <p:blipFill rotWithShape="1">
          <a:blip r:embed="rId4">
            <a:alphaModFix/>
          </a:blip>
          <a:srcRect b="15973"/>
          <a:stretch/>
        </p:blipFill>
        <p:spPr>
          <a:xfrm rot="10800000" flipH="1">
            <a:off x="0" y="123478"/>
            <a:ext cx="5940152" cy="3262653"/>
          </a:xfrm>
          <a:prstGeom prst="rtTriangle">
            <a:avLst/>
          </a:prstGeom>
          <a:noFill/>
          <a:ln>
            <a:noFill/>
          </a:ln>
        </p:spPr>
      </p:pic>
      <p:sp>
        <p:nvSpPr>
          <p:cNvPr id="240" name="Google Shape;240;p33"/>
          <p:cNvSpPr/>
          <p:nvPr/>
        </p:nvSpPr>
        <p:spPr>
          <a:xfrm rot="5400000">
            <a:off x="819439" y="-819449"/>
            <a:ext cx="1666800" cy="3305700"/>
          </a:xfrm>
          <a:prstGeom prst="rtTriangle">
            <a:avLst/>
          </a:prstGeom>
          <a:solidFill>
            <a:srgbClr val="3E4035">
              <a:alpha val="8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089" t="13559" r="36791" b="20201"/>
          <a:stretch/>
        </p:blipFill>
        <p:spPr bwMode="auto">
          <a:xfrm>
            <a:off x="3959636" y="14359"/>
            <a:ext cx="5184364" cy="344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61" t="11296" r="6730" b="37603"/>
          <a:stretch/>
        </p:blipFill>
        <p:spPr bwMode="auto">
          <a:xfrm>
            <a:off x="467544" y="1275606"/>
            <a:ext cx="803685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0878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8"/>
          <p:cNvPicPr preferRelativeResize="0"/>
          <p:nvPr/>
        </p:nvPicPr>
        <p:blipFill rotWithShape="1">
          <a:blip r:embed="rId3">
            <a:alphaModFix/>
          </a:blip>
          <a:srcRect l="20618" r="14320"/>
          <a:stretch/>
        </p:blipFill>
        <p:spPr>
          <a:xfrm>
            <a:off x="9604" y="0"/>
            <a:ext cx="5019600" cy="5143500"/>
          </a:xfrm>
          <a:prstGeom prst="parallelogram">
            <a:avLst>
              <a:gd name="adj" fmla="val 25000"/>
            </a:avLst>
          </a:prstGeom>
          <a:noFill/>
          <a:ln>
            <a:noFill/>
          </a:ln>
        </p:spPr>
      </p:pic>
      <p:sp>
        <p:nvSpPr>
          <p:cNvPr id="167" name="Google Shape;167;p28"/>
          <p:cNvSpPr txBox="1">
            <a:spLocks noGrp="1"/>
          </p:cNvSpPr>
          <p:nvPr>
            <p:ph type="title"/>
          </p:nvPr>
        </p:nvSpPr>
        <p:spPr>
          <a:xfrm>
            <a:off x="4860032" y="1851670"/>
            <a:ext cx="4543420" cy="523800"/>
          </a:xfrm>
          <a:prstGeom prst="rect">
            <a:avLst/>
          </a:prstGeom>
        </p:spPr>
        <p:txBody>
          <a:bodyPr spcFirstLastPara="1" wrap="square" lIns="91425" tIns="91425" rIns="91425" bIns="91425" anchor="b" anchorCtr="0">
            <a:noAutofit/>
          </a:bodyPr>
          <a:lstStyle/>
          <a:p>
            <a:pPr lvl="0"/>
            <a:r>
              <a:rPr lang="en" sz="2400" b="1" dirty="0">
                <a:latin typeface="Century Gothic" pitchFamily="34" charset="0"/>
              </a:rPr>
              <a:t>Why Bioeconomy?</a:t>
            </a:r>
            <a:br>
              <a:rPr lang="en" sz="3200" b="1" dirty="0">
                <a:latin typeface="Century Gothic" pitchFamily="34" charset="0"/>
              </a:rPr>
            </a:br>
            <a:br>
              <a:rPr lang="en" sz="2000" b="1" dirty="0">
                <a:latin typeface="Century Gothic" pitchFamily="34" charset="0"/>
              </a:rPr>
            </a:br>
            <a:r>
              <a:rPr lang="en-US" sz="2000" b="1" dirty="0">
                <a:latin typeface="Century Gothic" pitchFamily="34" charset="0"/>
              </a:rPr>
              <a:t>Successful examples of </a:t>
            </a:r>
            <a:r>
              <a:rPr lang="en-US" sz="2000" b="1" dirty="0" err="1">
                <a:latin typeface="Century Gothic" pitchFamily="34" charset="0"/>
              </a:rPr>
              <a:t>bioeconomy</a:t>
            </a:r>
            <a:r>
              <a:rPr lang="en-US" sz="2000" b="1" dirty="0">
                <a:latin typeface="Century Gothic" pitchFamily="34" charset="0"/>
              </a:rPr>
              <a:t> applications from countries all around the world. </a:t>
            </a:r>
            <a:endParaRPr sz="2000" b="1" dirty="0">
              <a:latin typeface="Century Gothic" pitchFamily="34" charset="0"/>
            </a:endParaRPr>
          </a:p>
        </p:txBody>
      </p:sp>
      <p:sp>
        <p:nvSpPr>
          <p:cNvPr id="168" name="Google Shape;168;p28"/>
          <p:cNvSpPr txBox="1">
            <a:spLocks noGrp="1"/>
          </p:cNvSpPr>
          <p:nvPr>
            <p:ph type="subTitle" idx="1"/>
          </p:nvPr>
        </p:nvSpPr>
        <p:spPr>
          <a:xfrm>
            <a:off x="4427984" y="2787774"/>
            <a:ext cx="4248472" cy="1658100"/>
          </a:xfrm>
          <a:prstGeom prst="rect">
            <a:avLst/>
          </a:prstGeom>
        </p:spPr>
        <p:txBody>
          <a:bodyPr spcFirstLastPara="1" wrap="square" lIns="91425" tIns="91425" rIns="91425" bIns="91425" anchor="t" anchorCtr="0">
            <a:noAutofit/>
          </a:bodyPr>
          <a:lstStyle/>
          <a:p>
            <a:pPr marL="0" indent="0"/>
            <a:r>
              <a:rPr lang="en-US" sz="1600" u="sng" dirty="0">
                <a:hlinkClick r:id="rId4"/>
              </a:rPr>
              <a:t>https://www.fao.org/in-action/sustainable-and-circular-bioeconomy/resources/news/details/en/c/1329389/</a:t>
            </a:r>
            <a:endParaRPr lang="en-US" sz="1600" u="sng" dirty="0"/>
          </a:p>
          <a:p>
            <a:pPr marL="0" indent="0"/>
            <a:endParaRPr lang="el-GR" sz="1600" dirty="0"/>
          </a:p>
          <a:p>
            <a:pPr marL="0" lvl="0" indent="0" rtl="0">
              <a:spcBef>
                <a:spcPts val="0"/>
              </a:spcBef>
              <a:spcAft>
                <a:spcPts val="0"/>
              </a:spcAft>
              <a:buNone/>
            </a:pPr>
            <a:endParaRPr sz="1600" dirty="0">
              <a:latin typeface="Century Gothic" pitchFamily="34" charset="0"/>
            </a:endParaRPr>
          </a:p>
        </p:txBody>
      </p:sp>
      <p:cxnSp>
        <p:nvCxnSpPr>
          <p:cNvPr id="169" name="Google Shape;169;p28"/>
          <p:cNvCxnSpPr/>
          <p:nvPr/>
        </p:nvCxnSpPr>
        <p:spPr>
          <a:xfrm rot="10800000" flipH="1">
            <a:off x="6186075" y="2539350"/>
            <a:ext cx="3009000" cy="7500"/>
          </a:xfrm>
          <a:prstGeom prst="straightConnector1">
            <a:avLst/>
          </a:prstGeom>
          <a:noFill/>
          <a:ln w="9525" cap="flat" cmpd="sng">
            <a:solidFill>
              <a:schemeClr val="accent1"/>
            </a:solidFill>
            <a:prstDash val="solid"/>
            <a:round/>
            <a:headEnd type="oval" w="med" len="med"/>
            <a:tailEnd type="none" w="med" len="med"/>
          </a:ln>
        </p:spPr>
      </p:cxnSp>
    </p:spTree>
  </p:cSld>
  <p:clrMapOvr>
    <a:masterClrMapping/>
  </p:clrMapOvr>
</p:sld>
</file>

<file path=ppt/theme/theme1.xml><?xml version="1.0" encoding="utf-8"?>
<a:theme xmlns:a="http://schemas.openxmlformats.org/drawingml/2006/main" name="Eco Project Proposal by Slidesgo">
  <a:themeElements>
    <a:clrScheme name="Simple Light">
      <a:dk1>
        <a:srgbClr val="000000"/>
      </a:dk1>
      <a:lt1>
        <a:srgbClr val="FFFFFF"/>
      </a:lt1>
      <a:dk2>
        <a:srgbClr val="595959"/>
      </a:dk2>
      <a:lt2>
        <a:srgbClr val="EEEEEE"/>
      </a:lt2>
      <a:accent1>
        <a:srgbClr val="3E4035"/>
      </a:accent1>
      <a:accent2>
        <a:srgbClr val="9AAE8E"/>
      </a:accent2>
      <a:accent3>
        <a:srgbClr val="ECF0EA"/>
      </a:accent3>
      <a:accent4>
        <a:srgbClr val="666954"/>
      </a:accent4>
      <a:accent5>
        <a:srgbClr val="D3F2C1"/>
      </a:accent5>
      <a:accent6>
        <a:srgbClr val="9E9E9E"/>
      </a:accent6>
      <a:hlink>
        <a:srgbClr val="0C2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7BACEE-CC4C-4E09-AC2D-75AB62721261}">
  <ds:schemaRefs>
    <ds:schemaRef ds:uri="http://schemas.microsoft.com/office/2006/metadata/properties"/>
    <ds:schemaRef ds:uri="http://schemas.microsoft.com/office/infopath/2007/PartnerControls"/>
    <ds:schemaRef ds:uri="4b029ac4-2790-4e9d-b1ba-d309a41950a3"/>
    <ds:schemaRef ds:uri="4cb37d89-296d-4697-a3a4-f9df7f39d0ef"/>
  </ds:schemaRefs>
</ds:datastoreItem>
</file>

<file path=customXml/itemProps2.xml><?xml version="1.0" encoding="utf-8"?>
<ds:datastoreItem xmlns:ds="http://schemas.openxmlformats.org/officeDocument/2006/customXml" ds:itemID="{868E620F-0892-4090-9639-D270CF9D5028}">
  <ds:schemaRefs>
    <ds:schemaRef ds:uri="http://schemas.microsoft.com/sharepoint/v3/contenttype/forms"/>
  </ds:schemaRefs>
</ds:datastoreItem>
</file>

<file path=customXml/itemProps3.xml><?xml version="1.0" encoding="utf-8"?>
<ds:datastoreItem xmlns:ds="http://schemas.openxmlformats.org/officeDocument/2006/customXml" ds:itemID="{3169D69E-156C-47A6-9015-A34EBA7B5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1712</Words>
  <Application>Microsoft Office PowerPoint</Application>
  <PresentationFormat>Presentazione su schermo (16:9)</PresentationFormat>
  <Paragraphs>109</Paragraphs>
  <Slides>18</Slides>
  <Notes>15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18</vt:i4>
      </vt:variant>
    </vt:vector>
  </HeadingPairs>
  <TitlesOfParts>
    <vt:vector size="28" baseType="lpstr">
      <vt:lpstr>Comic Sans MS</vt:lpstr>
      <vt:lpstr>PT Serif</vt:lpstr>
      <vt:lpstr>Century Gothic</vt:lpstr>
      <vt:lpstr>Calibri</vt:lpstr>
      <vt:lpstr>Montserrat SemiBold</vt:lpstr>
      <vt:lpstr>PuviRegular</vt:lpstr>
      <vt:lpstr>Montserrat</vt:lpstr>
      <vt:lpstr>Montserrat Medium</vt:lpstr>
      <vt:lpstr>Arial</vt:lpstr>
      <vt:lpstr>Eco Project Proposal by Slidesgo</vt:lpstr>
      <vt:lpstr>Bioeconomy Lesson Plan for Multipliers</vt:lpstr>
      <vt:lpstr>Table of Contents</vt:lpstr>
      <vt:lpstr>Lesson Objectives</vt:lpstr>
      <vt:lpstr>Materials needed</vt:lpstr>
      <vt:lpstr>Session 1</vt:lpstr>
      <vt:lpstr>What is Bioeconomy?</vt:lpstr>
      <vt:lpstr>Walk around- Find your pair</vt:lpstr>
      <vt:lpstr>Presentazione standard di PowerPoint</vt:lpstr>
      <vt:lpstr>Why Bioeconomy?  Successful examples of bioeconomy applications from countries all around the world. </vt:lpstr>
      <vt:lpstr>Presentazione standard di PowerPoint</vt:lpstr>
      <vt:lpstr>Project  - Step by Step Instructions for the participants</vt:lpstr>
      <vt:lpstr>Session 2</vt:lpstr>
      <vt:lpstr>Eco schools &amp; the 7-step methodology</vt:lpstr>
      <vt:lpstr>Brainstorm</vt:lpstr>
      <vt:lpstr>ASSESSMENT AND REFLECTION</vt:lpstr>
      <vt:lpstr>REFLECTION – If I were to do the Bioeconomy Project again…</vt:lpstr>
      <vt:lpstr>Thanks!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Bioeconomy Lesson Plan</dc:title>
  <dc:creator>Pietro Rigonat</dc:creator>
  <cp:lastModifiedBy>Pietro Rigonat</cp:lastModifiedBy>
  <cp:revision>128</cp:revision>
  <dcterms:modified xsi:type="dcterms:W3CDTF">2024-10-02T15:03:09Z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