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2F_B27C8FBC.xml" ContentType="application/vnd.ms-powerpoint.comments+xml"/>
  <Override PartName="/ppt/comments/modernComment_103_C261C6B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0" r:id="rId5"/>
    <p:sldId id="258" r:id="rId6"/>
    <p:sldId id="294" r:id="rId7"/>
    <p:sldId id="303" r:id="rId8"/>
    <p:sldId id="259" r:id="rId9"/>
    <p:sldId id="274" r:id="rId10"/>
    <p:sldId id="301" r:id="rId11"/>
    <p:sldId id="299" r:id="rId12"/>
    <p:sldId id="292" r:id="rId13"/>
    <p:sldId id="297" r:id="rId14"/>
    <p:sldId id="302" r:id="rId15"/>
    <p:sldId id="298" r:id="rId16"/>
    <p:sldId id="272" r:id="rId17"/>
    <p:sldId id="26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B097C-972C-8116-AA2A-10097A9271DE}" v="3" dt="2024-10-25T08:49:49.536"/>
    <p1510:client id="{D07EC294-F674-5410-1E56-EB7458E102DA}" v="720" dt="2024-10-23T11:52:03.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3_C261C6B5.xml><?xml version="1.0" encoding="utf-8"?>
<p188:cmLst xmlns:a="http://schemas.openxmlformats.org/drawingml/2006/main" xmlns:r="http://schemas.openxmlformats.org/officeDocument/2006/relationships" xmlns:p188="http://schemas.microsoft.com/office/powerpoint/2018/8/main">
  <p188:cm id="{E355AF95-A7D9-4E35-B48A-5BD54A903F75}" authorId="{02C12A4B-47D5-915E-B7B4-174BE02FE227}" created="2024-10-25T08:49:49.536">
    <ac:deMkLst xmlns:ac="http://schemas.microsoft.com/office/drawing/2013/main/command">
      <pc:docMk xmlns:pc="http://schemas.microsoft.com/office/powerpoint/2013/main/command"/>
      <pc:sldMk xmlns:pc="http://schemas.microsoft.com/office/powerpoint/2013/main/command" cId="3261187765" sldId="259"/>
      <ac:picMk id="4" creationId="{EBE28D47-E2B9-9D61-67DF-B6690528EDE9}"/>
    </ac:deMkLst>
    <p188:txBody>
      <a:bodyPr/>
      <a:lstStyle/>
      <a:p>
        <a:r>
          <a:rPr lang="en-US"/>
          <a:t>editable image</a:t>
        </a:r>
      </a:p>
    </p188:txBody>
  </p188:cm>
</p188:cmLst>
</file>

<file path=ppt/comments/modernComment_12F_B27C8FBC.xml><?xml version="1.0" encoding="utf-8"?>
<p188:cmLst xmlns:a="http://schemas.openxmlformats.org/drawingml/2006/main" xmlns:r="http://schemas.openxmlformats.org/officeDocument/2006/relationships" xmlns:p188="http://schemas.microsoft.com/office/powerpoint/2018/8/main">
  <p188:cm id="{8D1CF38A-151A-44A8-B527-09490A8B2569}" authorId="{02C12A4B-47D5-915E-B7B4-174BE02FE227}" created="2024-10-25T08:49:37.973">
    <ac:deMkLst xmlns:ac="http://schemas.microsoft.com/office/drawing/2013/main/command">
      <pc:docMk xmlns:pc="http://schemas.microsoft.com/office/powerpoint/2013/main/command"/>
      <pc:sldMk xmlns:pc="http://schemas.microsoft.com/office/powerpoint/2013/main/command" cId="2994507708" sldId="303"/>
      <ac:picMk id="6" creationId="{20795411-1270-00E2-DAEA-63B0DDC2E285}"/>
    </ac:deMkLst>
    <p188:txBody>
      <a:bodyPr/>
      <a:lstStyle/>
      <a:p>
        <a:r>
          <a:rPr lang="en-US"/>
          <a:t>editable image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17457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251195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gSyIvqyY9oQ" TargetMode="External"/><Relationship Id="rId2" Type="http://schemas.openxmlformats.org/officeDocument/2006/relationships/hyperlink" Target="https://www.athenscollege.edu.gr/en/news/our-news/2023/11/16/participation-of-athens-college-grade-2-students-in-the-european-week-of-waste-re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ooekonomie.de/en/topics/in-depth-reports/bioeconomy-and-un-sustainable-development-goal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schools.global/themes" TargetMode="External"/><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2F_B27C8FBC.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oschools.global/themes" TargetMode="External"/><Relationship Id="rId2" Type="http://schemas.microsoft.com/office/2018/10/relationships/comments" Target="../comments/modernComment_103_C261C6B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schools.global/how-does-it-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ECO-ÉCOLES ET BIOÉCONOMIE</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lstStyle/>
          <a:p>
            <a:r>
              <a:rPr lang="pt-PT"/>
              <a:t>M. Giannakopoulou</a:t>
            </a:r>
          </a:p>
        </p:txBody>
      </p:sp>
    </p:spTree>
    <p:extLst>
      <p:ext uri="{BB962C8B-B14F-4D97-AF65-F5344CB8AC3E}">
        <p14:creationId xmlns:p14="http://schemas.microsoft.com/office/powerpoint/2010/main" val="243430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8229600" cy="1143000"/>
          </a:xfrm>
        </p:spPr>
        <p:txBody>
          <a:bodyPr>
            <a:normAutofit/>
          </a:bodyPr>
          <a:lstStyle/>
          <a:p>
            <a:pPr algn="l"/>
            <a:r>
              <a:rPr lang="fr-FR" sz="2400" b="1" dirty="0">
                <a:latin typeface="Century Gothic"/>
              </a:rPr>
              <a:t>Comment la bioéconomie peut-elle être enseignée à travers le programme Eco-</a:t>
            </a:r>
            <a:r>
              <a:rPr lang="fr-FR" sz="2400" b="1" dirty="0" err="1">
                <a:latin typeface="Century Gothic"/>
              </a:rPr>
              <a:t>Schools</a:t>
            </a:r>
            <a:r>
              <a:rPr lang="fr-FR" sz="2400" b="1" dirty="0">
                <a:latin typeface="Century Gothic"/>
              </a:rPr>
              <a:t> ?</a:t>
            </a:r>
            <a:endParaRPr lang="el-GR" sz="2400" b="1" dirty="0">
              <a:latin typeface="Century Gothic"/>
            </a:endParaRPr>
          </a:p>
        </p:txBody>
      </p:sp>
      <p:sp>
        <p:nvSpPr>
          <p:cNvPr id="3" name="Content Placeholder 2"/>
          <p:cNvSpPr>
            <a:spLocks noGrp="1"/>
          </p:cNvSpPr>
          <p:nvPr>
            <p:ph idx="1"/>
          </p:nvPr>
        </p:nvSpPr>
        <p:spPr>
          <a:xfrm>
            <a:off x="467544" y="1272233"/>
            <a:ext cx="8435280" cy="4925144"/>
          </a:xfrm>
        </p:spPr>
        <p:txBody>
          <a:bodyPr vert="horz" lIns="91440" tIns="45720" rIns="91440" bIns="45720" rtlCol="0" anchor="t">
            <a:noAutofit/>
          </a:bodyPr>
          <a:lstStyle/>
          <a:p>
            <a:pPr marL="0" lvl="2" indent="0">
              <a:buNone/>
            </a:pPr>
            <a:r>
              <a:rPr lang="fr-FR" sz="1800" b="1" u="sng" dirty="0"/>
              <a:t>ETUDE DE CAS – ECO THEME 7 (Déchets) &amp; 11 (Déchets)
Réduire les déchets à l’école primaire </a:t>
            </a:r>
            <a:r>
              <a:rPr lang="fr-FR" sz="1800" b="1" u="sng" dirty="0" err="1"/>
              <a:t>Athens</a:t>
            </a:r>
            <a:r>
              <a:rPr lang="fr-FR" sz="1800" b="1" u="sng" dirty="0"/>
              <a:t> </a:t>
            </a:r>
            <a:r>
              <a:rPr lang="fr-FR" sz="1800" b="1" u="sng" dirty="0" err="1"/>
              <a:t>College</a:t>
            </a:r>
            <a:r>
              <a:rPr lang="fr-FR" sz="1800" b="1" u="sng" dirty="0"/>
              <a:t> - Les colis de collations à l’école</a:t>
            </a:r>
          </a:p>
          <a:p>
            <a:pPr marL="0" lvl="2" indent="0">
              <a:buNone/>
            </a:pPr>
            <a:endParaRPr lang="en-US" sz="1800" b="1" dirty="0"/>
          </a:p>
          <a:p>
            <a:r>
              <a:rPr lang="fr-FR" sz="2000" dirty="0"/>
              <a:t>ÉTAPE 1 : Les étudiants ont formé un comité ECO. Ils voulaient voir combien et quel type de déchets ils jetaient chaque jour.</a:t>
            </a:r>
          </a:p>
          <a:p>
            <a:endParaRPr lang="en-US" sz="2000" dirty="0">
              <a:ea typeface="Calibri"/>
              <a:cs typeface="Calibri"/>
            </a:endParaRPr>
          </a:p>
          <a:p>
            <a:r>
              <a:rPr lang="fr-FR" sz="2000" dirty="0"/>
              <a:t>ÉTAPE 2 : Ils ont réalisé une revue environnementale. Ils ont mesuré la quantité de déchets, mais ont également enregistré le type de déchets. Ils se sont rendu compte que la plupart de ces aliments provenaient des emballages des collations consommées par les élèves.</a:t>
            </a:r>
            <a:endParaRPr lang="el-GR" sz="1800" dirty="0"/>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2221437"/>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318522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6" name="Straight Connector 5">
            <a:extLst>
              <a:ext uri="{FF2B5EF4-FFF2-40B4-BE49-F238E27FC236}">
                <a16:creationId xmlns:a16="http://schemas.microsoft.com/office/drawing/2014/main" id="{471CDBD0-F612-3ACD-AFCC-EFC763700E73}"/>
              </a:ext>
            </a:extLst>
          </p:cNvPr>
          <p:cNvSpPr/>
          <p:nvPr/>
        </p:nvSpPr>
        <p:spPr>
          <a:xfrm>
            <a:off x="467544" y="465963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4561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8229600" cy="1143000"/>
          </a:xfrm>
        </p:spPr>
        <p:txBody>
          <a:bodyPr>
            <a:normAutofit/>
          </a:bodyPr>
          <a:lstStyle/>
          <a:p>
            <a:pPr algn="l"/>
            <a:r>
              <a:rPr lang="fr-FR" sz="2400" b="1" dirty="0">
                <a:latin typeface="Century Gothic"/>
              </a:rPr>
              <a:t>Comment la bioéconomie peut-elle être enseignée à travers le programme Eco-</a:t>
            </a:r>
            <a:r>
              <a:rPr lang="fr-FR" sz="2400" b="1" dirty="0" err="1">
                <a:latin typeface="Century Gothic"/>
              </a:rPr>
              <a:t>Schools</a:t>
            </a:r>
            <a:r>
              <a:rPr lang="fr-FR" sz="2400" b="1" dirty="0">
                <a:latin typeface="Century Gothic"/>
              </a:rPr>
              <a:t> ?</a:t>
            </a:r>
            <a:endParaRPr lang="el-GR" sz="2400" b="1" dirty="0">
              <a:latin typeface="Century Gothic"/>
            </a:endParaRPr>
          </a:p>
        </p:txBody>
      </p:sp>
      <p:sp>
        <p:nvSpPr>
          <p:cNvPr id="3" name="Content Placeholder 2"/>
          <p:cNvSpPr>
            <a:spLocks noGrp="1"/>
          </p:cNvSpPr>
          <p:nvPr>
            <p:ph idx="1"/>
          </p:nvPr>
        </p:nvSpPr>
        <p:spPr>
          <a:xfrm>
            <a:off x="467544" y="1097000"/>
            <a:ext cx="8435280" cy="4925144"/>
          </a:xfrm>
        </p:spPr>
        <p:txBody>
          <a:bodyPr vert="horz" lIns="91440" tIns="45720" rIns="91440" bIns="45720" rtlCol="0" anchor="t">
            <a:noAutofit/>
          </a:bodyPr>
          <a:lstStyle/>
          <a:p>
            <a:pPr marL="0" lvl="2" indent="0">
              <a:buNone/>
            </a:pPr>
            <a:endParaRPr lang="en-US" sz="1800" b="1" u="sng" dirty="0">
              <a:ea typeface="Calibri"/>
              <a:cs typeface="Calibri"/>
            </a:endParaRPr>
          </a:p>
          <a:p>
            <a:r>
              <a:rPr lang="fr-FR" sz="1800" dirty="0"/>
              <a:t>ÉTAPE 3 : Ils ont élaboré un plan d’action. Ils ont décidé d’informer tous les élèves de leurs découvertes et leur ont demandé de trouver des emballages alimentaires en produits bio ou des sacs à goûter en tissu bio. Ils ont envoyé une lettre aux parents pour leur demander de contribuer à leurs efforts visant à réduire les déchets des emballages de collations.</a:t>
            </a:r>
            <a:endParaRPr lang="en-US" sz="1800" dirty="0">
              <a:ea typeface="Calibri"/>
              <a:cs typeface="Calibri"/>
            </a:endParaRPr>
          </a:p>
          <a:p>
            <a:r>
              <a:rPr lang="fr-FR" sz="1800" dirty="0"/>
              <a:t>ÉTAPE 4 : Ils ont évalué l’avancement de leur plan d’action et ils ont enregistré la quantité de déchets sur une base quotidienne. Après quelques semaines, tous les élèves ont transporté leurs collations dans des sacs en tissu bio ou des boîtes à collations bio fabriquées à partir des restes de canne à sucre pressée.</a:t>
            </a:r>
          </a:p>
          <a:p>
            <a:endParaRPr lang="en-US" sz="1800" dirty="0">
              <a:ea typeface="Calibri"/>
              <a:cs typeface="Calibri"/>
            </a:endParaRPr>
          </a:p>
          <a:p>
            <a:r>
              <a:rPr lang="fr-FR" sz="1800" dirty="0">
                <a:ea typeface="Calibri"/>
                <a:cs typeface="Calibri"/>
              </a:rPr>
              <a:t>Étape 5 : Ils ont lié leurs résultats au programme d’études. Ils ont appris à faire des tableaux et à comparer des quantités en mathématiques afin de pouvoir présenter leurs résultats et suivre l’avancement du plan d’action.</a:t>
            </a:r>
            <a:endParaRPr lang="en-US" sz="2000" dirty="0">
              <a:ea typeface="Calibri"/>
              <a:cs typeface="Calibri"/>
            </a:endParaRPr>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133730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284272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8" name="Straight Connector 7">
            <a:extLst>
              <a:ext uri="{FF2B5EF4-FFF2-40B4-BE49-F238E27FC236}">
                <a16:creationId xmlns:a16="http://schemas.microsoft.com/office/drawing/2014/main" id="{0B3CFEF7-705F-DDAB-AEB6-52E3F8612AF3}"/>
              </a:ext>
            </a:extLst>
          </p:cNvPr>
          <p:cNvSpPr/>
          <p:nvPr/>
        </p:nvSpPr>
        <p:spPr>
          <a:xfrm>
            <a:off x="462785" y="4284413"/>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9" name="Straight Connector 8">
            <a:extLst>
              <a:ext uri="{FF2B5EF4-FFF2-40B4-BE49-F238E27FC236}">
                <a16:creationId xmlns:a16="http://schemas.microsoft.com/office/drawing/2014/main" id="{11BB1176-3109-DB10-A0BB-CD8DF332817C}"/>
              </a:ext>
            </a:extLst>
          </p:cNvPr>
          <p:cNvSpPr/>
          <p:nvPr/>
        </p:nvSpPr>
        <p:spPr>
          <a:xfrm>
            <a:off x="462784" y="545529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75187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082"/>
            <a:ext cx="8229600" cy="4525963"/>
          </a:xfrm>
        </p:spPr>
        <p:txBody>
          <a:bodyPr vert="horz" lIns="91440" tIns="45720" rIns="91440" bIns="45720" rtlCol="0" anchor="t">
            <a:normAutofit/>
          </a:bodyPr>
          <a:lstStyle/>
          <a:p>
            <a:endParaRPr lang="en-US" sz="1800" dirty="0">
              <a:ea typeface="Calibri"/>
              <a:cs typeface="Calibri"/>
            </a:endParaRPr>
          </a:p>
          <a:p>
            <a:r>
              <a:rPr lang="fr-FR" sz="1800" dirty="0"/>
              <a:t>ÉTAPE 6 : Ils ont informé l’ensemble de la communauté scolaire sur le projet. Ils ont réalisé des affiches avec un code QR qui présentait le processus du début à la fin. Ils ont envoyé une lettre aux parents pour les informer de la nécessité d’acheter des boîtes et des sacs de collations bio. Ils ont également fabriqué un petit aimant pour le réfrigérateur avec la devise « Notre planète n’est pas emballée » et l’ont donné à tous les élèves. Enfin, ils ont partagé l’activité via la plateforme de l’école sous la forme d’un article.</a:t>
            </a:r>
            <a:r>
              <a:rPr lang="el-GR" sz="1800" u="sng" dirty="0">
                <a:hlinkClick r:id="rId2"/>
              </a:rPr>
              <a:t>Participation of Athens College Grade 2 students in the "European Week of Waste Reduction"</a:t>
            </a:r>
            <a:endParaRPr lang="el-GR" sz="1800" dirty="0"/>
          </a:p>
          <a:p>
            <a:endParaRPr lang="el-GR" sz="1800" u="sng" dirty="0"/>
          </a:p>
          <a:p>
            <a:r>
              <a:rPr lang="fr-FR" sz="1800" dirty="0"/>
              <a:t>ÉTAPE 7 : Ils ont créé un CODE ÉCO avec la phrase « Notre planète ne peut pas être mise dans un emballage » et les élèves ont écrit ou dessiné le code sur des post-it et les ont placés autour de leur devise.</a:t>
            </a:r>
            <a:br>
              <a:rPr lang="en-US" sz="1800" dirty="0"/>
            </a:br>
            <a:r>
              <a:rPr lang="en-US" sz="1800" dirty="0">
                <a:hlinkClick r:id="rId3"/>
              </a:rPr>
              <a:t>https://youtu.be/gSyIvqyY9oQ</a:t>
            </a:r>
            <a:endParaRPr lang="en-US" sz="1800" dirty="0"/>
          </a:p>
          <a:p>
            <a:pPr marL="0" indent="0">
              <a:buNone/>
            </a:pPr>
            <a:endParaRPr lang="el-GR" sz="1600" dirty="0"/>
          </a:p>
        </p:txBody>
      </p:sp>
      <p:sp>
        <p:nvSpPr>
          <p:cNvPr id="7" name="Title 1">
            <a:extLst>
              <a:ext uri="{FF2B5EF4-FFF2-40B4-BE49-F238E27FC236}">
                <a16:creationId xmlns:a16="http://schemas.microsoft.com/office/drawing/2014/main" id="{1BC91C84-C004-94B0-E586-4E9750A82F17}"/>
              </a:ext>
            </a:extLst>
          </p:cNvPr>
          <p:cNvSpPr>
            <a:spLocks noGrp="1"/>
          </p:cNvSpPr>
          <p:nvPr>
            <p:ph type="title"/>
          </p:nvPr>
        </p:nvSpPr>
        <p:spPr>
          <a:xfrm>
            <a:off x="354360" y="116632"/>
            <a:ext cx="8229600" cy="1143000"/>
          </a:xfrm>
        </p:spPr>
        <p:txBody>
          <a:bodyPr>
            <a:normAutofit/>
          </a:bodyPr>
          <a:lstStyle/>
          <a:p>
            <a:pPr algn="l"/>
            <a:r>
              <a:rPr lang="fr-FR" sz="2400" b="1" dirty="0">
                <a:latin typeface="Century Gothic"/>
              </a:rPr>
              <a:t>Comment la bioéconomie peut-elle être enseignée à travers le programme Eco-</a:t>
            </a:r>
            <a:r>
              <a:rPr lang="fr-FR" sz="2400" b="1" dirty="0" err="1">
                <a:latin typeface="Century Gothic"/>
              </a:rPr>
              <a:t>Schools</a:t>
            </a:r>
            <a:r>
              <a:rPr lang="fr-FR" sz="2400" b="1" dirty="0">
                <a:latin typeface="Century Gothic"/>
              </a:rPr>
              <a:t> ?</a:t>
            </a:r>
            <a:endParaRPr lang="el-GR" sz="2400" b="1" dirty="0">
              <a:latin typeface="Century Gothic"/>
            </a:endParaRPr>
          </a:p>
        </p:txBody>
      </p:sp>
      <p:sp>
        <p:nvSpPr>
          <p:cNvPr id="9" name="Straight Connector 8">
            <a:extLst>
              <a:ext uri="{FF2B5EF4-FFF2-40B4-BE49-F238E27FC236}">
                <a16:creationId xmlns:a16="http://schemas.microsoft.com/office/drawing/2014/main" id="{C9791C2A-1C5E-6F50-CC37-EDE8A950A7E4}"/>
              </a:ext>
            </a:extLst>
          </p:cNvPr>
          <p:cNvSpPr/>
          <p:nvPr/>
        </p:nvSpPr>
        <p:spPr>
          <a:xfrm>
            <a:off x="446856" y="133730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3" name="Straight Connector 12">
            <a:extLst>
              <a:ext uri="{FF2B5EF4-FFF2-40B4-BE49-F238E27FC236}">
                <a16:creationId xmlns:a16="http://schemas.microsoft.com/office/drawing/2014/main" id="{F65B7E9A-0724-DA6B-373A-59E53D4F7F13}"/>
              </a:ext>
            </a:extLst>
          </p:cNvPr>
          <p:cNvSpPr/>
          <p:nvPr/>
        </p:nvSpPr>
        <p:spPr>
          <a:xfrm>
            <a:off x="431988" y="401466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5" name="Straight Connector 14">
            <a:extLst>
              <a:ext uri="{FF2B5EF4-FFF2-40B4-BE49-F238E27FC236}">
                <a16:creationId xmlns:a16="http://schemas.microsoft.com/office/drawing/2014/main" id="{FDB28E68-A7D0-CADC-7155-D3156A20E356}"/>
              </a:ext>
            </a:extLst>
          </p:cNvPr>
          <p:cNvSpPr/>
          <p:nvPr/>
        </p:nvSpPr>
        <p:spPr>
          <a:xfrm>
            <a:off x="448980" y="5353868"/>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Tree>
    <p:extLst>
      <p:ext uri="{BB962C8B-B14F-4D97-AF65-F5344CB8AC3E}">
        <p14:creationId xmlns:p14="http://schemas.microsoft.com/office/powerpoint/2010/main" val="23320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Ressources</a:t>
            </a:r>
            <a:r>
              <a:rPr lang="en-US" b="1" dirty="0">
                <a:latin typeface="Century Gothic" pitchFamily="34" charset="0"/>
              </a:rPr>
              <a:t> </a:t>
            </a:r>
            <a:r>
              <a:rPr lang="en-US" b="1" dirty="0" err="1">
                <a:latin typeface="Century Gothic" pitchFamily="34" charset="0"/>
              </a:rPr>
              <a:t>éducatives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4425827"/>
          </a:xfrm>
          <a:prstGeom prst="rect">
            <a:avLst/>
          </a:prstGeom>
          <a:noFill/>
        </p:spPr>
        <p:txBody>
          <a:bodyPr vert="horz" wrap="square" lIns="91440" tIns="45720" rIns="91440" bIns="45720" rtlCol="0" anchor="t">
            <a:spAutoFit/>
          </a:bodyPr>
          <a:lstStyle/>
          <a:p>
            <a:r>
              <a:rPr lang="en-US">
                <a:hlinkClick r:id="rId2"/>
              </a:rPr>
              <a:t>https://www.ecoschools.global/seven-steps-methodology</a:t>
            </a:r>
            <a:endParaRPr lang="en-US"/>
          </a:p>
          <a:p>
            <a:endParaRPr lang="en-US"/>
          </a:p>
          <a:p>
            <a:r>
              <a:rPr lang="en-US">
                <a:hlinkClick r:id="rId3"/>
              </a:rPr>
              <a:t>https://biooekonomie.de/en/topics/in-depth-reports/bioeconomy-and-un-sustainable-development-goals</a:t>
            </a:r>
            <a:endParaRPr lang="en-US"/>
          </a:p>
          <a:p>
            <a:endParaRPr lang="en-US"/>
          </a:p>
          <a:p>
            <a:endParaRPr lang="en-US"/>
          </a:p>
        </p:txBody>
      </p:sp>
    </p:spTree>
    <p:extLst>
      <p:ext uri="{BB962C8B-B14F-4D97-AF65-F5344CB8AC3E}">
        <p14:creationId xmlns:p14="http://schemas.microsoft.com/office/powerpoint/2010/main" val="19623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fr-FR" sz="3200" b="1" dirty="0">
                <a:latin typeface="Century Gothic"/>
              </a:rPr>
              <a:t>Qu’est-ce que le Programme Eco-Ecole ?</a:t>
            </a:r>
            <a:endParaRPr lang="el-GR" sz="3200" b="1" dirty="0">
              <a:latin typeface="Century Gothic"/>
            </a:endParaRPr>
          </a:p>
        </p:txBody>
      </p:sp>
      <p:sp>
        <p:nvSpPr>
          <p:cNvPr id="3" name="Content Placeholder 2"/>
          <p:cNvSpPr>
            <a:spLocks noGrp="1"/>
          </p:cNvSpPr>
          <p:nvPr>
            <p:ph idx="1"/>
          </p:nvPr>
        </p:nvSpPr>
        <p:spPr>
          <a:xfrm>
            <a:off x="533030" y="997302"/>
            <a:ext cx="8229600" cy="4525963"/>
          </a:xfrm>
        </p:spPr>
        <p:txBody>
          <a:bodyPr vert="horz" lIns="91440" tIns="45720" rIns="91440" bIns="45720" rtlCol="0" anchor="t">
            <a:normAutofit fontScale="92500" lnSpcReduction="10000"/>
          </a:bodyPr>
          <a:lstStyle/>
          <a:p>
            <a:endParaRPr lang="en-US" sz="2600" dirty="0"/>
          </a:p>
          <a:p>
            <a:r>
              <a:rPr lang="fr-FR" sz="2600" dirty="0"/>
              <a:t>Le programme Eco-</a:t>
            </a:r>
            <a:r>
              <a:rPr lang="fr-FR" sz="2600" dirty="0" err="1"/>
              <a:t>Schools</a:t>
            </a:r>
            <a:r>
              <a:rPr lang="fr-FR" sz="2600" dirty="0"/>
              <a:t> encourage les jeunes à s’engager dans leur environnement en leur donnant la possibilité de le protéger activement. Cela commence dans la salle de classe, s’étend à l’école et finit par favoriser le changement dans la communauté dans son ensemble.</a:t>
            </a:r>
            <a:endParaRPr lang="en-US" dirty="0"/>
          </a:p>
          <a:p>
            <a:r>
              <a:rPr lang="fr-FR" sz="2600" dirty="0"/>
              <a:t>Grâce à ce programme, les jeunes éprouvent un sentiment d’accomplissement en ayant leur mot à dire sur les politiques de gestion environnementale de leurs écoles, ce qui les oriente finalement vers la certification et le prestige qui accompagne l’obtention d’un drapeau vert.</a:t>
            </a:r>
            <a:endParaRPr lang="en-US" sz="2600" dirty="0">
              <a:latin typeface="Calibri"/>
              <a:ea typeface="Calibri"/>
              <a:cs typeface="Calibri"/>
            </a:endParaRPr>
          </a:p>
          <a:p>
            <a:pPr marL="0" indent="0" algn="ctr">
              <a:buNone/>
            </a:pPr>
            <a:r>
              <a:rPr lang="en-US" sz="1900" dirty="0">
                <a:latin typeface="Century Gothic"/>
                <a:hlinkClick r:id="rId2"/>
              </a:rPr>
              <a:t>https://www.ecoschools.global/how-does-it-work</a:t>
            </a:r>
            <a:endParaRPr lang="en-US" sz="1900" dirty="0">
              <a:latin typeface="Century Gothic"/>
            </a:endParaRPr>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Century Gothic"/>
              </a:rPr>
              <a:t>How it Works</a:t>
            </a:r>
            <a:endParaRPr lang="el-GR" sz="3200" b="1">
              <a:latin typeface="Century Gothic"/>
            </a:endParaRPr>
          </a:p>
        </p:txBody>
      </p:sp>
      <p:sp>
        <p:nvSpPr>
          <p:cNvPr id="3" name="Content Placeholder 2"/>
          <p:cNvSpPr>
            <a:spLocks noGrp="1"/>
          </p:cNvSpPr>
          <p:nvPr>
            <p:ph idx="1"/>
          </p:nvPr>
        </p:nvSpPr>
        <p:spPr>
          <a:xfrm>
            <a:off x="323206" y="845964"/>
            <a:ext cx="8507288" cy="4525963"/>
          </a:xfrm>
        </p:spPr>
        <p:txBody>
          <a:bodyPr vert="horz" lIns="91440" tIns="45720" rIns="91440" bIns="45720" rtlCol="0" anchor="t">
            <a:noAutofit/>
          </a:bodyPr>
          <a:lstStyle/>
          <a:p>
            <a:pPr marL="0" indent="0">
              <a:buNone/>
            </a:pPr>
            <a:endParaRPr lang="en-US" sz="2800" dirty="0"/>
          </a:p>
          <a:p>
            <a:pPr marL="0" indent="0">
              <a:buNone/>
            </a:pPr>
            <a:r>
              <a:rPr lang="fr-FR" sz="2400" dirty="0"/>
              <a:t>Le programme Eco-</a:t>
            </a:r>
            <a:r>
              <a:rPr lang="fr-FR" sz="2400" dirty="0" err="1"/>
              <a:t>Schools</a:t>
            </a:r>
            <a:r>
              <a:rPr lang="fr-FR" sz="2400" dirty="0"/>
              <a:t> se compose de trois éléments structurels :</a:t>
            </a:r>
          </a:p>
          <a:p>
            <a:r>
              <a:rPr lang="en-US" sz="2400" dirty="0">
                <a:hlinkClick r:id="rId2"/>
              </a:rPr>
              <a:t>The Seven Steps Framework</a:t>
            </a:r>
            <a:endParaRPr lang="en-US" sz="2400" dirty="0">
              <a:ea typeface="Calibri"/>
              <a:cs typeface="Calibri"/>
            </a:endParaRPr>
          </a:p>
          <a:p>
            <a:r>
              <a:rPr lang="en-US" sz="2400" dirty="0">
                <a:hlinkClick r:id="rId3"/>
              </a:rPr>
              <a:t>The Eco-Schools Themes</a:t>
            </a:r>
            <a:endParaRPr lang="en-US" sz="2400" dirty="0">
              <a:ea typeface="Calibri"/>
              <a:cs typeface="Calibri"/>
            </a:endParaRPr>
          </a:p>
          <a:p>
            <a:r>
              <a:rPr lang="en-US" sz="2400" dirty="0"/>
              <a:t>Assessment for the Green Flag.</a:t>
            </a:r>
            <a:endParaRPr lang="en-US" sz="2400" dirty="0">
              <a:ea typeface="Calibri"/>
              <a:cs typeface="Calibri"/>
            </a:endParaRPr>
          </a:p>
          <a:p>
            <a:endParaRPr lang="en-US" sz="2400" dirty="0">
              <a:ea typeface="Calibri"/>
              <a:cs typeface="Calibri"/>
            </a:endParaRPr>
          </a:p>
          <a:p>
            <a:pPr marL="0" indent="0">
              <a:buNone/>
            </a:pPr>
            <a:r>
              <a:rPr lang="fr-FR" sz="2400" dirty="0"/>
              <a:t>Pour réussir, le programme a besoin du soutien des chefs d’établissement et du conseil scolaire. L’implication active du personnel est impérative, ainsi qu’un engagement à long terme et la volonté d’impliquer les élèves dans la prise de décision.</a:t>
            </a:r>
            <a:endParaRPr lang="en-US" sz="2400" dirty="0">
              <a:ea typeface="Calibri"/>
              <a:cs typeface="Calibri"/>
            </a:endParaRPr>
          </a:p>
        </p:txBody>
      </p:sp>
    </p:spTree>
    <p:extLst>
      <p:ext uri="{BB962C8B-B14F-4D97-AF65-F5344CB8AC3E}">
        <p14:creationId xmlns:p14="http://schemas.microsoft.com/office/powerpoint/2010/main" val="5195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ircular orange and white image of a globe&#10;&#10;Description automatically generated with medium confidence">
            <a:extLst>
              <a:ext uri="{FF2B5EF4-FFF2-40B4-BE49-F238E27FC236}">
                <a16:creationId xmlns:a16="http://schemas.microsoft.com/office/drawing/2014/main" id="{20795411-1270-00E2-DAEA-63B0DDC2E285}"/>
              </a:ext>
            </a:extLst>
          </p:cNvPr>
          <p:cNvPicPr>
            <a:picLocks noGrp="1" noChangeAspect="1"/>
          </p:cNvPicPr>
          <p:nvPr/>
        </p:nvPicPr>
        <p:blipFill>
          <a:blip r:embed="rId3">
            <a:extLst>
              <a:ext uri="{28A0092B-C50C-407E-A947-70E740481C1C}">
                <a14:useLocalDpi xmlns:a14="http://schemas.microsoft.com/office/drawing/2010/main" val="0"/>
              </a:ext>
            </a:extLst>
          </a:blip>
          <a:srcRect t="944" r="754"/>
          <a:stretch/>
        </p:blipFill>
        <p:spPr>
          <a:xfrm>
            <a:off x="1507744" y="1150767"/>
            <a:ext cx="6296716" cy="4435095"/>
          </a:xfrm>
          <a:prstGeom prst="rect">
            <a:avLst/>
          </a:prstGeom>
        </p:spPr>
      </p:pic>
      <p:sp>
        <p:nvSpPr>
          <p:cNvPr id="2" name="Title 1"/>
          <p:cNvSpPr>
            <a:spLocks noGrp="1"/>
          </p:cNvSpPr>
          <p:nvPr>
            <p:ph type="title"/>
          </p:nvPr>
        </p:nvSpPr>
        <p:spPr/>
        <p:txBody>
          <a:bodyPr/>
          <a:lstStyle/>
          <a:p>
            <a:r>
              <a:t>Cadre des Sept Étapes</a:t>
            </a:r>
          </a:p>
        </p:txBody>
      </p:sp>
      <p:sp>
        <p:nvSpPr>
          <p:cNvPr id="7" name="TextBox 6">
            <a:extLst>
              <a:ext uri="{FF2B5EF4-FFF2-40B4-BE49-F238E27FC236}">
                <a16:creationId xmlns:a16="http://schemas.microsoft.com/office/drawing/2014/main" id="{84F64BF3-A809-EFBF-1CC0-2B3F4C17CD8A}"/>
              </a:ext>
            </a:extLst>
          </p:cNvPr>
          <p:cNvSpPr txBox="1"/>
          <p:nvPr/>
        </p:nvSpPr>
        <p:spPr>
          <a:xfrm>
            <a:off x="3717155" y="1161336"/>
            <a:ext cx="1631002"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FORMER UN COMITÉ ÉCOLOGIQUE</a:t>
            </a:r>
          </a:p>
        </p:txBody>
      </p:sp>
      <p:sp>
        <p:nvSpPr>
          <p:cNvPr id="8" name="TextBox 7">
            <a:extLst>
              <a:ext uri="{FF2B5EF4-FFF2-40B4-BE49-F238E27FC236}">
                <a16:creationId xmlns:a16="http://schemas.microsoft.com/office/drawing/2014/main" id="{F30EDE67-DB5E-1D12-B73A-2E0F0543EF30}"/>
              </a:ext>
            </a:extLst>
          </p:cNvPr>
          <p:cNvSpPr txBox="1"/>
          <p:nvPr/>
        </p:nvSpPr>
        <p:spPr>
          <a:xfrm>
            <a:off x="6012160" y="2204864"/>
            <a:ext cx="2304256"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RÉALISER UN DIAGNOSTIC ENVIRONNEMENTAL</a:t>
            </a:r>
          </a:p>
        </p:txBody>
      </p:sp>
      <p:sp>
        <p:nvSpPr>
          <p:cNvPr id="9" name="TextBox 8">
            <a:extLst>
              <a:ext uri="{FF2B5EF4-FFF2-40B4-BE49-F238E27FC236}">
                <a16:creationId xmlns:a16="http://schemas.microsoft.com/office/drawing/2014/main" id="{4811A36E-9D37-60B8-50AA-B25FD9B45C51}"/>
              </a:ext>
            </a:extLst>
          </p:cNvPr>
          <p:cNvSpPr txBox="1"/>
          <p:nvPr/>
        </p:nvSpPr>
        <p:spPr>
          <a:xfrm>
            <a:off x="6325324" y="3535761"/>
            <a:ext cx="1559044"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ÉLABORER UN PLAN D'ACTION</a:t>
            </a:r>
          </a:p>
        </p:txBody>
      </p:sp>
      <p:sp>
        <p:nvSpPr>
          <p:cNvPr id="10" name="TextBox 10">
            <a:extLst>
              <a:ext uri="{FF2B5EF4-FFF2-40B4-BE49-F238E27FC236}">
                <a16:creationId xmlns:a16="http://schemas.microsoft.com/office/drawing/2014/main" id="{46DB0B45-E7CD-6AE8-C549-552C87A39252}"/>
              </a:ext>
            </a:extLst>
          </p:cNvPr>
          <p:cNvSpPr txBox="1"/>
          <p:nvPr/>
        </p:nvSpPr>
        <p:spPr>
          <a:xfrm>
            <a:off x="5343222" y="4869160"/>
            <a:ext cx="1605041"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SUIVRE &amp; ÉVALUER</a:t>
            </a:r>
          </a:p>
        </p:txBody>
      </p:sp>
      <p:sp>
        <p:nvSpPr>
          <p:cNvPr id="11" name="TextBox 11">
            <a:extLst>
              <a:ext uri="{FF2B5EF4-FFF2-40B4-BE49-F238E27FC236}">
                <a16:creationId xmlns:a16="http://schemas.microsoft.com/office/drawing/2014/main" id="{E44FCB6A-1479-74F9-7CE8-C1EAE38A27D2}"/>
              </a:ext>
            </a:extLst>
          </p:cNvPr>
          <p:cNvSpPr txBox="1"/>
          <p:nvPr/>
        </p:nvSpPr>
        <p:spPr>
          <a:xfrm>
            <a:off x="2883955" y="5132560"/>
            <a:ext cx="1800200"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LIER AU CURRICULUM</a:t>
            </a:r>
          </a:p>
        </p:txBody>
      </p:sp>
      <p:sp>
        <p:nvSpPr>
          <p:cNvPr id="12" name="TextBox 12">
            <a:extLst>
              <a:ext uri="{FF2B5EF4-FFF2-40B4-BE49-F238E27FC236}">
                <a16:creationId xmlns:a16="http://schemas.microsoft.com/office/drawing/2014/main" id="{70F40C5A-6BD4-1B77-AFEE-668A808A4CA1}"/>
              </a:ext>
            </a:extLst>
          </p:cNvPr>
          <p:cNvSpPr txBox="1"/>
          <p:nvPr/>
        </p:nvSpPr>
        <p:spPr>
          <a:xfrm>
            <a:off x="1850339" y="3798433"/>
            <a:ext cx="1102593" cy="738664"/>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solidFill>
              </a:rPr>
              <a:t>INFORM &amp; </a:t>
            </a:r>
            <a:endParaRPr lang="en-US">
              <a:solidFill>
                <a:schemeClr val="accent1"/>
              </a:solidFill>
            </a:endParaRPr>
          </a:p>
          <a:p>
            <a:r>
              <a:rPr lang="en-US" sz="1400" b="1">
                <a:solidFill>
                  <a:schemeClr val="accent1"/>
                </a:solidFill>
              </a:rPr>
              <a:t>INVOLVE</a:t>
            </a:r>
            <a:endParaRPr lang="en-US">
              <a:solidFill>
                <a:schemeClr val="accent1"/>
              </a:solidFill>
              <a:ea typeface="Calibri"/>
              <a:cs typeface="Calibri"/>
            </a:endParaRPr>
          </a:p>
          <a:p>
            <a:endParaRPr lang="en-US" sz="1400" b="1">
              <a:solidFill>
                <a:schemeClr val="accent1"/>
              </a:solidFill>
              <a:ea typeface="Calibri"/>
              <a:cs typeface="Calibri"/>
            </a:endParaRPr>
          </a:p>
        </p:txBody>
      </p:sp>
      <p:sp>
        <p:nvSpPr>
          <p:cNvPr id="13" name="TextBox 13">
            <a:extLst>
              <a:ext uri="{FF2B5EF4-FFF2-40B4-BE49-F238E27FC236}">
                <a16:creationId xmlns:a16="http://schemas.microsoft.com/office/drawing/2014/main" id="{65C12866-30C8-C8C1-B92B-8A4BCC5B4409}"/>
              </a:ext>
            </a:extLst>
          </p:cNvPr>
          <p:cNvSpPr txBox="1"/>
          <p:nvPr/>
        </p:nvSpPr>
        <p:spPr>
          <a:xfrm>
            <a:off x="1691680" y="2160484"/>
            <a:ext cx="1415028"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CRÉER UN CODE ÉCOLOGIQUE</a:t>
            </a:r>
          </a:p>
        </p:txBody>
      </p:sp>
      <p:sp>
        <p:nvSpPr>
          <p:cNvPr id="14" name="Rectangle 13">
            <a:extLst>
              <a:ext uri="{FF2B5EF4-FFF2-40B4-BE49-F238E27FC236}">
                <a16:creationId xmlns:a16="http://schemas.microsoft.com/office/drawing/2014/main" id="{DCF89765-BCD6-8BBD-BDA5-9B9BF7C22A2D}"/>
              </a:ext>
            </a:extLst>
          </p:cNvPr>
          <p:cNvSpPr/>
          <p:nvPr/>
        </p:nvSpPr>
        <p:spPr>
          <a:xfrm>
            <a:off x="158296" y="5094089"/>
            <a:ext cx="2293383" cy="110799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t>https://www.ecoschools.global/seven-steps-methodology</a:t>
            </a:r>
          </a:p>
        </p:txBody>
      </p:sp>
    </p:spTree>
    <p:extLst>
      <p:ext uri="{BB962C8B-B14F-4D97-AF65-F5344CB8AC3E}">
        <p14:creationId xmlns:p14="http://schemas.microsoft.com/office/powerpoint/2010/main" val="299450770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a:rPr>
              <a:t>Eco School - </a:t>
            </a:r>
            <a:r>
              <a:rPr lang="en-US" sz="3200" b="1" dirty="0" err="1">
                <a:latin typeface="Century Gothic"/>
              </a:rPr>
              <a:t>Thèmes</a:t>
            </a:r>
            <a:endParaRPr lang="el-GR" sz="3200" b="1" dirty="0">
              <a:latin typeface="Century Gothic"/>
            </a:endParaRPr>
          </a:p>
        </p:txBody>
      </p:sp>
      <p:sp>
        <p:nvSpPr>
          <p:cNvPr id="3" name="Content Placeholder 2"/>
          <p:cNvSpPr>
            <a:spLocks noGrp="1"/>
          </p:cNvSpPr>
          <p:nvPr>
            <p:ph idx="1"/>
          </p:nvPr>
        </p:nvSpPr>
        <p:spPr>
          <a:xfrm>
            <a:off x="6123087" y="3110233"/>
            <a:ext cx="2841401" cy="637531"/>
          </a:xfrm>
        </p:spPr>
        <p:txBody>
          <a:bodyPr>
            <a:normAutofit fontScale="25000" lnSpcReduction="20000"/>
          </a:bodyPr>
          <a:lstStyle/>
          <a:p>
            <a:pPr marL="0" indent="0">
              <a:buNone/>
            </a:pPr>
            <a:r>
              <a:rPr lang="en-US" sz="8000">
                <a:latin typeface="Century Gothic" pitchFamily="34" charset="0"/>
                <a:hlinkClick r:id="rId3"/>
              </a:rPr>
              <a:t>https://www.ecoschools.global/themes</a:t>
            </a:r>
            <a:endParaRPr lang="en-US" sz="8000">
              <a:latin typeface="Century Gothic" pitchFamily="34" charset="0"/>
            </a:endParaRPr>
          </a:p>
          <a:p>
            <a:endParaRPr lang="en-US">
              <a:latin typeface="Century Gothic" pitchFamily="34" charset="0"/>
            </a:endParaRPr>
          </a:p>
          <a:p>
            <a:endParaRPr lang="en-US">
              <a:latin typeface="Century Gothic" pitchFamily="34" charset="0"/>
            </a:endParaRPr>
          </a:p>
          <a:p>
            <a:endParaRPr lang="en-US">
              <a:latin typeface="Century Gothic" pitchFamily="34" charset="0"/>
            </a:endParaRPr>
          </a:p>
        </p:txBody>
      </p:sp>
      <p:pic>
        <p:nvPicPr>
          <p:cNvPr id="4" name="Picture 3" descr="A green and white icons with symbols&#10;&#10;Description automatically generated">
            <a:extLst>
              <a:ext uri="{FF2B5EF4-FFF2-40B4-BE49-F238E27FC236}">
                <a16:creationId xmlns:a16="http://schemas.microsoft.com/office/drawing/2014/main" id="{EBE28D47-E2B9-9D61-67DF-B6690528E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058982"/>
            <a:ext cx="5903635" cy="4422757"/>
          </a:xfrm>
          <a:prstGeom prst="rect">
            <a:avLst/>
          </a:prstGeom>
        </p:spPr>
      </p:pic>
      <p:sp>
        <p:nvSpPr>
          <p:cNvPr id="5" name="TextBox 5">
            <a:extLst>
              <a:ext uri="{FF2B5EF4-FFF2-40B4-BE49-F238E27FC236}">
                <a16:creationId xmlns:a16="http://schemas.microsoft.com/office/drawing/2014/main" id="{9B98824C-2ED6-848F-866B-E5B5896AB3F5}"/>
              </a:ext>
            </a:extLst>
          </p:cNvPr>
          <p:cNvSpPr txBox="1"/>
          <p:nvPr/>
        </p:nvSpPr>
        <p:spPr>
          <a:xfrm>
            <a:off x="556549" y="1196752"/>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ea typeface="Calibri"/>
                <a:cs typeface="Calibri"/>
              </a:rPr>
              <a:t>BIODIVERSITY &amp; NATURE</a:t>
            </a:r>
          </a:p>
        </p:txBody>
      </p:sp>
      <p:sp>
        <p:nvSpPr>
          <p:cNvPr id="6" name="TextBox 6">
            <a:extLst>
              <a:ext uri="{FF2B5EF4-FFF2-40B4-BE49-F238E27FC236}">
                <a16:creationId xmlns:a16="http://schemas.microsoft.com/office/drawing/2014/main" id="{106DF5AE-B73D-7983-3332-A6B92BBD886D}"/>
              </a:ext>
            </a:extLst>
          </p:cNvPr>
          <p:cNvSpPr txBox="1"/>
          <p:nvPr/>
        </p:nvSpPr>
        <p:spPr>
          <a:xfrm>
            <a:off x="2023263" y="1207785"/>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CLIMATE CHANGE</a:t>
            </a:r>
            <a:endParaRPr lang="el-GR" sz="1200">
              <a:solidFill>
                <a:schemeClr val="bg1"/>
              </a:solidFill>
            </a:endParaRPr>
          </a:p>
        </p:txBody>
      </p:sp>
      <p:sp>
        <p:nvSpPr>
          <p:cNvPr id="7" name="TextBox 7">
            <a:extLst>
              <a:ext uri="{FF2B5EF4-FFF2-40B4-BE49-F238E27FC236}">
                <a16:creationId xmlns:a16="http://schemas.microsoft.com/office/drawing/2014/main" id="{C95379BC-47E0-4ED1-9861-D4DFF4D021F2}"/>
              </a:ext>
            </a:extLst>
          </p:cNvPr>
          <p:cNvSpPr txBox="1"/>
          <p:nvPr/>
        </p:nvSpPr>
        <p:spPr>
          <a:xfrm>
            <a:off x="3471192" y="1196752"/>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ENERGY</a:t>
            </a:r>
            <a:endParaRPr lang="el-GR" sz="1200">
              <a:solidFill>
                <a:schemeClr val="bg1"/>
              </a:solidFill>
            </a:endParaRPr>
          </a:p>
        </p:txBody>
      </p:sp>
      <p:sp>
        <p:nvSpPr>
          <p:cNvPr id="8" name="TextBox 8">
            <a:extLst>
              <a:ext uri="{FF2B5EF4-FFF2-40B4-BE49-F238E27FC236}">
                <a16:creationId xmlns:a16="http://schemas.microsoft.com/office/drawing/2014/main" id="{A47ABCC3-06DB-9CEF-AE92-9817BFEA664B}"/>
              </a:ext>
            </a:extLst>
          </p:cNvPr>
          <p:cNvSpPr txBox="1"/>
          <p:nvPr/>
        </p:nvSpPr>
        <p:spPr>
          <a:xfrm>
            <a:off x="4931019" y="1196752"/>
            <a:ext cx="865117"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FOOD</a:t>
            </a:r>
            <a:endParaRPr lang="en-US"/>
          </a:p>
        </p:txBody>
      </p:sp>
      <p:sp>
        <p:nvSpPr>
          <p:cNvPr id="9" name="TextBox 9">
            <a:extLst>
              <a:ext uri="{FF2B5EF4-FFF2-40B4-BE49-F238E27FC236}">
                <a16:creationId xmlns:a16="http://schemas.microsoft.com/office/drawing/2014/main" id="{5EDC1424-B04A-667B-F69C-51B14F720816}"/>
              </a:ext>
            </a:extLst>
          </p:cNvPr>
          <p:cNvSpPr txBox="1"/>
          <p:nvPr/>
        </p:nvSpPr>
        <p:spPr>
          <a:xfrm>
            <a:off x="611560" y="2607295"/>
            <a:ext cx="1357297"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GLOBAL CITIZENSHIP</a:t>
            </a:r>
            <a:endParaRPr lang="en-US">
              <a:solidFill>
                <a:schemeClr val="bg1"/>
              </a:solidFill>
            </a:endParaRPr>
          </a:p>
        </p:txBody>
      </p:sp>
      <p:sp>
        <p:nvSpPr>
          <p:cNvPr id="10" name="TextBox 10">
            <a:extLst>
              <a:ext uri="{FF2B5EF4-FFF2-40B4-BE49-F238E27FC236}">
                <a16:creationId xmlns:a16="http://schemas.microsoft.com/office/drawing/2014/main" id="{330D7840-4B29-8A58-D45F-6191637D56A8}"/>
              </a:ext>
            </a:extLst>
          </p:cNvPr>
          <p:cNvSpPr txBox="1"/>
          <p:nvPr/>
        </p:nvSpPr>
        <p:spPr>
          <a:xfrm>
            <a:off x="2035468" y="2607295"/>
            <a:ext cx="1152128"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rPr>
              <a:t>HEALTH &amp; WELLBEING</a:t>
            </a:r>
            <a:endParaRPr lang="en-US">
              <a:solidFill>
                <a:schemeClr val="bg1"/>
              </a:solidFill>
            </a:endParaRPr>
          </a:p>
        </p:txBody>
      </p:sp>
      <p:sp>
        <p:nvSpPr>
          <p:cNvPr id="11" name="TextBox 11">
            <a:extLst>
              <a:ext uri="{FF2B5EF4-FFF2-40B4-BE49-F238E27FC236}">
                <a16:creationId xmlns:a16="http://schemas.microsoft.com/office/drawing/2014/main" id="{2FE6C67F-C30E-C46C-0963-E13AC54E6AEB}"/>
              </a:ext>
            </a:extLst>
          </p:cNvPr>
          <p:cNvSpPr txBox="1"/>
          <p:nvPr/>
        </p:nvSpPr>
        <p:spPr>
          <a:xfrm>
            <a:off x="3498415" y="2636912"/>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LITTER</a:t>
            </a:r>
            <a:endParaRPr lang="el-GR" sz="1200">
              <a:solidFill>
                <a:schemeClr val="bg1"/>
              </a:solidFill>
            </a:endParaRPr>
          </a:p>
        </p:txBody>
      </p:sp>
      <p:sp>
        <p:nvSpPr>
          <p:cNvPr id="12" name="TextBox 12">
            <a:extLst>
              <a:ext uri="{FF2B5EF4-FFF2-40B4-BE49-F238E27FC236}">
                <a16:creationId xmlns:a16="http://schemas.microsoft.com/office/drawing/2014/main" id="{862503D6-14BB-CD85-6511-27D9D89B4636}"/>
              </a:ext>
            </a:extLst>
          </p:cNvPr>
          <p:cNvSpPr txBox="1"/>
          <p:nvPr/>
        </p:nvSpPr>
        <p:spPr>
          <a:xfrm>
            <a:off x="4908022" y="2607295"/>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MARINE &amp; COAST</a:t>
            </a:r>
            <a:endParaRPr lang="en-US" sz="1200">
              <a:solidFill>
                <a:schemeClr val="bg1"/>
              </a:solidFill>
              <a:ea typeface="Calibri"/>
              <a:cs typeface="Calibri"/>
            </a:endParaRPr>
          </a:p>
        </p:txBody>
      </p:sp>
      <p:sp>
        <p:nvSpPr>
          <p:cNvPr id="13" name="TextBox 13">
            <a:extLst>
              <a:ext uri="{FF2B5EF4-FFF2-40B4-BE49-F238E27FC236}">
                <a16:creationId xmlns:a16="http://schemas.microsoft.com/office/drawing/2014/main" id="{1AD43317-B28A-5921-8D05-E79AEBC272F6}"/>
              </a:ext>
            </a:extLst>
          </p:cNvPr>
          <p:cNvSpPr txBox="1"/>
          <p:nvPr/>
        </p:nvSpPr>
        <p:spPr>
          <a:xfrm>
            <a:off x="563770" y="4076377"/>
            <a:ext cx="1078832"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SCHOOL GROUNDS</a:t>
            </a:r>
            <a:endParaRPr lang="en-US">
              <a:solidFill>
                <a:schemeClr val="bg1"/>
              </a:solidFill>
            </a:endParaRPr>
          </a:p>
        </p:txBody>
      </p:sp>
      <p:sp>
        <p:nvSpPr>
          <p:cNvPr id="14" name="TextBox 14">
            <a:extLst>
              <a:ext uri="{FF2B5EF4-FFF2-40B4-BE49-F238E27FC236}">
                <a16:creationId xmlns:a16="http://schemas.microsoft.com/office/drawing/2014/main" id="{D2FF79FD-8E31-9366-3DB7-67005D775485}"/>
              </a:ext>
            </a:extLst>
          </p:cNvPr>
          <p:cNvSpPr txBox="1"/>
          <p:nvPr/>
        </p:nvSpPr>
        <p:spPr>
          <a:xfrm>
            <a:off x="2124749" y="4088105"/>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TRANSPORT</a:t>
            </a:r>
            <a:endParaRPr lang="el-GR" sz="1200">
              <a:solidFill>
                <a:schemeClr val="bg1"/>
              </a:solidFill>
            </a:endParaRPr>
          </a:p>
        </p:txBody>
      </p:sp>
      <p:sp>
        <p:nvSpPr>
          <p:cNvPr id="15" name="TextBox 15">
            <a:extLst>
              <a:ext uri="{FF2B5EF4-FFF2-40B4-BE49-F238E27FC236}">
                <a16:creationId xmlns:a16="http://schemas.microsoft.com/office/drawing/2014/main" id="{7FA58993-5AA4-55D3-5D17-3FC901DFACB0}"/>
              </a:ext>
            </a:extLst>
          </p:cNvPr>
          <p:cNvSpPr txBox="1"/>
          <p:nvPr/>
        </p:nvSpPr>
        <p:spPr>
          <a:xfrm>
            <a:off x="3637938" y="408810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WASTE</a:t>
            </a:r>
            <a:endParaRPr lang="en-US"/>
          </a:p>
        </p:txBody>
      </p:sp>
      <p:sp>
        <p:nvSpPr>
          <p:cNvPr id="16" name="TextBox 16">
            <a:extLst>
              <a:ext uri="{FF2B5EF4-FFF2-40B4-BE49-F238E27FC236}">
                <a16:creationId xmlns:a16="http://schemas.microsoft.com/office/drawing/2014/main" id="{4D0A705D-2D7D-72F5-316A-A2AB80DB6F18}"/>
              </a:ext>
            </a:extLst>
          </p:cNvPr>
          <p:cNvSpPr txBox="1"/>
          <p:nvPr/>
        </p:nvSpPr>
        <p:spPr>
          <a:xfrm>
            <a:off x="5003538" y="408810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WATER</a:t>
            </a:r>
            <a:endParaRPr lang="el-GR" sz="1200">
              <a:solidFill>
                <a:schemeClr val="bg1"/>
              </a:solidFill>
            </a:endParaRPr>
          </a:p>
        </p:txBody>
      </p:sp>
    </p:spTree>
    <p:extLst>
      <p:ext uri="{BB962C8B-B14F-4D97-AF65-F5344CB8AC3E}">
        <p14:creationId xmlns:p14="http://schemas.microsoft.com/office/powerpoint/2010/main" val="326118776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latin typeface="Century Gothic"/>
              </a:rPr>
              <a:t>Drapeau vert</a:t>
            </a:r>
            <a:endParaRPr lang="el-GR" sz="3200" b="1" dirty="0">
              <a:latin typeface="Century Gothic"/>
            </a:endParaRPr>
          </a:p>
        </p:txBody>
      </p:sp>
      <p:sp>
        <p:nvSpPr>
          <p:cNvPr id="3" name="Content Placeholder 2"/>
          <p:cNvSpPr>
            <a:spLocks noGrp="1"/>
          </p:cNvSpPr>
          <p:nvPr>
            <p:ph idx="1"/>
          </p:nvPr>
        </p:nvSpPr>
        <p:spPr>
          <a:xfrm>
            <a:off x="331492" y="2535541"/>
            <a:ext cx="8265313" cy="3392416"/>
          </a:xfrm>
        </p:spPr>
        <p:txBody>
          <a:bodyPr vert="horz" lIns="91440" tIns="45720" rIns="91440" bIns="45720" rtlCol="0" anchor="t">
            <a:noAutofit/>
          </a:bodyPr>
          <a:lstStyle/>
          <a:p>
            <a:r>
              <a:rPr lang="fr-FR" sz="1800" dirty="0">
                <a:latin typeface="Century Gothic"/>
              </a:rPr>
              <a:t>Habituellement, après deux ans de mise en œuvre du programme et après avoir atteint un niveau élevé de performance dans le respect de ces sept étapes (parfois, des critères obligatoires nationaux s’appliquent également), les écoles peuvent alors postuler et obtenir le drapeau vert.</a:t>
            </a:r>
            <a:endParaRPr lang="en-US" sz="1800" dirty="0">
              <a:latin typeface="Century Gothic"/>
            </a:endParaRPr>
          </a:p>
          <a:p>
            <a:r>
              <a:rPr lang="fr-FR" sz="1800" dirty="0">
                <a:latin typeface="Century Gothic"/>
              </a:rPr>
              <a:t>Avant de recevoir leur premier drapeau vert, les écoles doivent être évaluées au moyen d’une visite. Après le premier drapeau vert, d’autres moyens d’évaluation sont autorisés, bien que des visites soient toujours recommandées. L’évaluation devrait être effectuée sur une base annuelle.</a:t>
            </a:r>
            <a:endParaRPr lang="en-US" sz="2000" dirty="0">
              <a:latin typeface="Century Gothic" pitchFamily="34" charset="0"/>
            </a:endParaRPr>
          </a:p>
        </p:txBody>
      </p:sp>
      <p:pic>
        <p:nvPicPr>
          <p:cNvPr id="4" name="Picture 3" descr="Eco-School Green Flag | Mount Kelly">
            <a:extLst>
              <a:ext uri="{FF2B5EF4-FFF2-40B4-BE49-F238E27FC236}">
                <a16:creationId xmlns:a16="http://schemas.microsoft.com/office/drawing/2014/main" id="{DC5D5DD8-074F-41C9-1DAA-975658E3C006}"/>
              </a:ext>
            </a:extLst>
          </p:cNvPr>
          <p:cNvPicPr>
            <a:picLocks noChangeAspect="1"/>
          </p:cNvPicPr>
          <p:nvPr/>
        </p:nvPicPr>
        <p:blipFill>
          <a:blip r:embed="rId2"/>
          <a:stretch>
            <a:fillRect/>
          </a:stretch>
        </p:blipFill>
        <p:spPr>
          <a:xfrm>
            <a:off x="4149150" y="271545"/>
            <a:ext cx="2343150" cy="1790700"/>
          </a:xfrm>
          <a:prstGeom prst="rect">
            <a:avLst/>
          </a:prstGeom>
        </p:spPr>
      </p:pic>
    </p:spTree>
    <p:extLst>
      <p:ext uri="{BB962C8B-B14F-4D97-AF65-F5344CB8AC3E}">
        <p14:creationId xmlns:p14="http://schemas.microsoft.com/office/powerpoint/2010/main" val="167786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05642" cy="1143000"/>
          </a:xfrm>
        </p:spPr>
        <p:txBody>
          <a:bodyPr>
            <a:normAutofit/>
          </a:bodyPr>
          <a:lstStyle/>
          <a:p>
            <a:r>
              <a:rPr lang="fr-FR" sz="2800" b="1" dirty="0">
                <a:latin typeface="Century Gothic" pitchFamily="34" charset="0"/>
              </a:rPr>
              <a:t>Pourquoi mettre en œuvre le programme Eco-</a:t>
            </a:r>
            <a:r>
              <a:rPr lang="fr-FR" sz="2800" b="1" dirty="0" err="1">
                <a:latin typeface="Century Gothic" pitchFamily="34" charset="0"/>
              </a:rPr>
              <a:t>School</a:t>
            </a:r>
            <a:endParaRPr lang="el-GR" sz="2800" b="1" dirty="0">
              <a:latin typeface="Century Gothic" pitchFamily="34" charset="0"/>
            </a:endParaRPr>
          </a:p>
        </p:txBody>
      </p:sp>
      <p:sp>
        <p:nvSpPr>
          <p:cNvPr id="6" name="TextBox 10">
            <a:extLst>
              <a:ext uri="{FF2B5EF4-FFF2-40B4-BE49-F238E27FC236}">
                <a16:creationId xmlns:a16="http://schemas.microsoft.com/office/drawing/2014/main" id="{D5B98FD2-7E12-58D7-9CED-DF4912D88300}"/>
              </a:ext>
            </a:extLst>
          </p:cNvPr>
          <p:cNvSpPr txBox="1"/>
          <p:nvPr/>
        </p:nvSpPr>
        <p:spPr>
          <a:xfrm>
            <a:off x="323528" y="5262654"/>
            <a:ext cx="2520280" cy="646331"/>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800">
                <a:hlinkClick r:id="rId2"/>
              </a:rPr>
              <a:t>https://www.ecoschools.global/how-does-it-work</a:t>
            </a:r>
            <a:endParaRPr lang="en-US" sz="1800"/>
          </a:p>
        </p:txBody>
      </p:sp>
      <p:sp>
        <p:nvSpPr>
          <p:cNvPr id="10" name="Rectangle 9">
            <a:extLst>
              <a:ext uri="{FF2B5EF4-FFF2-40B4-BE49-F238E27FC236}">
                <a16:creationId xmlns:a16="http://schemas.microsoft.com/office/drawing/2014/main" id="{03CAD52C-66EA-7410-93C1-FFB049B8425A}"/>
              </a:ext>
            </a:extLst>
          </p:cNvPr>
          <p:cNvSpPr/>
          <p:nvPr/>
        </p:nvSpPr>
        <p:spPr>
          <a:xfrm>
            <a:off x="441270" y="1510465"/>
            <a:ext cx="8229600" cy="4525963"/>
          </a:xfrm>
          <a:prstGeom prst="rect">
            <a:avLst/>
          </a:prstGeom>
          <a:ln w="9525" cap="flat" cmpd="sng" algn="ctr">
            <a:noFill/>
            <a:prstDash val="solid"/>
            <a:round/>
            <a:headEnd type="none" w="med" len="med"/>
            <a:tailEnd type="none" w="med" len="me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2400"/>
          </a:p>
        </p:txBody>
      </p:sp>
      <p:sp>
        <p:nvSpPr>
          <p:cNvPr id="11" name="Freeform: Shape 10">
            <a:extLst>
              <a:ext uri="{FF2B5EF4-FFF2-40B4-BE49-F238E27FC236}">
                <a16:creationId xmlns:a16="http://schemas.microsoft.com/office/drawing/2014/main" id="{0DD7F887-57F1-9FC5-EF83-D45E4FA33876}"/>
              </a:ext>
            </a:extLst>
          </p:cNvPr>
          <p:cNvSpPr/>
          <p:nvPr/>
        </p:nvSpPr>
        <p:spPr>
          <a:xfrm>
            <a:off x="449235" y="1512674"/>
            <a:ext cx="7799482" cy="427019"/>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fr-FR" sz="2300" dirty="0"/>
              <a:t>Il inclut tout le monde</a:t>
            </a:r>
            <a:endParaRPr lang="de-DE" sz="2400" kern="1200" dirty="0">
              <a:ea typeface="Calibri"/>
              <a:cs typeface="Calibri"/>
            </a:endParaRPr>
          </a:p>
        </p:txBody>
      </p:sp>
      <p:sp>
        <p:nvSpPr>
          <p:cNvPr id="12" name="Straight Connector 11">
            <a:extLst>
              <a:ext uri="{FF2B5EF4-FFF2-40B4-BE49-F238E27FC236}">
                <a16:creationId xmlns:a16="http://schemas.microsoft.com/office/drawing/2014/main" id="{292694C2-63C1-7121-F219-5F82B31D894A}"/>
              </a:ext>
            </a:extLst>
          </p:cNvPr>
          <p:cNvSpPr/>
          <p:nvPr/>
        </p:nvSpPr>
        <p:spPr>
          <a:xfrm>
            <a:off x="457200" y="2035275"/>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3" name="Freeform: Shape 12">
            <a:extLst>
              <a:ext uri="{FF2B5EF4-FFF2-40B4-BE49-F238E27FC236}">
                <a16:creationId xmlns:a16="http://schemas.microsoft.com/office/drawing/2014/main" id="{04241C7C-235A-BDA0-CB1A-F59FC0A93E1B}"/>
              </a:ext>
            </a:extLst>
          </p:cNvPr>
          <p:cNvSpPr/>
          <p:nvPr/>
        </p:nvSpPr>
        <p:spPr>
          <a:xfrm>
            <a:off x="457200" y="2019345"/>
            <a:ext cx="779948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fr-FR" sz="2300" dirty="0"/>
              <a:t>Il améliore le milieu scolaire</a:t>
            </a:r>
            <a:endParaRPr lang="de-DE" sz="2400" kern="1200" dirty="0">
              <a:ea typeface="Calibri"/>
              <a:cs typeface="Calibri"/>
            </a:endParaRPr>
          </a:p>
        </p:txBody>
      </p:sp>
      <p:sp>
        <p:nvSpPr>
          <p:cNvPr id="14" name="Straight Connector 13">
            <a:extLst>
              <a:ext uri="{FF2B5EF4-FFF2-40B4-BE49-F238E27FC236}">
                <a16:creationId xmlns:a16="http://schemas.microsoft.com/office/drawing/2014/main" id="{31758A39-8E2E-07ED-350A-A949216AC506}"/>
              </a:ext>
            </a:extLst>
          </p:cNvPr>
          <p:cNvSpPr/>
          <p:nvPr/>
        </p:nvSpPr>
        <p:spPr>
          <a:xfrm>
            <a:off x="457200" y="2549911"/>
            <a:ext cx="8229600" cy="0"/>
          </a:xfrm>
          <a:prstGeom prst="line">
            <a:avLst/>
          </a:prstGeom>
          <a:ln>
            <a:solidFill>
              <a:srgbClr val="41FF81"/>
            </a:solidFill>
          </a:ln>
        </p:spPr>
        <p:style>
          <a:lnRef idx="2">
            <a:scrgbClr r="0" g="0" b="0"/>
          </a:lnRef>
          <a:fillRef idx="1">
            <a:schemeClr val="accent3">
              <a:shade val="80000"/>
              <a:hueOff val="87563"/>
              <a:satOff val="-572"/>
              <a:lumOff val="9822"/>
              <a:alphaOff val="0"/>
            </a:schemeClr>
          </a:fillRef>
          <a:effectRef idx="0">
            <a:schemeClr val="accent3">
              <a:shade val="80000"/>
              <a:hueOff val="87563"/>
              <a:satOff val="-572"/>
              <a:lumOff val="982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5" name="Freeform: Shape 14">
            <a:extLst>
              <a:ext uri="{FF2B5EF4-FFF2-40B4-BE49-F238E27FC236}">
                <a16:creationId xmlns:a16="http://schemas.microsoft.com/office/drawing/2014/main" id="{CFCF49EF-AAEB-F40B-3510-E290ABA3909C}"/>
              </a:ext>
            </a:extLst>
          </p:cNvPr>
          <p:cNvSpPr/>
          <p:nvPr/>
        </p:nvSpPr>
        <p:spPr>
          <a:xfrm>
            <a:off x="441270" y="2573806"/>
            <a:ext cx="732157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fr-FR" sz="2500" dirty="0"/>
              <a:t>Cela motive la communauté scolaire</a:t>
            </a:r>
            <a:endParaRPr lang="de-DE" sz="2400" kern="1200" dirty="0">
              <a:ea typeface="Calibri"/>
              <a:cs typeface="Calibri"/>
            </a:endParaRPr>
          </a:p>
        </p:txBody>
      </p:sp>
      <p:sp>
        <p:nvSpPr>
          <p:cNvPr id="16" name="Straight Connector 15">
            <a:extLst>
              <a:ext uri="{FF2B5EF4-FFF2-40B4-BE49-F238E27FC236}">
                <a16:creationId xmlns:a16="http://schemas.microsoft.com/office/drawing/2014/main" id="{BD98F97D-D39E-3D5C-63E5-BE8A1B00D45B}"/>
              </a:ext>
            </a:extLst>
          </p:cNvPr>
          <p:cNvSpPr/>
          <p:nvPr/>
        </p:nvSpPr>
        <p:spPr>
          <a:xfrm>
            <a:off x="457200" y="308844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7" name="Freeform: Shape 16">
            <a:extLst>
              <a:ext uri="{FF2B5EF4-FFF2-40B4-BE49-F238E27FC236}">
                <a16:creationId xmlns:a16="http://schemas.microsoft.com/office/drawing/2014/main" id="{C8F53EF3-0B20-9E1E-1138-2E94E3A59675}"/>
              </a:ext>
            </a:extLst>
          </p:cNvPr>
          <p:cNvSpPr/>
          <p:nvPr/>
        </p:nvSpPr>
        <p:spPr>
          <a:xfrm>
            <a:off x="441270" y="3088442"/>
            <a:ext cx="7887098" cy="73766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fr-FR" sz="2500" dirty="0"/>
              <a:t>Il implique les communautés au sens large</a:t>
            </a:r>
            <a:endParaRPr lang="de-DE" sz="2400" kern="1200" dirty="0">
              <a:ea typeface="Calibri"/>
              <a:cs typeface="Calibri"/>
            </a:endParaRPr>
          </a:p>
        </p:txBody>
      </p:sp>
      <p:sp>
        <p:nvSpPr>
          <p:cNvPr id="18" name="Straight Connector 17">
            <a:extLst>
              <a:ext uri="{FF2B5EF4-FFF2-40B4-BE49-F238E27FC236}">
                <a16:creationId xmlns:a16="http://schemas.microsoft.com/office/drawing/2014/main" id="{5C2B3FA6-1FCA-D560-D9C5-9D45A6EB219A}"/>
              </a:ext>
            </a:extLst>
          </p:cNvPr>
          <p:cNvSpPr/>
          <p:nvPr/>
        </p:nvSpPr>
        <p:spPr>
          <a:xfrm>
            <a:off x="457200" y="3634939"/>
            <a:ext cx="8229600" cy="0"/>
          </a:xfrm>
          <a:prstGeom prst="line">
            <a:avLst/>
          </a:prstGeom>
          <a:ln>
            <a:solidFill>
              <a:srgbClr val="41FF81"/>
            </a:solidFill>
          </a:ln>
        </p:spPr>
        <p:style>
          <a:lnRef idx="2">
            <a:schemeClr val="accent3">
              <a:shade val="80000"/>
              <a:hueOff val="175126"/>
              <a:satOff val="-1145"/>
              <a:lumOff val="19643"/>
              <a:alphaOff val="0"/>
            </a:schemeClr>
          </a:lnRef>
          <a:fillRef idx="1">
            <a:schemeClr val="accent3">
              <a:shade val="80000"/>
              <a:hueOff val="175126"/>
              <a:satOff val="-1145"/>
              <a:lumOff val="19643"/>
              <a:alphaOff val="0"/>
            </a:schemeClr>
          </a:fillRef>
          <a:effectRef idx="0">
            <a:schemeClr val="accent3">
              <a:shade val="80000"/>
              <a:hueOff val="175126"/>
              <a:satOff val="-1145"/>
              <a:lumOff val="19643"/>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9" name="Freeform: Shape 18">
            <a:extLst>
              <a:ext uri="{FF2B5EF4-FFF2-40B4-BE49-F238E27FC236}">
                <a16:creationId xmlns:a16="http://schemas.microsoft.com/office/drawing/2014/main" id="{BCD6F10E-3878-3755-941D-05927198AACD}"/>
              </a:ext>
            </a:extLst>
          </p:cNvPr>
          <p:cNvSpPr/>
          <p:nvPr/>
        </p:nvSpPr>
        <p:spPr>
          <a:xfrm>
            <a:off x="441270" y="3642905"/>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500" dirty="0"/>
              <a:t>Il </a:t>
            </a:r>
            <a:r>
              <a:rPr lang="en-US" sz="2500" dirty="0" err="1"/>
              <a:t>améliore</a:t>
            </a:r>
            <a:r>
              <a:rPr lang="en-US" sz="2500" dirty="0"/>
              <a:t> les attitudes</a:t>
            </a:r>
            <a:endParaRPr lang="de-DE" sz="2400" dirty="0">
              <a:ea typeface="Calibri"/>
              <a:cs typeface="Calibri"/>
            </a:endParaRPr>
          </a:p>
          <a:p>
            <a:pPr marL="0" lvl="0" indent="0" algn="l" defTabSz="1111250">
              <a:lnSpc>
                <a:spcPct val="90000"/>
              </a:lnSpc>
              <a:spcBef>
                <a:spcPct val="0"/>
              </a:spcBef>
              <a:spcAft>
                <a:spcPct val="35000"/>
              </a:spcAft>
              <a:buNone/>
            </a:pPr>
            <a:endParaRPr lang="de-DE" sz="2400" kern="1200" dirty="0">
              <a:cs typeface="Calibri"/>
            </a:endParaRPr>
          </a:p>
        </p:txBody>
      </p:sp>
      <p:sp>
        <p:nvSpPr>
          <p:cNvPr id="20" name="Freeform: Shape 19">
            <a:extLst>
              <a:ext uri="{FF2B5EF4-FFF2-40B4-BE49-F238E27FC236}">
                <a16:creationId xmlns:a16="http://schemas.microsoft.com/office/drawing/2014/main" id="{1E7CDC50-075A-2828-DDA5-9480E8048D2A}"/>
              </a:ext>
            </a:extLst>
          </p:cNvPr>
          <p:cNvSpPr/>
          <p:nvPr/>
        </p:nvSpPr>
        <p:spPr>
          <a:xfrm>
            <a:off x="457200" y="4930160"/>
            <a:ext cx="8229600"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800100">
              <a:lnSpc>
                <a:spcPct val="90000"/>
              </a:lnSpc>
              <a:spcBef>
                <a:spcPct val="0"/>
              </a:spcBef>
              <a:spcAft>
                <a:spcPct val="35000"/>
              </a:spcAft>
              <a:buNone/>
            </a:pPr>
            <a:endParaRPr lang="en-US" sz="2400" kern="1200"/>
          </a:p>
        </p:txBody>
      </p:sp>
      <p:sp>
        <p:nvSpPr>
          <p:cNvPr id="21" name="Straight Connector 20">
            <a:extLst>
              <a:ext uri="{FF2B5EF4-FFF2-40B4-BE49-F238E27FC236}">
                <a16:creationId xmlns:a16="http://schemas.microsoft.com/office/drawing/2014/main" id="{508CEE90-14C1-DC87-7AF9-DA0B44132A26}"/>
              </a:ext>
            </a:extLst>
          </p:cNvPr>
          <p:cNvSpPr/>
          <p:nvPr/>
        </p:nvSpPr>
        <p:spPr>
          <a:xfrm>
            <a:off x="441269" y="4154007"/>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22" name="Freeform: Shape 21">
            <a:extLst>
              <a:ext uri="{FF2B5EF4-FFF2-40B4-BE49-F238E27FC236}">
                <a16:creationId xmlns:a16="http://schemas.microsoft.com/office/drawing/2014/main" id="{F577D6F2-F6CD-FB94-DEAF-A78CF1184487}"/>
              </a:ext>
            </a:extLst>
          </p:cNvPr>
          <p:cNvSpPr/>
          <p:nvPr/>
        </p:nvSpPr>
        <p:spPr>
          <a:xfrm>
            <a:off x="449235" y="4152674"/>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fr-FR" sz="2500" dirty="0"/>
              <a:t>Il se connecte à l’échelle mondiale</a:t>
            </a:r>
            <a:endParaRPr lang="de-DE" sz="2400" kern="1200" dirty="0">
              <a:ea typeface="Calibri"/>
              <a:cs typeface="Calibri"/>
            </a:endParaRPr>
          </a:p>
        </p:txBody>
      </p:sp>
    </p:spTree>
    <p:extLst>
      <p:ext uri="{BB962C8B-B14F-4D97-AF65-F5344CB8AC3E}">
        <p14:creationId xmlns:p14="http://schemas.microsoft.com/office/powerpoint/2010/main" val="1949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4E9AC9-B4F1-87AE-157F-69D33DC54290}"/>
              </a:ext>
            </a:extLst>
          </p:cNvPr>
          <p:cNvSpPr/>
          <p:nvPr/>
        </p:nvSpPr>
        <p:spPr>
          <a:xfrm>
            <a:off x="323528" y="1124744"/>
            <a:ext cx="8496944" cy="4176464"/>
          </a:xfrm>
          <a:prstGeom prst="roundRect">
            <a:avLst/>
          </a:prstGeom>
          <a:solidFill>
            <a:srgbClr val="41FF81"/>
          </a:solidFill>
          <a:ln>
            <a:solidFill>
              <a:srgbClr val="41FF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2" name="Title 1"/>
          <p:cNvSpPr>
            <a:spLocks noGrp="1"/>
          </p:cNvSpPr>
          <p:nvPr>
            <p:ph type="title"/>
          </p:nvPr>
        </p:nvSpPr>
        <p:spPr/>
        <p:txBody>
          <a:bodyPr>
            <a:normAutofit/>
          </a:bodyPr>
          <a:lstStyle/>
          <a:p>
            <a:r>
              <a:rPr lang="en-US" sz="2800" b="1" dirty="0" err="1">
                <a:latin typeface="Century Gothic" pitchFamily="34" charset="0"/>
              </a:rPr>
              <a:t>Qu’est-ce</a:t>
            </a:r>
            <a:r>
              <a:rPr lang="en-US" sz="2800" b="1" dirty="0">
                <a:latin typeface="Century Gothic" pitchFamily="34" charset="0"/>
              </a:rPr>
              <a:t> que la </a:t>
            </a:r>
            <a:r>
              <a:rPr lang="en-US" sz="2800" b="1" dirty="0" err="1">
                <a:latin typeface="Century Gothic" pitchFamily="34" charset="0"/>
              </a:rPr>
              <a:t>bioéconomie</a:t>
            </a:r>
            <a:r>
              <a:rPr lang="en-US" sz="2800" b="1" dirty="0">
                <a:latin typeface="Century Gothic" pitchFamily="34" charset="0"/>
              </a:rPr>
              <a:t> ?</a:t>
            </a:r>
            <a:endParaRPr lang="el-GR" sz="2800" b="1" dirty="0">
              <a:latin typeface="Century Gothic" pitchFamily="34" charset="0"/>
            </a:endParaRPr>
          </a:p>
        </p:txBody>
      </p:sp>
      <p:sp>
        <p:nvSpPr>
          <p:cNvPr id="3" name="Content Placeholder 2"/>
          <p:cNvSpPr>
            <a:spLocks noGrp="1"/>
          </p:cNvSpPr>
          <p:nvPr>
            <p:ph idx="1"/>
          </p:nvPr>
        </p:nvSpPr>
        <p:spPr>
          <a:xfrm>
            <a:off x="467544" y="1268760"/>
            <a:ext cx="8229600" cy="4525963"/>
          </a:xfrm>
        </p:spPr>
        <p:txBody>
          <a:bodyPr vert="horz" lIns="91440" tIns="45720" rIns="91440" bIns="45720" rtlCol="0" anchor="t">
            <a:normAutofit fontScale="92500" lnSpcReduction="20000"/>
          </a:bodyPr>
          <a:lstStyle/>
          <a:p>
            <a:r>
              <a:rPr lang="fr-FR" sz="2100" i="1" dirty="0"/>
              <a:t>« La bioéconomie est une approche systémique qui cherche à remplacer les ressources fossiles de manière durable par des ressources biologiques renouvelables provenant d’écosystèmes terrestres et marins – tels que les forêts, les cultures, les animaux, les poissons, les micro-organismes, les déchets organiques et les cours d’eau secondaires agricoles, afin de produire des denrées alimentaires, des aliments pour animaux, des fibres, de l’énergie, des produits biosourcés et des services dans un cadre d’économie circulaire conçu pour optimiser l’utilisation des ressources sur la base d’une hiérarchie en cascade des options d’utilisation.</a:t>
            </a:r>
            <a:endParaRPr lang="en-US" sz="2100" i="1" dirty="0">
              <a:ea typeface="Calibri"/>
              <a:cs typeface="Calibri"/>
            </a:endParaRPr>
          </a:p>
          <a:p>
            <a:r>
              <a:rPr lang="fr-FR" sz="2100" i="1" dirty="0"/>
              <a:t>Une bioéconomie durable et circulaire nécessite l’application de programmes d’éducation et de formation, de recherche scientifique, de technologie et d’innovation dans le but non seulement de créer de la valeur économique, mais aussi de régénérer et d’étendre les écosystèmes et la biodiversité, ainsi que d’améliorer la santé et le bien-être de la société. En s’attaquant à ces changements systémiques dans l’économie, l’environnement et la société, la bioéconomie contribue à créer un avenir meilleur et plus durable où personne n’est laissé pour compte.</a:t>
            </a:r>
            <a:endParaRPr lang="en-US" sz="2100" i="1" dirty="0"/>
          </a:p>
          <a:p>
            <a:endParaRPr lang="el-GR" dirty="0"/>
          </a:p>
        </p:txBody>
      </p:sp>
      <p:sp>
        <p:nvSpPr>
          <p:cNvPr id="6" name="TextBox 5">
            <a:extLst>
              <a:ext uri="{FF2B5EF4-FFF2-40B4-BE49-F238E27FC236}">
                <a16:creationId xmlns:a16="http://schemas.microsoft.com/office/drawing/2014/main" id="{B8F685FE-94FB-0296-ABAE-E7874B380E1B}"/>
              </a:ext>
            </a:extLst>
          </p:cNvPr>
          <p:cNvSpPr txBox="1"/>
          <p:nvPr/>
        </p:nvSpPr>
        <p:spPr>
          <a:xfrm>
            <a:off x="251520" y="5316839"/>
            <a:ext cx="4572000" cy="58477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i="1">
                <a:solidFill>
                  <a:schemeClr val="bg1">
                    <a:lumMod val="50000"/>
                  </a:schemeClr>
                </a:solidFill>
              </a:rPr>
              <a:t>(p.23, </a:t>
            </a:r>
            <a:r>
              <a:rPr lang="en-US" sz="1600" i="1" err="1">
                <a:solidFill>
                  <a:schemeClr val="bg1">
                    <a:lumMod val="50000"/>
                  </a:schemeClr>
                </a:solidFill>
              </a:rPr>
              <a:t>BioBeo</a:t>
            </a:r>
            <a:r>
              <a:rPr lang="en-US" sz="1600" i="1">
                <a:solidFill>
                  <a:schemeClr val="bg1">
                    <a:lumMod val="50000"/>
                  </a:schemeClr>
                </a:solidFill>
              </a:rPr>
              <a:t>, Working Paper: </a:t>
            </a:r>
          </a:p>
          <a:p>
            <a:pPr marL="0" indent="0">
              <a:buNone/>
            </a:pPr>
            <a:r>
              <a:rPr lang="en-US" sz="1600" i="1">
                <a:solidFill>
                  <a:schemeClr val="bg1">
                    <a:lumMod val="50000"/>
                  </a:schemeClr>
                </a:solidFill>
              </a:rPr>
              <a:t>Definition and Narratives of Bioeconomy)</a:t>
            </a:r>
            <a:endParaRPr lang="el-GR" sz="1600" i="1">
              <a:solidFill>
                <a:schemeClr val="bg1">
                  <a:lumMod val="50000"/>
                </a:schemeClr>
              </a:solidFill>
            </a:endParaRPr>
          </a:p>
        </p:txBody>
      </p:sp>
    </p:spTree>
    <p:extLst>
      <p:ext uri="{BB962C8B-B14F-4D97-AF65-F5344CB8AC3E}">
        <p14:creationId xmlns:p14="http://schemas.microsoft.com/office/powerpoint/2010/main" val="40205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fr-FR" sz="2400" b="1" dirty="0">
                <a:latin typeface="Century Gothic" pitchFamily="34" charset="0"/>
              </a:rPr>
              <a:t>Pourquoi le programme Eco-</a:t>
            </a:r>
            <a:r>
              <a:rPr lang="fr-FR" sz="2400" b="1" dirty="0" err="1">
                <a:latin typeface="Century Gothic" pitchFamily="34" charset="0"/>
              </a:rPr>
              <a:t>Schools</a:t>
            </a:r>
            <a:r>
              <a:rPr lang="fr-FR" sz="2400" b="1" dirty="0">
                <a:latin typeface="Century Gothic" pitchFamily="34" charset="0"/>
              </a:rPr>
              <a:t> est-il une bonne pratique dans l’enseignement de la bioéconomie ?</a:t>
            </a:r>
            <a:br>
              <a:rPr lang="el-GR" sz="2400" b="1" dirty="0">
                <a:latin typeface="Century Gothic" pitchFamily="34" charset="0"/>
              </a:rPr>
            </a:br>
            <a:endParaRPr lang="el-GR" sz="2400" b="1" dirty="0">
              <a:latin typeface="Century Gothic" pitchFamily="34" charset="0"/>
            </a:endParaRPr>
          </a:p>
        </p:txBody>
      </p:sp>
      <p:sp>
        <p:nvSpPr>
          <p:cNvPr id="3" name="Content Placeholder 2"/>
          <p:cNvSpPr>
            <a:spLocks noGrp="1"/>
          </p:cNvSpPr>
          <p:nvPr>
            <p:ph idx="1"/>
          </p:nvPr>
        </p:nvSpPr>
        <p:spPr>
          <a:xfrm>
            <a:off x="107504" y="1166018"/>
            <a:ext cx="8748464" cy="4525963"/>
          </a:xfrm>
        </p:spPr>
        <p:txBody>
          <a:bodyPr vert="horz" lIns="91440" tIns="45720" rIns="91440" bIns="45720" rtlCol="0" anchor="t">
            <a:noAutofit/>
          </a:bodyPr>
          <a:lstStyle/>
          <a:p>
            <a:pPr marL="0" indent="0">
              <a:buNone/>
            </a:pPr>
            <a:r>
              <a:rPr lang="fr-FR" sz="1800" dirty="0"/>
              <a:t>Les thèmes et les principes couverts par le programme Eco </a:t>
            </a:r>
            <a:r>
              <a:rPr lang="fr-FR" sz="1800" dirty="0" err="1"/>
              <a:t>School</a:t>
            </a:r>
            <a:r>
              <a:rPr lang="fr-FR" sz="1800" dirty="0"/>
              <a:t> se prêtent également à l’enseignement du principe de la bioéconomie à l’école, car ils encouragent tous deux :</a:t>
            </a:r>
          </a:p>
          <a:p>
            <a:pPr marL="0" indent="0">
              <a:buNone/>
            </a:pPr>
            <a:endParaRPr lang="fr-FR" sz="1800" dirty="0"/>
          </a:p>
          <a:p>
            <a:r>
              <a:rPr lang="fr-FR" sz="1800" dirty="0"/>
              <a:t>L’apprentissage par projet 
L’approche interdisciplinaire, car des points divers, parfois contradictoires, doivent être considérés, comparés ou contrastés avant la prise de décision
l’approche transdisciplinaire, car les éco-écoles et l’éducation en bioéconomie relient un sujet à de nombreuses matières scolaires, permettant aux élèves d’approfondir les concepts, de trouver les liens et d’étudier les causes et les effets des actions humaines
L’apprentissage par l’expérience par la pratique
l’implication active dans la prise de décision, qui est d’une importance clé pour la méthodologie Eco </a:t>
            </a:r>
            <a:r>
              <a:rPr lang="fr-FR" sz="1800" dirty="0" err="1"/>
              <a:t>School</a:t>
            </a:r>
            <a:r>
              <a:rPr lang="fr-FR" sz="1800" dirty="0"/>
              <a:t> et l’éducation à la bioéconomie, et transforme les élèves en citoyens du monde en leur enseignant la valeur de la démocratie et en parvenant à un consensus pour le bien commun</a:t>
            </a:r>
            <a:endParaRPr lang="el-GR" sz="2400" dirty="0"/>
          </a:p>
        </p:txBody>
      </p:sp>
    </p:spTree>
    <p:extLst>
      <p:ext uri="{BB962C8B-B14F-4D97-AF65-F5344CB8AC3E}">
        <p14:creationId xmlns:p14="http://schemas.microsoft.com/office/powerpoint/2010/main" val="106625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9FA13-D37A-4F1B-9DCA-05059885AF1C}">
  <ds:schemaRefs>
    <ds:schemaRef ds:uri="4b029ac4-2790-4e9d-b1ba-d309a41950a3"/>
    <ds:schemaRef ds:uri="4cb37d89-296d-4697-a3a4-f9df7f39d0e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4B92E7-DDF0-4E5B-B2F8-46C03AA1BFAD}">
  <ds:schemaRefs>
    <ds:schemaRef ds:uri="4b029ac4-2790-4e9d-b1ba-d309a41950a3"/>
    <ds:schemaRef ds:uri="4cb37d89-296d-4697-a3a4-f9df7f39d0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E357B6-DC84-4D18-B0D9-4560C43CB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Presentazione su schermo (4:3)</PresentationFormat>
  <Paragraphs>133</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Century Gothic</vt:lpstr>
      <vt:lpstr>PuviRegular</vt:lpstr>
      <vt:lpstr>Office Theme</vt:lpstr>
      <vt:lpstr>ECO-ÉCOLES ET BIOÉCONOMIE</vt:lpstr>
      <vt:lpstr>Qu’est-ce que le Programme Eco-Ecole ?</vt:lpstr>
      <vt:lpstr>How it Works</vt:lpstr>
      <vt:lpstr>Cadre des Sept Étapes</vt:lpstr>
      <vt:lpstr>Eco School - Thèmes</vt:lpstr>
      <vt:lpstr>Drapeau vert</vt:lpstr>
      <vt:lpstr>Pourquoi mettre en œuvre le programme Eco-School</vt:lpstr>
      <vt:lpstr>Qu’est-ce que la bioéconomie ?</vt:lpstr>
      <vt:lpstr>Pourquoi le programme Eco-Schools est-il une bonne pratique dans l’enseignement de la bioéconomie ? </vt:lpstr>
      <vt:lpstr>Comment la bioéconomie peut-elle être enseignée à travers le programme Eco-Schools ?</vt:lpstr>
      <vt:lpstr>Comment la bioéconomie peut-elle être enseignée à travers le programme Eco-Schools ?</vt:lpstr>
      <vt:lpstr>Comment la bioéconomie peut-elle être enseignée à travers le programme Eco-Schools ?</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4</cp:revision>
  <dcterms:created xsi:type="dcterms:W3CDTF">2024-05-12T12:39:55Z</dcterms:created>
  <dcterms:modified xsi:type="dcterms:W3CDTF">2025-05-22T13:40:15Z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