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00_7F9656D3.xml" ContentType="application/vnd.ms-powerpoint.comments+xml"/>
  <Override PartName="/ppt/comments/modernComment_102_E7A638C1.xml" ContentType="application/vnd.ms-powerpoint.comments+xml"/>
  <Override PartName="/ppt/comments/modernComment_103_C261C6B5.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8" r:id="rId6"/>
    <p:sldId id="294" r:id="rId7"/>
    <p:sldId id="296" r:id="rId8"/>
    <p:sldId id="259" r:id="rId9"/>
    <p:sldId id="274" r:id="rId10"/>
    <p:sldId id="295" r:id="rId11"/>
    <p:sldId id="299" r:id="rId12"/>
    <p:sldId id="292" r:id="rId13"/>
    <p:sldId id="297" r:id="rId14"/>
    <p:sldId id="298" r:id="rId15"/>
    <p:sldId id="272" r:id="rId1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4AFCDE7-C165-9BAC-4808-5AFF3ECDAE84}" name="Reeza Hanselmann" initials="RH" userId="S::reeza@fee.global::796f332d-99f5-4e2b-9f97-6b67832b3c8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910163-F087-40E0-3A1E-003F9159959C}" v="106" dt="2024-09-30T10:46:00.3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44" autoAdjust="0"/>
    <p:restoredTop sz="94660"/>
  </p:normalViewPr>
  <p:slideViewPr>
    <p:cSldViewPr>
      <p:cViewPr varScale="1">
        <p:scale>
          <a:sx n="90" d="100"/>
          <a:sy n="90" d="100"/>
        </p:scale>
        <p:origin x="49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comments/modernComment_100_7F9656D3.xml><?xml version="1.0" encoding="utf-8"?>
<p188:cmLst xmlns:a="http://schemas.openxmlformats.org/drawingml/2006/main" xmlns:r="http://schemas.openxmlformats.org/officeDocument/2006/relationships" xmlns:p188="http://schemas.microsoft.com/office/powerpoint/2018/8/main">
  <p188:cm id="{7CDECD20-8AD9-4F61-8602-E56365F337C4}" authorId="{D4AFCDE7-C165-9BAC-4808-5AFF3ECDAE84}" created="2024-06-13T13:06:22.800">
    <pc:sldMkLst xmlns:pc="http://schemas.microsoft.com/office/powerpoint/2013/main/command">
      <pc:docMk/>
      <pc:sldMk cId="2140559059" sldId="256"/>
    </pc:sldMkLst>
    <p188:txBody>
      <a:bodyPr/>
      <a:lstStyle/>
      <a:p>
        <a:r>
          <a:rPr lang="en-GB"/>
          <a:t>What is objective of this course/module? Learning outcomes.</a:t>
        </a:r>
      </a:p>
    </p188:txBody>
  </p188:cm>
</p188:cmLst>
</file>

<file path=ppt/comments/modernComment_102_E7A638C1.xml><?xml version="1.0" encoding="utf-8"?>
<p188:cmLst xmlns:a="http://schemas.openxmlformats.org/drawingml/2006/main" xmlns:r="http://schemas.openxmlformats.org/officeDocument/2006/relationships" xmlns:p188="http://schemas.microsoft.com/office/powerpoint/2018/8/main">
  <p188:cm id="{C63EA1F8-1CED-4945-B862-6E6E743B80DF}" authorId="{D4AFCDE7-C165-9BAC-4808-5AFF3ECDAE84}" created="2024-06-13T13:05:35.905">
    <ac:txMkLst xmlns:ac="http://schemas.microsoft.com/office/drawing/2013/main/command">
      <pc:docMk xmlns:pc="http://schemas.microsoft.com/office/powerpoint/2013/main/command"/>
      <pc:sldMk xmlns:pc="http://schemas.microsoft.com/office/powerpoint/2013/main/command" cId="3886430401" sldId="258"/>
      <ac:spMk id="2" creationId="{00000000-0000-0000-0000-000000000000}"/>
      <ac:txMk cp="8">
        <ac:context len="36" hash="168044035"/>
      </ac:txMk>
    </ac:txMkLst>
    <p188:pos x="2859432" y="552213"/>
    <p188:txBody>
      <a:bodyPr/>
      <a:lstStyle/>
      <a:p>
        <a:r>
          <a:rPr lang="en-GB"/>
          <a:t>the</a:t>
        </a:r>
      </a:p>
    </p188:txBody>
  </p188:cm>
</p188:cmLst>
</file>

<file path=ppt/comments/modernComment_103_C261C6B5.xml><?xml version="1.0" encoding="utf-8"?>
<p188:cmLst xmlns:a="http://schemas.openxmlformats.org/drawingml/2006/main" xmlns:r="http://schemas.openxmlformats.org/officeDocument/2006/relationships" xmlns:p188="http://schemas.microsoft.com/office/powerpoint/2018/8/main">
  <p188:cm id="{7FFDF52A-523A-4519-AB2A-2F849DD6EEAE}" authorId="{D4AFCDE7-C165-9BAC-4808-5AFF3ECDAE84}" created="2024-06-13T13:07:18.546">
    <ac:txMkLst xmlns:ac="http://schemas.microsoft.com/office/drawing/2013/main/command">
      <pc:docMk xmlns:pc="http://schemas.microsoft.com/office/powerpoint/2013/main/command"/>
      <pc:sldMk xmlns:pc="http://schemas.microsoft.com/office/powerpoint/2013/main/command" cId="3261187765" sldId="259"/>
      <ac:spMk id="2" creationId="{00000000-0000-0000-0000-000000000000}"/>
      <ac:txMk cp="1" len="8">
        <ac:context len="10" hash="2024951570"/>
      </ac:txMk>
    </ac:txMkLst>
    <p188:pos x="2801566" y="464664"/>
    <p188:txBody>
      <a:bodyPr/>
      <a:lstStyle/>
      <a:p>
        <a:r>
          <a:rPr lang="en-GB"/>
          <a:t>Will the themes be linked to examples of bioeconomy?  Or how will these be explained? </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fld id="{3D60B196-6C76-4FE0-A2E9-306EDE891380}" type="datetimeFigureOut">
              <a:rPr lang="el-GR" smtClean="0"/>
              <a:t>22/5/2025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2206255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3D60B196-6C76-4FE0-A2E9-306EDE891380}" type="datetimeFigureOut">
              <a:rPr lang="el-GR" smtClean="0"/>
              <a:t>22/5/2025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540425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3D60B196-6C76-4FE0-A2E9-306EDE891380}" type="datetimeFigureOut">
              <a:rPr lang="el-GR" smtClean="0"/>
              <a:t>22/5/2025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851510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fld id="{3D60B196-6C76-4FE0-A2E9-306EDE891380}" type="datetimeFigureOut">
              <a:rPr lang="el-GR" smtClean="0"/>
              <a:t>22/5/2025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2274461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D60B196-6C76-4FE0-A2E9-306EDE891380}" type="datetimeFigureOut">
              <a:rPr lang="el-GR" smtClean="0"/>
              <a:t>22/5/2025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3790955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p:cNvSpPr>
            <a:spLocks noGrp="1"/>
          </p:cNvSpPr>
          <p:nvPr>
            <p:ph type="dt" sz="half" idx="10"/>
          </p:nvPr>
        </p:nvSpPr>
        <p:spPr/>
        <p:txBody>
          <a:bodyPr/>
          <a:lstStyle/>
          <a:p>
            <a:fld id="{3D60B196-6C76-4FE0-A2E9-306EDE891380}" type="datetimeFigureOut">
              <a:rPr lang="el-GR" smtClean="0"/>
              <a:t>22/5/2025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55448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fld id="{3D60B196-6C76-4FE0-A2E9-306EDE891380}" type="datetimeFigureOut">
              <a:rPr lang="el-GR" smtClean="0"/>
              <a:t>22/5/2025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2649966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a:p>
        </p:txBody>
      </p:sp>
      <p:sp>
        <p:nvSpPr>
          <p:cNvPr id="3" name="Date Placeholder 2"/>
          <p:cNvSpPr>
            <a:spLocks noGrp="1"/>
          </p:cNvSpPr>
          <p:nvPr>
            <p:ph type="dt" sz="half" idx="10"/>
          </p:nvPr>
        </p:nvSpPr>
        <p:spPr/>
        <p:txBody>
          <a:bodyPr/>
          <a:lstStyle/>
          <a:p>
            <a:fld id="{3D60B196-6C76-4FE0-A2E9-306EDE891380}" type="datetimeFigureOut">
              <a:rPr lang="el-GR" smtClean="0"/>
              <a:t>22/5/2025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3659395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60B196-6C76-4FE0-A2E9-306EDE891380}" type="datetimeFigureOut">
              <a:rPr lang="el-GR" smtClean="0"/>
              <a:t>22/5/2025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896244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60B196-6C76-4FE0-A2E9-306EDE891380}" type="datetimeFigureOut">
              <a:rPr lang="el-GR" smtClean="0"/>
              <a:t>22/5/2025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2252783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D60B196-6C76-4FE0-A2E9-306EDE891380}" type="datetimeFigureOut">
              <a:rPr lang="el-GR" smtClean="0"/>
              <a:t>22/5/2025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CC3F82-1941-46A1-8C8A-A1E4426A0788}" type="slidenum">
              <a:rPr lang="el-GR" smtClean="0"/>
              <a:t>‹N›</a:t>
            </a:fld>
            <a:endParaRPr lang="el-GR"/>
          </a:p>
        </p:txBody>
      </p:sp>
    </p:spTree>
    <p:extLst>
      <p:ext uri="{BB962C8B-B14F-4D97-AF65-F5344CB8AC3E}">
        <p14:creationId xmlns:p14="http://schemas.microsoft.com/office/powerpoint/2010/main" val="423274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60B196-6C76-4FE0-A2E9-306EDE891380}" type="datetimeFigureOut">
              <a:rPr lang="el-GR" smtClean="0"/>
              <a:t>22/5/2025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CC3F82-1941-46A1-8C8A-A1E4426A0788}" type="slidenum">
              <a:rPr lang="el-GR" smtClean="0"/>
              <a:t>‹N›</a:t>
            </a:fld>
            <a:endParaRPr lang="el-GR"/>
          </a:p>
        </p:txBody>
      </p:sp>
    </p:spTree>
    <p:extLst>
      <p:ext uri="{BB962C8B-B14F-4D97-AF65-F5344CB8AC3E}">
        <p14:creationId xmlns:p14="http://schemas.microsoft.com/office/powerpoint/2010/main" val="1033281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8/10/relationships/comments" Target="../comments/modernComment_100_7F9656D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gSyIvqyY9oQ" TargetMode="External"/><Relationship Id="rId2" Type="http://schemas.openxmlformats.org/officeDocument/2006/relationships/hyperlink" Target="https://www.athenscollege.edu.gr/en/news/our-news/2023/11/16/participation-of-athens-college-grade-2-students-in-the-european-week-of-waste-reductio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biooekonomie.de/en/topics/in-depth-reports/bioeconomy-and-un-sustainable-development-goals" TargetMode="External"/><Relationship Id="rId2" Type="http://schemas.openxmlformats.org/officeDocument/2006/relationships/hyperlink" Target="https://www.ecoschools.global/seven-steps-methodolog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ecoschools.global/how-does-it-work" TargetMode="External"/><Relationship Id="rId2" Type="http://schemas.microsoft.com/office/2018/10/relationships/comments" Target="../comments/modernComment_102_E7A638C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ecoschools.global/themes" TargetMode="External"/><Relationship Id="rId2" Type="http://schemas.openxmlformats.org/officeDocument/2006/relationships/hyperlink" Target="https://www.ecoschools.global/the-seven-step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coschools.global/seven-steps-methodolog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coschools.global/themes" TargetMode="External"/><Relationship Id="rId2" Type="http://schemas.microsoft.com/office/2018/10/relationships/comments" Target="../comments/modernComment_103_C261C6B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ecoschools.global/how-does-it-wor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2293150" y="1710788"/>
            <a:ext cx="4557700" cy="3672408"/>
            <a:chOff x="0" y="1"/>
            <a:chExt cx="9252520" cy="6886608"/>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252520" cy="6886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2650" y="548680"/>
              <a:ext cx="4809589" cy="4248471"/>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chemeClr val="accent1"/>
                  </a:solidFill>
                </a14:hiddenFill>
              </a:ext>
            </a:extLst>
          </p:spPr>
        </p:pic>
      </p:grpSp>
      <p:sp>
        <p:nvSpPr>
          <p:cNvPr id="10" name="TextBox 9"/>
          <p:cNvSpPr txBox="1"/>
          <p:nvPr/>
        </p:nvSpPr>
        <p:spPr>
          <a:xfrm>
            <a:off x="201168" y="764704"/>
            <a:ext cx="8275320" cy="707886"/>
          </a:xfrm>
          <a:prstGeom prst="rect">
            <a:avLst/>
          </a:prstGeom>
          <a:noFill/>
        </p:spPr>
        <p:txBody>
          <a:bodyPr wrap="square" rtlCol="0">
            <a:spAutoFit/>
          </a:bodyPr>
          <a:lstStyle/>
          <a:p>
            <a:pPr algn="ctr"/>
            <a:r>
              <a:rPr lang="en-US" sz="4000" b="1" dirty="0" err="1">
                <a:latin typeface="Century Gothic" pitchFamily="34" charset="0"/>
              </a:rPr>
              <a:t>Ecoescuelas</a:t>
            </a:r>
            <a:r>
              <a:rPr lang="en-US" sz="4000" b="1" dirty="0">
                <a:latin typeface="Century Gothic" pitchFamily="34" charset="0"/>
              </a:rPr>
              <a:t> y </a:t>
            </a:r>
            <a:r>
              <a:rPr lang="en-US" sz="4000" b="1" dirty="0" err="1">
                <a:latin typeface="Century Gothic" pitchFamily="34" charset="0"/>
              </a:rPr>
              <a:t>Bioeconomía</a:t>
            </a:r>
            <a:endParaRPr lang="el-GR" sz="4000" b="1" dirty="0">
              <a:latin typeface="Century Gothic" pitchFamily="34" charset="0"/>
            </a:endParaRPr>
          </a:p>
        </p:txBody>
      </p:sp>
      <p:sp>
        <p:nvSpPr>
          <p:cNvPr id="2" name="AutoShape 4" descr="FEE | Brands of the World™ | Download vector logos and logotyp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l-GR"/>
          </a:p>
        </p:txBody>
      </p:sp>
      <p:sp>
        <p:nvSpPr>
          <p:cNvPr id="3" name="Subtitle 2"/>
          <p:cNvSpPr>
            <a:spLocks noGrp="1"/>
          </p:cNvSpPr>
          <p:nvPr>
            <p:ph type="subTitle" idx="1"/>
          </p:nvPr>
        </p:nvSpPr>
        <p:spPr>
          <a:xfrm>
            <a:off x="3707904" y="5048308"/>
            <a:ext cx="3614700" cy="334888"/>
          </a:xfrm>
        </p:spPr>
        <p:txBody>
          <a:bodyPr>
            <a:normAutofit fontScale="55000" lnSpcReduction="20000"/>
          </a:bodyPr>
          <a:lstStyle/>
          <a:p>
            <a:r>
              <a:rPr lang="en-US" b="1" dirty="0">
                <a:solidFill>
                  <a:srgbClr val="FF0000"/>
                </a:solidFill>
              </a:rPr>
              <a:t>M. Giannakopoulou</a:t>
            </a:r>
            <a:endParaRPr lang="el-GR" b="1" dirty="0">
              <a:solidFill>
                <a:srgbClr val="FF0000"/>
              </a:solidFill>
            </a:endParaRPr>
          </a:p>
        </p:txBody>
      </p:sp>
    </p:spTree>
    <p:extLst>
      <p:ext uri="{BB962C8B-B14F-4D97-AF65-F5344CB8AC3E}">
        <p14:creationId xmlns:p14="http://schemas.microsoft.com/office/powerpoint/2010/main" val="2140559059"/>
      </p:ext>
    </p:extLst>
  </p:cSld>
  <p:clrMapOvr>
    <a:masterClrMapping/>
  </p:clrMapOvr>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sz="3200" b="1" dirty="0">
                <a:latin typeface="Century Gothic" pitchFamily="34" charset="0"/>
              </a:rPr>
              <a:t>¿Cómo se puede enseñar la </a:t>
            </a:r>
            <a:r>
              <a:rPr lang="es-ES" sz="3200" b="1" dirty="0" err="1">
                <a:latin typeface="Century Gothic" pitchFamily="34" charset="0"/>
              </a:rPr>
              <a:t>bioeconomía</a:t>
            </a:r>
            <a:r>
              <a:rPr lang="es-ES" sz="3200" b="1" dirty="0">
                <a:latin typeface="Century Gothic" pitchFamily="34" charset="0"/>
              </a:rPr>
              <a:t> a través del programa </a:t>
            </a:r>
            <a:r>
              <a:rPr lang="es-ES" sz="3200" b="1" dirty="0" err="1">
                <a:latin typeface="Century Gothic" pitchFamily="34" charset="0"/>
              </a:rPr>
              <a:t>Ecoescuelas</a:t>
            </a:r>
            <a:r>
              <a:rPr lang="es-ES" sz="3200" b="1" dirty="0">
                <a:latin typeface="Century Gothic" pitchFamily="34" charset="0"/>
              </a:rPr>
              <a:t>?</a:t>
            </a:r>
            <a:endParaRPr lang="el-GR" sz="3200" b="1" dirty="0">
              <a:latin typeface="Century Gothic" pitchFamily="34" charset="0"/>
            </a:endParaRPr>
          </a:p>
        </p:txBody>
      </p:sp>
      <p:sp>
        <p:nvSpPr>
          <p:cNvPr id="3" name="Content Placeholder 2"/>
          <p:cNvSpPr>
            <a:spLocks noGrp="1"/>
          </p:cNvSpPr>
          <p:nvPr>
            <p:ph idx="1"/>
          </p:nvPr>
        </p:nvSpPr>
        <p:spPr>
          <a:xfrm>
            <a:off x="251520" y="1412776"/>
            <a:ext cx="8435280" cy="4925144"/>
          </a:xfrm>
        </p:spPr>
        <p:txBody>
          <a:bodyPr vert="horz" lIns="91440" tIns="45720" rIns="91440" bIns="45720" rtlCol="0" anchor="t">
            <a:noAutofit/>
          </a:bodyPr>
          <a:lstStyle/>
          <a:p>
            <a:pPr marL="0" lvl="2" indent="0">
              <a:buNone/>
            </a:pPr>
            <a:r>
              <a:rPr lang="es-ES" sz="1600" b="1" u="sng" dirty="0"/>
              <a:t>ESTUDIO DE CASO – TEMA ECOLÓGICO 7 (Basura) y 11 (Residuos)</a:t>
            </a:r>
          </a:p>
          <a:p>
            <a:pPr marL="0" lvl="2" indent="0">
              <a:buNone/>
            </a:pPr>
            <a:r>
              <a:rPr lang="es-ES" sz="1600" b="1" dirty="0"/>
              <a:t>Reducción de residuos en la escuela primaria Athens </a:t>
            </a:r>
            <a:r>
              <a:rPr lang="es-ES" sz="1600" b="1" dirty="0" err="1"/>
              <a:t>College</a:t>
            </a:r>
            <a:r>
              <a:rPr lang="es-ES" sz="1600" b="1" dirty="0"/>
              <a:t>: los paquetes de refrigerio en el centro escolar</a:t>
            </a:r>
          </a:p>
          <a:p>
            <a:pPr marL="285750" lvl="2" indent="-285750" algn="just"/>
            <a:r>
              <a:rPr lang="es-ES" sz="1600" dirty="0"/>
              <a:t>PASO 1: El alumnado formó un </a:t>
            </a:r>
            <a:r>
              <a:rPr lang="es-ES" sz="1600" b="1" dirty="0"/>
              <a:t>Comité Ecológico</a:t>
            </a:r>
            <a:r>
              <a:rPr lang="es-ES" sz="1600" dirty="0"/>
              <a:t>. Querían ver cuánta y qué tipo de basura tiraban cada día.</a:t>
            </a:r>
          </a:p>
          <a:p>
            <a:pPr marL="285750" lvl="2" indent="-285750" algn="just"/>
            <a:r>
              <a:rPr lang="es-ES" sz="1600" dirty="0"/>
              <a:t>PASO 2: Realizaron </a:t>
            </a:r>
            <a:r>
              <a:rPr lang="es-ES" sz="1600" b="1" dirty="0"/>
              <a:t>una Revisión Ambiental</a:t>
            </a:r>
            <a:r>
              <a:rPr lang="es-ES" sz="1600" dirty="0"/>
              <a:t>. Midieron la cantidad de desechos, pero también registraron el tipo de desechos. Se dieron cuenta de que la mayoría provenía de los paquetes de refrigerios que consumían el alumnado.</a:t>
            </a:r>
          </a:p>
          <a:p>
            <a:pPr marL="285750" lvl="2" indent="-285750" algn="just"/>
            <a:r>
              <a:rPr lang="es-ES" sz="1600" dirty="0"/>
              <a:t>PASO 3: Elaboraron un </a:t>
            </a:r>
            <a:r>
              <a:rPr lang="es-ES" sz="1600" b="1" dirty="0"/>
              <a:t>Plan de Acción</a:t>
            </a:r>
            <a:r>
              <a:rPr lang="es-ES" sz="1600" dirty="0"/>
              <a:t>. Decidieron informar a todo el alumnado sobre sus hallazgos y les pidieron que encontraran paquetes de alimentos hechos de productos biológicos o bolsas de refrigerios hechas de tela biológica. Enviaron una carta a los padres pidiéndoles que contribuyeran a su esfuerzo para reducir la basura de los paquetes de refrigerios.</a:t>
            </a:r>
          </a:p>
          <a:p>
            <a:pPr marL="285750" lvl="2" indent="-285750" algn="just"/>
            <a:r>
              <a:rPr lang="es-ES" sz="1600" dirty="0"/>
              <a:t>PASO 4: </a:t>
            </a:r>
            <a:r>
              <a:rPr lang="es-ES" sz="1600" b="1" dirty="0"/>
              <a:t>Evaluaron el progreso de su Plan de Acción </a:t>
            </a:r>
            <a:r>
              <a:rPr lang="es-ES" sz="1600" dirty="0"/>
              <a:t>y registraron la cantidad de basura diariamente. Después de un par de semanas, todos el alumnado llevó sus refrigerios en bolsas de tela biológica o Bio Snack Boxes hechas de los restos de la caña de azúcar prensada.</a:t>
            </a:r>
            <a:endParaRPr lang="el-GR" sz="1600" dirty="0"/>
          </a:p>
          <a:p>
            <a:endParaRPr lang="el-GR" sz="1600" dirty="0"/>
          </a:p>
        </p:txBody>
      </p:sp>
    </p:spTree>
    <p:extLst>
      <p:ext uri="{BB962C8B-B14F-4D97-AF65-F5344CB8AC3E}">
        <p14:creationId xmlns:p14="http://schemas.microsoft.com/office/powerpoint/2010/main" val="3456160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b="1" dirty="0">
                <a:latin typeface="Century Gothic" pitchFamily="34" charset="0"/>
              </a:rPr>
              <a:t>¿Cómo se puede enseñar la </a:t>
            </a:r>
            <a:r>
              <a:rPr lang="es-ES" sz="2800" b="1" dirty="0" err="1">
                <a:latin typeface="Century Gothic" pitchFamily="34" charset="0"/>
              </a:rPr>
              <a:t>bioeconomía</a:t>
            </a:r>
            <a:r>
              <a:rPr lang="es-ES" sz="2800" b="1" dirty="0">
                <a:latin typeface="Century Gothic" pitchFamily="34" charset="0"/>
              </a:rPr>
              <a:t> a través del programa </a:t>
            </a:r>
            <a:r>
              <a:rPr lang="es-ES" sz="2800" b="1" dirty="0" err="1">
                <a:latin typeface="Century Gothic" pitchFamily="34" charset="0"/>
              </a:rPr>
              <a:t>Ecoescuelas</a:t>
            </a:r>
            <a:r>
              <a:rPr lang="es-ES" sz="2800" b="1" dirty="0">
                <a:latin typeface="Century Gothic" pitchFamily="34" charset="0"/>
              </a:rPr>
              <a:t>?</a:t>
            </a:r>
            <a:endParaRPr lang="el-GR" sz="2800" dirty="0"/>
          </a:p>
        </p:txBody>
      </p:sp>
      <p:sp>
        <p:nvSpPr>
          <p:cNvPr id="3" name="Content Placeholder 2"/>
          <p:cNvSpPr>
            <a:spLocks noGrp="1"/>
          </p:cNvSpPr>
          <p:nvPr>
            <p:ph idx="1"/>
          </p:nvPr>
        </p:nvSpPr>
        <p:spPr/>
        <p:txBody>
          <a:bodyPr>
            <a:normAutofit/>
          </a:bodyPr>
          <a:lstStyle/>
          <a:p>
            <a:r>
              <a:rPr lang="es-ES" sz="1600" dirty="0"/>
              <a:t>Paso 5: Vincularon sus hallazgos con el currículo. Aprendieron a hacer tablas y comparar cantidades en matemáticas para poder presentar sus hallazgos y monitorear el progreso del plan de acción.</a:t>
            </a:r>
          </a:p>
          <a:p>
            <a:r>
              <a:rPr lang="es-ES" sz="1600" dirty="0"/>
              <a:t>PASO 6: Informaron a la comunidad escolar en general sobre el proyecto. Hicieron carteles con un código QR que presentaba el proceso desde el principio hasta el final. Enviaron una carta a los padres informándoles sobre la necesidad de comprar cajas y bolsas de snacks </a:t>
            </a:r>
            <a:r>
              <a:rPr lang="es-ES" sz="1600" dirty="0" err="1"/>
              <a:t>bio</a:t>
            </a:r>
            <a:r>
              <a:rPr lang="es-ES" sz="1600" dirty="0"/>
              <a:t>. También hicieron un pequeño imán para la nevera con el lema “Nuestro planeta no viene en envases” y se lo dieron a todos el alumnado. Finalmente, compartieron la actividad a través de la plataforma escolar en forma de artículo. </a:t>
            </a:r>
            <a:r>
              <a:rPr lang="el-GR" sz="1600" u="sng" dirty="0">
                <a:hlinkClick r:id="rId2"/>
              </a:rPr>
              <a:t>Participation of Athens College Grade 2 students in the "European Week of Waste Reduction"</a:t>
            </a:r>
            <a:endParaRPr lang="el-GR" sz="1600" dirty="0"/>
          </a:p>
          <a:p>
            <a:pPr algn="just"/>
            <a:r>
              <a:rPr lang="es-ES" sz="1600" dirty="0"/>
              <a:t>PASO 7: </a:t>
            </a:r>
            <a:r>
              <a:rPr lang="es-ES" sz="1600" b="1" dirty="0"/>
              <a:t>Crearon un CÓDIGO ECOLÓGICO </a:t>
            </a:r>
            <a:r>
              <a:rPr lang="es-ES" sz="1600" dirty="0"/>
              <a:t>con la frase “Nuestro Planeta no se puede meter en un paquete” y el alumnado escribió o dibujó el código en notas adhesivas y lo colocaron alrededor de su lema.</a:t>
            </a:r>
            <a:r>
              <a:rPr lang="en-US" sz="1600" dirty="0">
                <a:hlinkClick r:id="rId3"/>
              </a:rPr>
              <a:t>https://youtu.be/gSyIvqyY9oQ</a:t>
            </a:r>
            <a:endParaRPr lang="en-US" sz="1600" dirty="0"/>
          </a:p>
          <a:p>
            <a:pPr marL="0" indent="0">
              <a:buNone/>
            </a:pPr>
            <a:endParaRPr lang="el-GR" sz="1600" dirty="0"/>
          </a:p>
        </p:txBody>
      </p:sp>
    </p:spTree>
    <p:extLst>
      <p:ext uri="{BB962C8B-B14F-4D97-AF65-F5344CB8AC3E}">
        <p14:creationId xmlns:p14="http://schemas.microsoft.com/office/powerpoint/2010/main" val="2332061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Century Gothic" pitchFamily="34" charset="0"/>
              </a:rPr>
              <a:t>Recursos</a:t>
            </a:r>
            <a:r>
              <a:rPr lang="en-US" b="1" dirty="0">
                <a:latin typeface="Century Gothic" pitchFamily="34" charset="0"/>
              </a:rPr>
              <a:t> </a:t>
            </a:r>
            <a:r>
              <a:rPr lang="en-US" b="1" dirty="0" err="1">
                <a:latin typeface="Century Gothic" pitchFamily="34" charset="0"/>
              </a:rPr>
              <a:t>educativos</a:t>
            </a:r>
            <a:endParaRPr lang="el-GR" b="1" dirty="0">
              <a:latin typeface="Century Gothic" pitchFamily="34" charset="0"/>
            </a:endParaRPr>
          </a:p>
        </p:txBody>
      </p:sp>
      <p:sp>
        <p:nvSpPr>
          <p:cNvPr id="4" name="Content Placeholder 3"/>
          <p:cNvSpPr txBox="1">
            <a:spLocks noGrp="1"/>
          </p:cNvSpPr>
          <p:nvPr>
            <p:ph idx="1"/>
          </p:nvPr>
        </p:nvSpPr>
        <p:spPr>
          <a:xfrm>
            <a:off x="457200" y="1600200"/>
            <a:ext cx="8229600" cy="3834896"/>
          </a:xfrm>
          <a:prstGeom prst="rect">
            <a:avLst/>
          </a:prstGeom>
          <a:noFill/>
        </p:spPr>
        <p:txBody>
          <a:bodyPr wrap="square" rtlCol="0">
            <a:spAutoFit/>
          </a:bodyPr>
          <a:lstStyle/>
          <a:p>
            <a:r>
              <a:rPr lang="en-US" dirty="0">
                <a:hlinkClick r:id="rId2"/>
              </a:rPr>
              <a:t>https://www.ecoschools.global/seven-steps-methodology</a:t>
            </a:r>
            <a:endParaRPr lang="en-US" dirty="0"/>
          </a:p>
          <a:p>
            <a:r>
              <a:rPr lang="en-US" dirty="0">
                <a:hlinkClick r:id="rId3"/>
              </a:rPr>
              <a:t>https://biooekonomie.de/en/topics/in-depth-reports/bioeconomy-and-un-sustainable-development-goals</a:t>
            </a:r>
            <a:endParaRPr lang="en-US" dirty="0"/>
          </a:p>
          <a:p>
            <a:endParaRPr lang="en-US" dirty="0"/>
          </a:p>
          <a:p>
            <a:endParaRPr lang="en-US" dirty="0"/>
          </a:p>
        </p:txBody>
      </p:sp>
    </p:spTree>
    <p:extLst>
      <p:ext uri="{BB962C8B-B14F-4D97-AF65-F5344CB8AC3E}">
        <p14:creationId xmlns:p14="http://schemas.microsoft.com/office/powerpoint/2010/main" val="196237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4638"/>
            <a:ext cx="8579296" cy="1143000"/>
          </a:xfrm>
        </p:spPr>
        <p:txBody>
          <a:bodyPr>
            <a:normAutofit/>
          </a:bodyPr>
          <a:lstStyle/>
          <a:p>
            <a:r>
              <a:rPr lang="es-ES" sz="3200" b="1" dirty="0">
                <a:latin typeface="Century Gothic"/>
              </a:rPr>
              <a:t>¿Qué es un programa de </a:t>
            </a:r>
            <a:r>
              <a:rPr lang="es-ES" sz="3200" b="1" dirty="0" err="1">
                <a:latin typeface="Century Gothic"/>
              </a:rPr>
              <a:t>Ecoescuelas</a:t>
            </a:r>
            <a:r>
              <a:rPr lang="es-ES" sz="3200" b="1" dirty="0">
                <a:latin typeface="Century Gothic"/>
              </a:rPr>
              <a:t>?</a:t>
            </a:r>
            <a:endParaRPr lang="el-GR" sz="3200" b="1" dirty="0">
              <a:latin typeface="Century Gothic"/>
            </a:endParaRPr>
          </a:p>
        </p:txBody>
      </p:sp>
      <p:sp>
        <p:nvSpPr>
          <p:cNvPr id="3" name="Content Placeholder 2"/>
          <p:cNvSpPr>
            <a:spLocks noGrp="1"/>
          </p:cNvSpPr>
          <p:nvPr>
            <p:ph idx="1"/>
          </p:nvPr>
        </p:nvSpPr>
        <p:spPr>
          <a:xfrm>
            <a:off x="493204" y="1124744"/>
            <a:ext cx="8229600" cy="4525963"/>
          </a:xfrm>
        </p:spPr>
        <p:txBody>
          <a:bodyPr vert="horz" lIns="91440" tIns="45720" rIns="91440" bIns="45720" rtlCol="0" anchor="t">
            <a:normAutofit fontScale="85000" lnSpcReduction="20000"/>
          </a:bodyPr>
          <a:lstStyle/>
          <a:p>
            <a:pPr algn="just"/>
            <a:r>
              <a:rPr lang="es-ES" dirty="0"/>
              <a:t>El programa </a:t>
            </a:r>
            <a:r>
              <a:rPr lang="es-ES" dirty="0" err="1"/>
              <a:t>Ecoescuelas</a:t>
            </a:r>
            <a:r>
              <a:rPr lang="es-ES" dirty="0"/>
              <a:t> anima a la juventud a participar en su entorno, ofreciéndoles la oportunidad de protegerlo activamente. Comienza en el aula, se expande al centro escolar y, finalmente, fomenta el cambio en la comunidad en general. A través de este programa, la juventud experimenta una sensación de logro al poder tener voz y voto en las políticas de gestión ambiental de su centro escolar, lo que en última instancia los conduce hacia la certificación y el prestigio que conlleva ser galardonados con una Bandera Verde.</a:t>
            </a:r>
          </a:p>
          <a:p>
            <a:pPr marL="0" indent="0">
              <a:buNone/>
            </a:pPr>
            <a:r>
              <a:rPr lang="en-US" dirty="0">
                <a:latin typeface="Century Gothic" pitchFamily="34" charset="0"/>
                <a:hlinkClick r:id="rId3"/>
              </a:rPr>
              <a:t>https://www.ecoschools.global/how-does-it-work</a:t>
            </a:r>
            <a:endParaRPr lang="en-US" dirty="0">
              <a:latin typeface="Century Gothic" pitchFamily="34" charset="0"/>
            </a:endParaRPr>
          </a:p>
          <a:p>
            <a:pPr marL="0" indent="0">
              <a:buNone/>
            </a:pPr>
            <a:endParaRPr lang="el-GR" dirty="0">
              <a:latin typeface="Century Gothic" pitchFamily="34" charset="0"/>
            </a:endParaRPr>
          </a:p>
        </p:txBody>
      </p:sp>
    </p:spTree>
    <p:extLst>
      <p:ext uri="{BB962C8B-B14F-4D97-AF65-F5344CB8AC3E}">
        <p14:creationId xmlns:p14="http://schemas.microsoft.com/office/powerpoint/2010/main" val="3886430401"/>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latin typeface="Century Gothic" pitchFamily="34" charset="0"/>
              </a:rPr>
              <a:t>Cómo</a:t>
            </a:r>
            <a:r>
              <a:rPr lang="en-US" b="1" dirty="0">
                <a:latin typeface="Century Gothic" pitchFamily="34" charset="0"/>
              </a:rPr>
              <a:t> </a:t>
            </a:r>
            <a:r>
              <a:rPr lang="en-US" b="1" dirty="0" err="1">
                <a:latin typeface="Century Gothic" pitchFamily="34" charset="0"/>
              </a:rPr>
              <a:t>funciona</a:t>
            </a:r>
            <a:endParaRPr lang="el-GR" b="1" dirty="0">
              <a:latin typeface="Century Gothic" pitchFamily="34" charset="0"/>
            </a:endParaRPr>
          </a:p>
        </p:txBody>
      </p:sp>
      <p:sp>
        <p:nvSpPr>
          <p:cNvPr id="3" name="Content Placeholder 2"/>
          <p:cNvSpPr>
            <a:spLocks noGrp="1"/>
          </p:cNvSpPr>
          <p:nvPr>
            <p:ph idx="1"/>
          </p:nvPr>
        </p:nvSpPr>
        <p:spPr>
          <a:xfrm>
            <a:off x="251520" y="1124744"/>
            <a:ext cx="8507288" cy="4525963"/>
          </a:xfrm>
        </p:spPr>
        <p:txBody>
          <a:bodyPr vert="horz" lIns="91440" tIns="45720" rIns="91440" bIns="45720" rtlCol="0" anchor="t">
            <a:noAutofit/>
          </a:bodyPr>
          <a:lstStyle/>
          <a:p>
            <a:pPr marL="0" indent="0" algn="just">
              <a:buNone/>
            </a:pPr>
            <a:r>
              <a:rPr lang="es-ES" sz="2800" dirty="0"/>
              <a:t>El programa </a:t>
            </a:r>
            <a:r>
              <a:rPr lang="es-ES" sz="2800" dirty="0" err="1"/>
              <a:t>Ecoescuelas</a:t>
            </a:r>
            <a:r>
              <a:rPr lang="es-ES" sz="2800" dirty="0"/>
              <a:t> consta de tres elementos estructurales:</a:t>
            </a:r>
          </a:p>
          <a:p>
            <a:pPr algn="just"/>
            <a:r>
              <a:rPr lang="en-US" sz="2800" dirty="0">
                <a:hlinkClick r:id="rId2"/>
              </a:rPr>
              <a:t>El marco de los siete pasos</a:t>
            </a:r>
            <a:endParaRPr lang="en-US" sz="2800" dirty="0"/>
          </a:p>
          <a:p>
            <a:r>
              <a:rPr lang="en-US" sz="2800" dirty="0">
                <a:hlinkClick r:id="rId3"/>
              </a:rPr>
              <a:t>Los temas de Ecoescuelas</a:t>
            </a:r>
            <a:endParaRPr lang="en-US" sz="2800" dirty="0"/>
          </a:p>
          <a:p>
            <a:r>
              <a:rPr lang="es-ES" sz="2800" dirty="0"/>
              <a:t>La evaluación para la Bandera Verde</a:t>
            </a:r>
          </a:p>
          <a:p>
            <a:pPr marL="0" indent="0" algn="just">
              <a:buNone/>
            </a:pPr>
            <a:r>
              <a:rPr lang="es-ES" sz="2800" dirty="0"/>
              <a:t>Para tener éxito, el programa requiere el apoyo de los líderes escolares y de la Junta. La participación activa del personal es imprescindible, así como el compromiso a largo plazo y la voluntad de involucrar al alumnado en la toma de decisiones.</a:t>
            </a:r>
            <a:endParaRPr lang="en-US" sz="2800" dirty="0"/>
          </a:p>
        </p:txBody>
      </p:sp>
    </p:spTree>
    <p:extLst>
      <p:ext uri="{BB962C8B-B14F-4D97-AF65-F5344CB8AC3E}">
        <p14:creationId xmlns:p14="http://schemas.microsoft.com/office/powerpoint/2010/main" val="5195109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3158"/>
            <a:ext cx="8229600" cy="1143000"/>
          </a:xfrm>
        </p:spPr>
        <p:txBody>
          <a:bodyPr/>
          <a:lstStyle/>
          <a:p>
            <a:r>
              <a:rPr lang="en-US" b="1" dirty="0" err="1">
                <a:latin typeface="Century Gothic" pitchFamily="34" charset="0"/>
              </a:rPr>
              <a:t>Metodología</a:t>
            </a:r>
            <a:r>
              <a:rPr lang="en-US" b="1" dirty="0">
                <a:latin typeface="Century Gothic" pitchFamily="34" charset="0"/>
              </a:rPr>
              <a:t> </a:t>
            </a:r>
            <a:r>
              <a:rPr lang="en-US" b="1" dirty="0" err="1">
                <a:latin typeface="Century Gothic" pitchFamily="34" charset="0"/>
              </a:rPr>
              <a:t>en</a:t>
            </a:r>
            <a:r>
              <a:rPr lang="en-US" b="1" dirty="0">
                <a:latin typeface="Century Gothic" pitchFamily="34" charset="0"/>
              </a:rPr>
              <a:t> 7 </a:t>
            </a:r>
            <a:r>
              <a:rPr lang="en-US" b="1" dirty="0" err="1">
                <a:latin typeface="Century Gothic" pitchFamily="34" charset="0"/>
              </a:rPr>
              <a:t>pasos</a:t>
            </a:r>
            <a:endParaRPr lang="el-GR" b="1" dirty="0">
              <a:latin typeface="Century Gothic" pitchFamily="34" charset="0"/>
            </a:endParaRPr>
          </a:p>
        </p:txBody>
      </p:sp>
      <p:sp>
        <p:nvSpPr>
          <p:cNvPr id="4" name="Rectangle 3"/>
          <p:cNvSpPr/>
          <p:nvPr/>
        </p:nvSpPr>
        <p:spPr>
          <a:xfrm>
            <a:off x="2051720" y="5223081"/>
            <a:ext cx="6264696" cy="646331"/>
          </a:xfrm>
          <a:prstGeom prst="rect">
            <a:avLst/>
          </a:prstGeom>
        </p:spPr>
        <p:txBody>
          <a:bodyPr wrap="square">
            <a:spAutoFit/>
          </a:bodyPr>
          <a:lstStyle/>
          <a:p>
            <a:r>
              <a:rPr lang="en-US" dirty="0">
                <a:hlinkClick r:id="rId2"/>
              </a:rPr>
              <a:t>https://www.ecoschools.global/seven-steps-methodology</a:t>
            </a:r>
            <a:endParaRPr lang="en-US" dirty="0"/>
          </a:p>
          <a:p>
            <a:endParaRPr lang="el-GR" dirty="0"/>
          </a:p>
        </p:txBody>
      </p:sp>
      <p:pic>
        <p:nvPicPr>
          <p:cNvPr id="9" name="Imagen 8" descr="Software de Gestión Empresarial ERP Novasoft Medellin">
            <a:extLst>
              <a:ext uri="{FF2B5EF4-FFF2-40B4-BE49-F238E27FC236}">
                <a16:creationId xmlns:a16="http://schemas.microsoft.com/office/drawing/2014/main" id="{10A6D5A9-3611-5593-C9C6-74D8726B7A1E}"/>
              </a:ext>
            </a:extLst>
          </p:cNvPr>
          <p:cNvPicPr>
            <a:picLocks noChangeAspect="1"/>
          </p:cNvPicPr>
          <p:nvPr/>
        </p:nvPicPr>
        <p:blipFill>
          <a:blip r:embed="rId3"/>
          <a:stretch>
            <a:fillRect/>
          </a:stretch>
        </p:blipFill>
        <p:spPr>
          <a:xfrm>
            <a:off x="2464516" y="1063418"/>
            <a:ext cx="4132009" cy="4159663"/>
          </a:xfrm>
          <a:prstGeom prst="rect">
            <a:avLst/>
          </a:prstGeom>
        </p:spPr>
      </p:pic>
    </p:spTree>
    <p:extLst>
      <p:ext uri="{BB962C8B-B14F-4D97-AF65-F5344CB8AC3E}">
        <p14:creationId xmlns:p14="http://schemas.microsoft.com/office/powerpoint/2010/main" val="4026792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err="1">
                <a:latin typeface="Century Gothic" pitchFamily="34" charset="0"/>
              </a:rPr>
              <a:t>Temas</a:t>
            </a:r>
            <a:r>
              <a:rPr lang="en-US" b="1" dirty="0">
                <a:latin typeface="Century Gothic" pitchFamily="34" charset="0"/>
              </a:rPr>
              <a:t> - </a:t>
            </a:r>
            <a:r>
              <a:rPr lang="en-US" b="1" dirty="0" err="1">
                <a:latin typeface="Century Gothic" pitchFamily="34" charset="0"/>
              </a:rPr>
              <a:t>Ecoescuelas</a:t>
            </a:r>
            <a:endParaRPr lang="el-GR" b="1" dirty="0">
              <a:latin typeface="Century Gothic" pitchFamily="34" charset="0"/>
            </a:endParaRPr>
          </a:p>
        </p:txBody>
      </p:sp>
      <p:sp>
        <p:nvSpPr>
          <p:cNvPr id="3" name="Content Placeholder 2"/>
          <p:cNvSpPr>
            <a:spLocks noGrp="1"/>
          </p:cNvSpPr>
          <p:nvPr>
            <p:ph idx="1"/>
          </p:nvPr>
        </p:nvSpPr>
        <p:spPr>
          <a:xfrm>
            <a:off x="6134192" y="2564904"/>
            <a:ext cx="2880320" cy="637531"/>
          </a:xfrm>
        </p:spPr>
        <p:txBody>
          <a:bodyPr>
            <a:normAutofit fontScale="40000" lnSpcReduction="20000"/>
          </a:bodyPr>
          <a:lstStyle/>
          <a:p>
            <a:pPr marL="0" indent="0">
              <a:buNone/>
            </a:pPr>
            <a:endParaRPr lang="en-US" dirty="0">
              <a:latin typeface="Century Gothic" pitchFamily="34" charset="0"/>
              <a:hlinkClick r:id="rId3"/>
            </a:endParaRPr>
          </a:p>
          <a:p>
            <a:r>
              <a:rPr lang="en-US" dirty="0">
                <a:latin typeface="Century Gothic" pitchFamily="34" charset="0"/>
                <a:hlinkClick r:id="rId3"/>
              </a:rPr>
              <a:t>https://www.ecoschools.global/themes</a:t>
            </a:r>
            <a:endParaRPr lang="en-US" dirty="0">
              <a:latin typeface="Century Gothic" pitchFamily="34" charset="0"/>
            </a:endParaRPr>
          </a:p>
          <a:p>
            <a:endParaRPr lang="en-US" dirty="0">
              <a:latin typeface="Century Gothic" pitchFamily="34" charset="0"/>
            </a:endParaRPr>
          </a:p>
          <a:p>
            <a:endParaRPr lang="en-US" dirty="0">
              <a:latin typeface="Century Gothic" pitchFamily="34" charset="0"/>
            </a:endParaRPr>
          </a:p>
          <a:p>
            <a:endParaRPr lang="en-US" dirty="0">
              <a:latin typeface="Century Gothic" pitchFamily="34" charset="0"/>
            </a:endParaRPr>
          </a:p>
          <a:p>
            <a:endParaRPr lang="en-US" dirty="0">
              <a:latin typeface="Century Gothic" pitchFamily="34" charset="0"/>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595" y="1231975"/>
            <a:ext cx="5657850" cy="423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1187765"/>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latin typeface="Century Gothic" pitchFamily="34" charset="0"/>
              </a:rPr>
              <a:t>Bandera </a:t>
            </a:r>
            <a:r>
              <a:rPr lang="en-US" b="1" dirty="0" err="1">
                <a:latin typeface="Century Gothic" pitchFamily="34" charset="0"/>
              </a:rPr>
              <a:t>verde</a:t>
            </a:r>
            <a:endParaRPr lang="el-GR" b="1" dirty="0">
              <a:latin typeface="Century Gothic" pitchFamily="34" charset="0"/>
            </a:endParaRPr>
          </a:p>
        </p:txBody>
      </p:sp>
      <p:sp>
        <p:nvSpPr>
          <p:cNvPr id="3" name="Content Placeholder 2"/>
          <p:cNvSpPr>
            <a:spLocks noGrp="1"/>
          </p:cNvSpPr>
          <p:nvPr>
            <p:ph idx="1"/>
          </p:nvPr>
        </p:nvSpPr>
        <p:spPr>
          <a:xfrm>
            <a:off x="323528" y="1340768"/>
            <a:ext cx="8352928" cy="5184576"/>
          </a:xfrm>
        </p:spPr>
        <p:txBody>
          <a:bodyPr vert="horz" lIns="91440" tIns="45720" rIns="91440" bIns="45720" rtlCol="0" anchor="t">
            <a:noAutofit/>
          </a:bodyPr>
          <a:lstStyle/>
          <a:p>
            <a:pPr algn="just"/>
            <a:r>
              <a:rPr lang="es-ES" sz="2000" dirty="0">
                <a:latin typeface="Century Gothic"/>
              </a:rPr>
              <a:t>Normalmente, después de dos años de implementación del programa y de haber alcanzado un alto nivel de desempeño en el cumplimiento de estos siete pasos (a veces también se aplican los criterios nacionales obligatorios), los centros escolares pueden solicitar y obtener la </a:t>
            </a:r>
            <a:r>
              <a:rPr lang="es-ES" sz="2000" b="1" dirty="0">
                <a:latin typeface="Century Gothic"/>
              </a:rPr>
              <a:t>Bandera Verde</a:t>
            </a:r>
            <a:r>
              <a:rPr lang="es-ES" sz="2000" dirty="0">
                <a:latin typeface="Century Gothic"/>
              </a:rPr>
              <a:t>.</a:t>
            </a:r>
          </a:p>
          <a:p>
            <a:pPr algn="just"/>
            <a:r>
              <a:rPr lang="es-ES" sz="2000" dirty="0">
                <a:latin typeface="Century Gothic"/>
              </a:rPr>
              <a:t>Antes de recibir su primera Bandera Verde, los centros escolares deben ser evaluados mediante una visita. Después de la primera Bandera Verde, se permiten otros medios de evaluación, aunque siempre se recomiendan las visitas. La evaluación debe realizarse anualmente.</a:t>
            </a:r>
            <a:endParaRPr lang="en-US" sz="2000" dirty="0">
              <a:latin typeface="Century Gothic"/>
            </a:endParaRPr>
          </a:p>
          <a:p>
            <a:pPr algn="just"/>
            <a:endParaRPr lang="en-US" sz="2000" dirty="0">
              <a:latin typeface="Century Gothic" pitchFamily="34" charset="0"/>
            </a:endParaRPr>
          </a:p>
          <a:p>
            <a:pPr algn="just"/>
            <a:endParaRPr lang="en-US" sz="2000" dirty="0">
              <a:latin typeface="Century Gothic" pitchFamily="34" charset="0"/>
            </a:endParaRPr>
          </a:p>
          <a:p>
            <a:pPr algn="just"/>
            <a:endParaRPr lang="en-US" sz="2000" dirty="0">
              <a:latin typeface="Century Gothic" pitchFamily="34" charset="0"/>
            </a:endParaRPr>
          </a:p>
        </p:txBody>
      </p:sp>
    </p:spTree>
    <p:extLst>
      <p:ext uri="{BB962C8B-B14F-4D97-AF65-F5344CB8AC3E}">
        <p14:creationId xmlns:p14="http://schemas.microsoft.com/office/powerpoint/2010/main" val="1677865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ES" sz="2800" b="1" dirty="0">
                <a:latin typeface="Century Gothic" pitchFamily="34" charset="0"/>
              </a:rPr>
              <a:t>¿Por qué implementar el Programa </a:t>
            </a:r>
            <a:r>
              <a:rPr lang="es-ES" sz="2800" b="1" dirty="0" err="1">
                <a:latin typeface="Century Gothic" pitchFamily="34" charset="0"/>
              </a:rPr>
              <a:t>Ecoescuela</a:t>
            </a:r>
            <a:r>
              <a:rPr lang="es-ES" sz="2800" b="1" dirty="0">
                <a:latin typeface="Century Gothic" pitchFamily="34" charset="0"/>
              </a:rPr>
              <a:t>?</a:t>
            </a:r>
            <a:endParaRPr lang="el-GR" sz="2800" b="1" dirty="0">
              <a:latin typeface="Century Gothic" pitchFamily="34" charset="0"/>
            </a:endParaRPr>
          </a:p>
        </p:txBody>
      </p:sp>
      <p:sp>
        <p:nvSpPr>
          <p:cNvPr id="3" name="Content Placeholder 2"/>
          <p:cNvSpPr>
            <a:spLocks noGrp="1"/>
          </p:cNvSpPr>
          <p:nvPr>
            <p:ph idx="1"/>
          </p:nvPr>
        </p:nvSpPr>
        <p:spPr/>
        <p:txBody>
          <a:bodyPr>
            <a:normAutofit/>
          </a:bodyPr>
          <a:lstStyle/>
          <a:p>
            <a:r>
              <a:rPr lang="es-ES" dirty="0"/>
              <a:t>Incluye a todos</a:t>
            </a:r>
          </a:p>
          <a:p>
            <a:r>
              <a:rPr lang="es-ES" dirty="0"/>
              <a:t>Mejora los ambientes escolares</a:t>
            </a:r>
          </a:p>
          <a:p>
            <a:r>
              <a:rPr lang="es-ES" dirty="0"/>
              <a:t>Motiva a la comunidad escolar</a:t>
            </a:r>
          </a:p>
          <a:p>
            <a:r>
              <a:rPr lang="es-ES" dirty="0"/>
              <a:t>Involucra a las comunidades en general</a:t>
            </a:r>
          </a:p>
          <a:p>
            <a:r>
              <a:rPr lang="es-ES" dirty="0"/>
              <a:t>Mejora las actitudes</a:t>
            </a:r>
          </a:p>
          <a:p>
            <a:r>
              <a:rPr lang="es-ES" dirty="0"/>
              <a:t>Conecta globalmente</a:t>
            </a:r>
          </a:p>
          <a:p>
            <a:r>
              <a:rPr lang="en-US" sz="2400" dirty="0">
                <a:hlinkClick r:id="rId2"/>
              </a:rPr>
              <a:t>https://www.ecoschools.global/how-does-it-work</a:t>
            </a:r>
            <a:endParaRPr lang="en-US" sz="2400"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22392409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05" y="0"/>
            <a:ext cx="8229600" cy="1143000"/>
          </a:xfrm>
        </p:spPr>
        <p:txBody>
          <a:bodyPr>
            <a:normAutofit/>
          </a:bodyPr>
          <a:lstStyle/>
          <a:p>
            <a:r>
              <a:rPr lang="en-US" sz="2800" b="1" dirty="0">
                <a:latin typeface="Century Gothic" pitchFamily="34" charset="0"/>
              </a:rPr>
              <a:t>¿</a:t>
            </a:r>
            <a:r>
              <a:rPr lang="en-US" sz="2800" b="1" dirty="0" err="1">
                <a:latin typeface="Century Gothic" pitchFamily="34" charset="0"/>
              </a:rPr>
              <a:t>Qué</a:t>
            </a:r>
            <a:r>
              <a:rPr lang="en-US" sz="2800" b="1" dirty="0">
                <a:latin typeface="Century Gothic" pitchFamily="34" charset="0"/>
              </a:rPr>
              <a:t> es la </a:t>
            </a:r>
            <a:r>
              <a:rPr lang="en-US" sz="2800" b="1" dirty="0" err="1">
                <a:latin typeface="Century Gothic" pitchFamily="34" charset="0"/>
              </a:rPr>
              <a:t>bioeconomía</a:t>
            </a:r>
            <a:r>
              <a:rPr lang="en-US" sz="2800" b="1" dirty="0">
                <a:latin typeface="Century Gothic" pitchFamily="34" charset="0"/>
              </a:rPr>
              <a:t>?</a:t>
            </a:r>
            <a:endParaRPr lang="el-GR" sz="2800" b="1" dirty="0">
              <a:latin typeface="Century Gothic" pitchFamily="34" charset="0"/>
            </a:endParaRPr>
          </a:p>
        </p:txBody>
      </p:sp>
      <p:sp>
        <p:nvSpPr>
          <p:cNvPr id="3" name="Content Placeholder 2"/>
          <p:cNvSpPr>
            <a:spLocks noGrp="1"/>
          </p:cNvSpPr>
          <p:nvPr>
            <p:ph idx="1"/>
          </p:nvPr>
        </p:nvSpPr>
        <p:spPr>
          <a:xfrm>
            <a:off x="483733" y="908720"/>
            <a:ext cx="8229600" cy="4525963"/>
          </a:xfrm>
        </p:spPr>
        <p:txBody>
          <a:bodyPr>
            <a:normAutofit fontScale="47500" lnSpcReduction="20000"/>
          </a:bodyPr>
          <a:lstStyle/>
          <a:p>
            <a:pPr algn="just"/>
            <a:r>
              <a:rPr lang="es-ES" sz="4200" i="1" dirty="0"/>
              <a:t>"La bioeconomía es un enfoque basado en sistemas que busca reemplazar los recursos fósiles de manera sostenible con recursos biológicos renovables provenientes de ecosistemas terrestres y marinos, como bosques, cultivos, animales, peces, microorganismos, desechos orgánicos y corrientes agrícolas secundarias, para producir alimentos, piensos, fibras, energía, productos de origen biológico y servicios dentro de un marco de economía circular diseñado para optimizar el uso de los recursos en función de una jerarquía en cascada de opciones de utilización. Una bioeconomía sostenible y circular requiere la aplicación de programas de educación y capacitación, investigación científica, tecnología e innovación con el objetivo no solo de crear valor económico, sino también de regenerar y expandir los ecosistemas y la biodiversidad, así como de mejorar la salud y el bienestar de la sociedad. Al abordar estos cambios sistémicos en la economía, el medio ambiente y la sociedad, la bioeconomía contribuye a lograr un futuro mejor y más sostenible en el que nadie se quede atrás".</a:t>
            </a:r>
          </a:p>
          <a:p>
            <a:pPr algn="just"/>
            <a:endParaRPr lang="en-US" i="1" dirty="0"/>
          </a:p>
          <a:p>
            <a:pPr marL="0" indent="0">
              <a:buNone/>
            </a:pPr>
            <a:r>
              <a:rPr lang="es-ES" dirty="0"/>
              <a:t>(p.23, </a:t>
            </a:r>
            <a:r>
              <a:rPr lang="es-ES" dirty="0" err="1"/>
              <a:t>BioBeo</a:t>
            </a:r>
            <a:r>
              <a:rPr lang="es-ES" dirty="0"/>
              <a:t>, Documento de trabajo: Definición y narrativas de la bioeconomía)</a:t>
            </a:r>
            <a:endParaRPr lang="el-GR" dirty="0"/>
          </a:p>
        </p:txBody>
      </p:sp>
    </p:spTree>
    <p:extLst>
      <p:ext uri="{BB962C8B-B14F-4D97-AF65-F5344CB8AC3E}">
        <p14:creationId xmlns:p14="http://schemas.microsoft.com/office/powerpoint/2010/main" val="4020523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a:r>
              <a:rPr lang="es-ES" sz="2400" b="1" dirty="0">
                <a:latin typeface="Century Gothic" pitchFamily="34" charset="0"/>
              </a:rPr>
              <a:t>¿Por qué el programa </a:t>
            </a:r>
            <a:r>
              <a:rPr lang="es-ES" sz="2400" b="1" dirty="0" err="1">
                <a:latin typeface="Century Gothic" pitchFamily="34" charset="0"/>
              </a:rPr>
              <a:t>Ecoescuelas</a:t>
            </a:r>
            <a:r>
              <a:rPr lang="es-ES" sz="2400" b="1" dirty="0">
                <a:latin typeface="Century Gothic" pitchFamily="34" charset="0"/>
              </a:rPr>
              <a:t> es una buena práctica en la educación de la </a:t>
            </a:r>
            <a:r>
              <a:rPr lang="es-ES" sz="2400" b="1" dirty="0" err="1">
                <a:latin typeface="Century Gothic" pitchFamily="34" charset="0"/>
              </a:rPr>
              <a:t>Bioeconomía</a:t>
            </a:r>
            <a:r>
              <a:rPr lang="es-ES" sz="2400" b="1" dirty="0">
                <a:latin typeface="Century Gothic" pitchFamily="34" charset="0"/>
              </a:rPr>
              <a:t>?</a:t>
            </a:r>
            <a:br>
              <a:rPr lang="el-GR" sz="2400" b="1" dirty="0">
                <a:latin typeface="Century Gothic" pitchFamily="34" charset="0"/>
              </a:rPr>
            </a:br>
            <a:endParaRPr lang="el-GR" sz="2400" b="1" dirty="0">
              <a:latin typeface="Century Gothic" pitchFamily="34" charset="0"/>
            </a:endParaRPr>
          </a:p>
        </p:txBody>
      </p:sp>
      <p:sp>
        <p:nvSpPr>
          <p:cNvPr id="3" name="Content Placeholder 2"/>
          <p:cNvSpPr>
            <a:spLocks noGrp="1"/>
          </p:cNvSpPr>
          <p:nvPr>
            <p:ph idx="1"/>
          </p:nvPr>
        </p:nvSpPr>
        <p:spPr>
          <a:xfrm>
            <a:off x="395536" y="1340768"/>
            <a:ext cx="8229600" cy="4525963"/>
          </a:xfrm>
        </p:spPr>
        <p:txBody>
          <a:bodyPr vert="horz" lIns="91440" tIns="45720" rIns="91440" bIns="45720" rtlCol="0" anchor="t">
            <a:normAutofit fontScale="77500" lnSpcReduction="20000"/>
          </a:bodyPr>
          <a:lstStyle/>
          <a:p>
            <a:pPr marL="0" indent="0" algn="just">
              <a:buNone/>
            </a:pPr>
            <a:r>
              <a:rPr lang="es-ES" sz="2400" dirty="0"/>
              <a:t>Los temas y los principios que cubre el Programa </a:t>
            </a:r>
            <a:r>
              <a:rPr lang="es-ES" sz="2400" dirty="0" err="1"/>
              <a:t>Ecoescuelas</a:t>
            </a:r>
            <a:r>
              <a:rPr lang="es-ES" sz="2400" dirty="0"/>
              <a:t> se prestan también a la enseñanza del principio de la Bioeconomía en los centros escolares, ya que ambos fomentan:</a:t>
            </a:r>
            <a:endParaRPr lang="es-ES" dirty="0"/>
          </a:p>
          <a:p>
            <a:r>
              <a:rPr lang="es-ES" sz="2400" dirty="0"/>
              <a:t>el aprendizaje </a:t>
            </a:r>
            <a:r>
              <a:rPr lang="es-ES" sz="2400" b="1" dirty="0"/>
              <a:t>basado en proyectos</a:t>
            </a:r>
          </a:p>
          <a:p>
            <a:pPr algn="just"/>
            <a:r>
              <a:rPr lang="es-ES" sz="2400" dirty="0"/>
              <a:t>el </a:t>
            </a:r>
            <a:r>
              <a:rPr lang="es-ES" sz="2400" b="1" dirty="0"/>
              <a:t>enfoque interdisciplinario</a:t>
            </a:r>
            <a:r>
              <a:rPr lang="es-ES" sz="2400" dirty="0"/>
              <a:t>, ya que es necesario considerar, comparar o contrastar diversos puntos, a veces contradictorios, antes de tomar una decisión</a:t>
            </a:r>
          </a:p>
          <a:p>
            <a:pPr algn="just"/>
            <a:r>
              <a:rPr lang="es-ES" sz="2400" dirty="0"/>
              <a:t>el </a:t>
            </a:r>
            <a:r>
              <a:rPr lang="es-ES" sz="2400" b="1" dirty="0"/>
              <a:t>enfoque transdisciplinario</a:t>
            </a:r>
            <a:r>
              <a:rPr lang="es-ES" sz="2400" dirty="0"/>
              <a:t>, ya que tanto las </a:t>
            </a:r>
            <a:r>
              <a:rPr lang="es-ES" sz="2400" dirty="0" err="1"/>
              <a:t>Ecoescuelas</a:t>
            </a:r>
            <a:r>
              <a:rPr lang="es-ES" sz="2400" dirty="0"/>
              <a:t> como la educación en Bioeconomía conectan un tema con muchas materias escolares, lo que permite al alumnado profundizar en los conceptos, encontrar las conexiones y estudiar las causas y los efectos de las acciones humanas</a:t>
            </a:r>
          </a:p>
          <a:p>
            <a:r>
              <a:rPr lang="es-ES" sz="2400" dirty="0"/>
              <a:t>el </a:t>
            </a:r>
            <a:r>
              <a:rPr lang="es-ES" sz="2400" b="1" dirty="0"/>
              <a:t>aprendizaje experiencial </a:t>
            </a:r>
            <a:r>
              <a:rPr lang="es-ES" sz="2400" dirty="0"/>
              <a:t>a través del aprendizaje práctico</a:t>
            </a:r>
          </a:p>
          <a:p>
            <a:pPr algn="just"/>
            <a:r>
              <a:rPr lang="es-ES" sz="2400" dirty="0"/>
              <a:t>la </a:t>
            </a:r>
            <a:r>
              <a:rPr lang="es-ES" sz="2400" b="1" dirty="0"/>
              <a:t>participación activa en la toma de decisiones</a:t>
            </a:r>
            <a:r>
              <a:rPr lang="es-ES" sz="2400" dirty="0"/>
              <a:t>, que es de importancia clave para la Metodología de una </a:t>
            </a:r>
            <a:r>
              <a:rPr lang="es-ES" sz="2400" dirty="0" err="1"/>
              <a:t>Ecoescuela</a:t>
            </a:r>
            <a:r>
              <a:rPr lang="es-ES" sz="2400" dirty="0"/>
              <a:t> y la educación en Bioeconomía, y transforma al alumnado en </a:t>
            </a:r>
            <a:r>
              <a:rPr lang="es-ES" sz="2400" b="1" dirty="0"/>
              <a:t>ciudadanos globales enseñándoles sobre el valor de la democracia y la consecución de un consenso para el bien común</a:t>
            </a:r>
            <a:endParaRPr lang="el-GR" sz="2400" b="1" dirty="0"/>
          </a:p>
        </p:txBody>
      </p:sp>
    </p:spTree>
    <p:extLst>
      <p:ext uri="{BB962C8B-B14F-4D97-AF65-F5344CB8AC3E}">
        <p14:creationId xmlns:p14="http://schemas.microsoft.com/office/powerpoint/2010/main" val="1066252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470974B7780C42449E1B381D958C3DA6" ma:contentTypeVersion="15" ma:contentTypeDescription="Crear nuevo documento." ma:contentTypeScope="" ma:versionID="40afa04be78e55ce232cf9edfaf98a14">
  <xsd:schema xmlns:xsd="http://www.w3.org/2001/XMLSchema" xmlns:xs="http://www.w3.org/2001/XMLSchema" xmlns:p="http://schemas.microsoft.com/office/2006/metadata/properties" xmlns:ns2="4cb37d89-296d-4697-a3a4-f9df7f39d0ef" xmlns:ns3="4b029ac4-2790-4e9d-b1ba-d309a41950a3" targetNamespace="http://schemas.microsoft.com/office/2006/metadata/properties" ma:root="true" ma:fieldsID="94e59498d326a42c3f778056c4c213e8" ns2:_="" ns3:_="">
    <xsd:import namespace="4cb37d89-296d-4697-a3a4-f9df7f39d0ef"/>
    <xsd:import namespace="4b029ac4-2790-4e9d-b1ba-d309a41950a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37d89-296d-4697-a3a4-f9df7f39d0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Etiquetas de imagen" ma:readOnly="false" ma:fieldId="{5cf76f15-5ced-4ddc-b409-7134ff3c332f}" ma:taxonomyMulti="true" ma:sspId="3a5f7a8f-808c-47db-beb8-e1838fad236d"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b029ac4-2790-4e9d-b1ba-d309a41950a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370ce11-841f-4ae9-ba72-4a85948f8fae}" ma:internalName="TaxCatchAll" ma:showField="CatchAllData" ma:web="4b029ac4-2790-4e9d-b1ba-d309a41950a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Detalles de uso compartido"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4b029ac4-2790-4e9d-b1ba-d309a41950a3" xsi:nil="true"/>
    <lcf76f155ced4ddcb4097134ff3c332f xmlns="4cb37d89-296d-4697-a3a4-f9df7f39d0e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9E357B6-DC84-4D18-B0D9-4560C43CBBA9}">
  <ds:schemaRefs>
    <ds:schemaRef ds:uri="http://schemas.microsoft.com/sharepoint/v3/contenttype/forms"/>
  </ds:schemaRefs>
</ds:datastoreItem>
</file>

<file path=customXml/itemProps2.xml><?xml version="1.0" encoding="utf-8"?>
<ds:datastoreItem xmlns:ds="http://schemas.openxmlformats.org/officeDocument/2006/customXml" ds:itemID="{80914864-1293-44C2-B737-2CF7F584441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37d89-296d-4697-a3a4-f9df7f39d0ef"/>
    <ds:schemaRef ds:uri="4b029ac4-2790-4e9d-b1ba-d309a41950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B89FA13-D37A-4F1B-9DCA-05059885AF1C}">
  <ds:schemaRefs>
    <ds:schemaRef ds:uri="http://schemas.microsoft.com/office/2006/documentManagement/types"/>
    <ds:schemaRef ds:uri="http://purl.org/dc/terms/"/>
    <ds:schemaRef ds:uri="4b029ac4-2790-4e9d-b1ba-d309a41950a3"/>
    <ds:schemaRef ds:uri="http://purl.org/dc/elements/1.1/"/>
    <ds:schemaRef ds:uri="http://www.w3.org/XML/1998/namespace"/>
    <ds:schemaRef ds:uri="http://schemas.microsoft.com/office/infopath/2007/PartnerControls"/>
    <ds:schemaRef ds:uri="http://schemas.openxmlformats.org/package/2006/metadata/core-properties"/>
    <ds:schemaRef ds:uri="4cb37d89-296d-4697-a3a4-f9df7f39d0ef"/>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0</TotalTime>
  <Words>1187</Words>
  <Application>Microsoft Office PowerPoint</Application>
  <PresentationFormat>Presentazione su schermo (4:3)</PresentationFormat>
  <Paragraphs>55</Paragraphs>
  <Slides>12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Calibri</vt:lpstr>
      <vt:lpstr>Century Gothic</vt:lpstr>
      <vt:lpstr>Office Theme</vt:lpstr>
      <vt:lpstr>Presentazione standard di PowerPoint</vt:lpstr>
      <vt:lpstr>¿Qué es un programa de Ecoescuelas?</vt:lpstr>
      <vt:lpstr>Cómo funciona</vt:lpstr>
      <vt:lpstr>Metodología en 7 pasos</vt:lpstr>
      <vt:lpstr>Temas - Ecoescuelas</vt:lpstr>
      <vt:lpstr>Bandera verde</vt:lpstr>
      <vt:lpstr>¿Por qué implementar el Programa Ecoescuela?</vt:lpstr>
      <vt:lpstr>¿Qué es la bioeconomía?</vt:lpstr>
      <vt:lpstr>¿Por qué el programa Ecoescuelas es una buena práctica en la educación de la Bioeconomía? </vt:lpstr>
      <vt:lpstr>¿Cómo se puede enseñar la bioeconomía a través del programa Ecoescuelas?</vt:lpstr>
      <vt:lpstr>¿Cómo se puede enseñar la bioeconomía a través del programa Ecoescuelas?</vt:lpstr>
      <vt:lpstr>Recursos educativos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Step 7 – Produce an Eco Code</dc:title>
  <dc:creator>MKG</dc:creator>
  <cp:lastModifiedBy>Pietro Rigonat</cp:lastModifiedBy>
  <cp:revision>146</cp:revision>
  <dcterms:created xsi:type="dcterms:W3CDTF">2024-05-12T12:39:55Z</dcterms:created>
  <dcterms:modified xsi:type="dcterms:W3CDTF">2025-05-22T12:18:58Z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0x010100470974B7780C42449E1B381D958C3DA6</vt:lpwstr>
  </property>
</Properties>
</file>