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0" r:id="rId5"/>
    <p:sldId id="258" r:id="rId6"/>
    <p:sldId id="294" r:id="rId7"/>
    <p:sldId id="296" r:id="rId8"/>
    <p:sldId id="259" r:id="rId9"/>
    <p:sldId id="274" r:id="rId10"/>
    <p:sldId id="301" r:id="rId11"/>
    <p:sldId id="299" r:id="rId12"/>
    <p:sldId id="292" r:id="rId13"/>
    <p:sldId id="297" r:id="rId14"/>
    <p:sldId id="302" r:id="rId15"/>
    <p:sldId id="298" r:id="rId16"/>
    <p:sldId id="272" r:id="rId17"/>
    <p:sldId id="264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C12A4B-47D5-915E-B7B4-174BE02FE227}" name="xanthich@eepf.gr" initials="xa" userId="S::xanthich_eepf.gr#ext#@apre.onmicrosoft.com::807cb1c3-744b-45df-906c-1ddb5481d44a" providerId="AD"/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B097C-972C-8116-AA2A-10097A9271DE}" v="3" dt="2024-10-25T08:49:49.536"/>
    <p1510:client id="{D07EC294-F674-5410-1E56-EB7458E102DA}" v="720" dt="2024-10-23T11:52:03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emf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sv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2DB5F41-4F2B-4328-AE49-3707D2F74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91" y="3100017"/>
            <a:ext cx="4410681" cy="12482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 of the</a:t>
            </a:r>
            <a:br>
              <a:rPr lang="en-US"/>
            </a:br>
            <a:r>
              <a:rPr lang="en-US"/>
              <a:t>presentation</a:t>
            </a:r>
            <a:endParaRPr lang="pt-PT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4662E1A-1852-420A-BF5C-6602BA6CF8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590" y="4552533"/>
            <a:ext cx="2946486" cy="60547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1875" b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 here, if needed</a:t>
            </a:r>
            <a:endParaRPr lang="pt-PT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51FBB9-4D3D-4135-9095-7A3090D09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591" y="5797201"/>
            <a:ext cx="2458641" cy="378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Date/Event Info</a:t>
            </a:r>
            <a:endParaRPr lang="en-PT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B555D08-2146-440F-99EA-4CF91903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033" y="5374979"/>
            <a:ext cx="79734" cy="12624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8B3EA1-BE00-40B5-A69B-9FAA1BE005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590" y="871323"/>
            <a:ext cx="1950577" cy="1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39BA59-69B5-4BA8-A153-9A136681CF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1618" y="1430655"/>
            <a:ext cx="2880766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 i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Thank you!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FA736C32-83BF-4701-A120-C92EB277E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033" y="5371583"/>
            <a:ext cx="79734" cy="126246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8CDCDE3-95BD-4EF2-825B-A47CF3185D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217" y="6388617"/>
            <a:ext cx="1090543" cy="231741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C678C40-A850-4661-8B14-B0CBF6F875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2214" y="1093564"/>
            <a:ext cx="823913" cy="117204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AF2798AB-B03B-4E95-A1C8-85C4332642A4}"/>
              </a:ext>
            </a:extLst>
          </p:cNvPr>
          <p:cNvSpPr txBox="1">
            <a:spLocks/>
          </p:cNvSpPr>
          <p:nvPr userDrawn="1"/>
        </p:nvSpPr>
        <p:spPr>
          <a:xfrm>
            <a:off x="6661739" y="1322831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info@genb-project.eu</a:t>
            </a:r>
            <a:endParaRPr lang="pt-PT" sz="1400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8AA900D8-A334-424B-AE3E-2F7EBD02C2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591" y="3760222"/>
            <a:ext cx="1000125" cy="85725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DA986E21-9F1B-467B-B797-668AC0F7C7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416" y="4497388"/>
            <a:ext cx="717181" cy="272731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F1D1AEB0-6D60-4A56-B5BC-B563653CD3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84828" y="4513199"/>
            <a:ext cx="941957" cy="250520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700DF2AE-4F0C-43A5-B1C6-D4553E74F0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0042" y="4458256"/>
            <a:ext cx="807762" cy="28919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1BFABBAE-E945-44EB-9261-7C37EC0919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7477" y="5375204"/>
            <a:ext cx="339925" cy="319929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2211E6CE-999D-47CA-8E78-77170CD7D0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69006" y="5361922"/>
            <a:ext cx="636077" cy="361906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D417C3C7-36BE-47D9-B71C-7B4B814AA79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66042" y="5418276"/>
            <a:ext cx="991160" cy="24523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CD3C49D6-C161-43F3-B8FA-DE758A367BA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63767" y="5405865"/>
            <a:ext cx="689113" cy="270058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304D794F-DA24-4EA6-8328-622538FFF52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34682" y="5427345"/>
            <a:ext cx="879432" cy="269825"/>
          </a:xfrm>
          <a:prstGeom prst="rect">
            <a:avLst/>
          </a:prstGeom>
        </p:spPr>
      </p:pic>
      <p:pic>
        <p:nvPicPr>
          <p:cNvPr id="46" name="Imagem 45" descr="Uma imagem com texto&#10;&#10;Descrição gerada automaticamente">
            <a:extLst>
              <a:ext uri="{FF2B5EF4-FFF2-40B4-BE49-F238E27FC236}">
                <a16:creationId xmlns:a16="http://schemas.microsoft.com/office/drawing/2014/main" id="{C04E755E-BE1A-4C5C-A626-889F184C400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05" y="4451644"/>
            <a:ext cx="966454" cy="348853"/>
          </a:xfrm>
          <a:prstGeom prst="rect">
            <a:avLst/>
          </a:prstGeom>
        </p:spPr>
      </p:pic>
      <p:pic>
        <p:nvPicPr>
          <p:cNvPr id="48" name="Imagem 47" descr="Uma imagem com texto, relógio&#10;&#10;Descrição gerada automaticamente">
            <a:extLst>
              <a:ext uri="{FF2B5EF4-FFF2-40B4-BE49-F238E27FC236}">
                <a16:creationId xmlns:a16="http://schemas.microsoft.com/office/drawing/2014/main" id="{15E9BBCE-4D5C-411B-A8A2-554B3BE2B67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10" y="4482740"/>
            <a:ext cx="971023" cy="302744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D6D74B2-0E4D-478A-8296-7E486FBB150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53439" y="1324038"/>
            <a:ext cx="1947246" cy="1160102"/>
          </a:xfrm>
          <a:prstGeom prst="rect">
            <a:avLst/>
          </a:prstGeom>
        </p:spPr>
      </p:pic>
      <p:pic>
        <p:nvPicPr>
          <p:cNvPr id="2" name="Gráfico 28">
            <a:extLst>
              <a:ext uri="{FF2B5EF4-FFF2-40B4-BE49-F238E27FC236}">
                <a16:creationId xmlns:a16="http://schemas.microsoft.com/office/drawing/2014/main" id="{33452801-4C56-A3EB-1D79-4DDABD5B254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52214" y="2640425"/>
            <a:ext cx="276225" cy="276225"/>
          </a:xfrm>
          <a:prstGeom prst="rect">
            <a:avLst/>
          </a:prstGeom>
        </p:spPr>
      </p:pic>
      <p:pic>
        <p:nvPicPr>
          <p:cNvPr id="3" name="Gráfico 29">
            <a:extLst>
              <a:ext uri="{FF2B5EF4-FFF2-40B4-BE49-F238E27FC236}">
                <a16:creationId xmlns:a16="http://schemas.microsoft.com/office/drawing/2014/main" id="{BDCD4EC8-5022-AE90-E8FF-AAB74ADBB7F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064170" y="2640425"/>
            <a:ext cx="276225" cy="276225"/>
          </a:xfrm>
          <a:prstGeom prst="rect">
            <a:avLst/>
          </a:prstGeom>
        </p:spPr>
      </p:pic>
      <p:pic>
        <p:nvPicPr>
          <p:cNvPr id="4" name="Gráfico 35">
            <a:extLst>
              <a:ext uri="{FF2B5EF4-FFF2-40B4-BE49-F238E27FC236}">
                <a16:creationId xmlns:a16="http://schemas.microsoft.com/office/drawing/2014/main" id="{D86ACDDF-C574-3695-9126-C301F6CEF4E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76126" y="2640425"/>
            <a:ext cx="27622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63A15-46B3-7B80-19D8-A43D3A5DAB1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8300038" y="2640425"/>
            <a:ext cx="276225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A3654-27E8-5D9E-3FEC-A4F620BB334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7888082" y="2640425"/>
            <a:ext cx="276225" cy="2762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91B25E5-22CF-6773-B872-445B56878078}"/>
              </a:ext>
            </a:extLst>
          </p:cNvPr>
          <p:cNvSpPr txBox="1">
            <a:spLocks/>
          </p:cNvSpPr>
          <p:nvPr userDrawn="1"/>
        </p:nvSpPr>
        <p:spPr>
          <a:xfrm>
            <a:off x="6661739" y="2355984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>
                <a:solidFill>
                  <a:schemeClr val="bg1"/>
                </a:solidFill>
                <a:effectLst/>
                <a:latin typeface="PuviRegular"/>
              </a:rPr>
              <a:t>@BIOVOICES</a:t>
            </a:r>
            <a:endParaRPr lang="pt-PT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5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SyIvqyY9oQ" TargetMode="External"/><Relationship Id="rId2" Type="http://schemas.openxmlformats.org/officeDocument/2006/relationships/hyperlink" Target="https://www.athenscollege.edu.gr/en/news/our-news/2023/11/16/participation-of-athens-college-grade-2-students-in-the-european-week-of-waste-reduc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oekonomie.de/en/topics/in-depth-reports/bioeconomy-and-un-sustainable-development-goals" TargetMode="External"/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how-does-it-wor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schools.global/themes" TargetMode="External"/><Relationship Id="rId2" Type="http://schemas.openxmlformats.org/officeDocument/2006/relationships/hyperlink" Target="https://www.ecoschools.global/the-seven-step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schools.global/seven-steps-methodology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ecoschools.global/them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how-does-it-wor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5E06E-4BA7-48E6-B3EA-9604936F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ECO ESCOLAS &amp; BIOECONOMIA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A2EDF0-7A23-40CD-8304-26565CF08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/>
              <a:t>M. Giannakopoulou</a:t>
            </a:r>
          </a:p>
        </p:txBody>
      </p:sp>
    </p:spTree>
    <p:extLst>
      <p:ext uri="{BB962C8B-B14F-4D97-AF65-F5344CB8AC3E}">
        <p14:creationId xmlns:p14="http://schemas.microsoft.com/office/powerpoint/2010/main" val="243430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6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latin typeface="Century Gothic"/>
              </a:rPr>
              <a:t>Como ensinar bioeconomia através do programa Eco-Escolas?</a:t>
            </a:r>
            <a:endParaRPr lang="el-GR" sz="2400" b="1" dirty="0"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2233"/>
            <a:ext cx="8435280" cy="49251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2" indent="0">
              <a:buNone/>
            </a:pPr>
            <a:r>
              <a:rPr lang="pt-BR" sz="1800" b="1" u="sng" dirty="0"/>
              <a:t>ESTUDO DE CASO – ECO THEME 7 (Lixo) &amp; 11 (Resíduos)</a:t>
            </a:r>
            <a:r>
              <a:rPr lang="pt-BR" sz="1800" b="1" dirty="0"/>
              <a:t> </a:t>
            </a:r>
          </a:p>
          <a:p>
            <a:pPr marL="0" lvl="2" indent="0">
              <a:buNone/>
            </a:pPr>
            <a:r>
              <a:rPr lang="pt-BR" sz="1800" b="1" dirty="0"/>
              <a:t>Reduzir o desperdício na Escola Primária do Colégio de Atenas - Os pacotes de lanches na escola</a:t>
            </a:r>
            <a:endParaRPr lang="en-US" sz="1800" b="1" dirty="0"/>
          </a:p>
          <a:p>
            <a:r>
              <a:rPr lang="pt-BR" sz="2000" dirty="0"/>
              <a:t>PASSO 1: Os alunos formaram uma Comissão ECO. Queriam ver quanto e que tipo de lixo jogavam todos os dias.</a:t>
            </a:r>
          </a:p>
          <a:p>
            <a:endParaRPr lang="en-US" sz="2000" dirty="0">
              <a:ea typeface="Calibri"/>
              <a:cs typeface="Calibri"/>
            </a:endParaRPr>
          </a:p>
          <a:p>
            <a:r>
              <a:rPr lang="pt-BR" sz="2000" dirty="0"/>
              <a:t>PASSO 2: Realizaram uma Revisão Ambiental. Mediram a quantidade de resíduos, mas também registaram o tipo de resíduos. Eles perceberam que a maior parte vinha dos pacotes dos lanches que os alunos consumiam.</a:t>
            </a:r>
            <a:endParaRPr lang="el-GR" sz="1800" dirty="0"/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E2E32F93-CB02-EE33-3251-C95E6B144D94}"/>
              </a:ext>
            </a:extLst>
          </p:cNvPr>
          <p:cNvSpPr/>
          <p:nvPr/>
        </p:nvSpPr>
        <p:spPr>
          <a:xfrm>
            <a:off x="446856" y="2221437"/>
            <a:ext cx="8229600" cy="0"/>
          </a:xfrm>
          <a:prstGeom prst="line">
            <a:avLst/>
          </a:prstGeom>
          <a:ln>
            <a:solidFill>
              <a:srgbClr val="41FF81"/>
            </a:solidFill>
          </a:ln>
        </p:spPr>
        <p:style>
          <a:lnRef idx="2">
            <a:scrgbClr r="0" g="0" b="0"/>
          </a:lnRef>
          <a:fillRef idx="1">
            <a:schemeClr val="accent3">
              <a:shade val="80000"/>
              <a:hueOff val="131344"/>
              <a:satOff val="-859"/>
              <a:lumOff val="14732"/>
              <a:alphaOff val="0"/>
            </a:schemeClr>
          </a:fillRef>
          <a:effectRef idx="0">
            <a:schemeClr val="accent3">
              <a:shade val="80000"/>
              <a:hueOff val="131344"/>
              <a:satOff val="-859"/>
              <a:lumOff val="14732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/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2E32F93-CB02-EE33-3251-C95E6B144D94}"/>
              </a:ext>
            </a:extLst>
          </p:cNvPr>
          <p:cNvSpPr/>
          <p:nvPr/>
        </p:nvSpPr>
        <p:spPr>
          <a:xfrm>
            <a:off x="446856" y="3185222"/>
            <a:ext cx="8229600" cy="0"/>
          </a:xfrm>
          <a:prstGeom prst="line">
            <a:avLst/>
          </a:prstGeom>
          <a:ln>
            <a:solidFill>
              <a:srgbClr val="41FF81"/>
            </a:solidFill>
          </a:ln>
        </p:spPr>
        <p:style>
          <a:lnRef idx="2">
            <a:scrgbClr r="0" g="0" b="0"/>
          </a:lnRef>
          <a:fillRef idx="1">
            <a:schemeClr val="accent3">
              <a:shade val="80000"/>
              <a:hueOff val="131344"/>
              <a:satOff val="-859"/>
              <a:lumOff val="14732"/>
              <a:alphaOff val="0"/>
            </a:schemeClr>
          </a:fillRef>
          <a:effectRef idx="0">
            <a:schemeClr val="accent3">
              <a:shade val="80000"/>
              <a:hueOff val="131344"/>
              <a:satOff val="-859"/>
              <a:lumOff val="14732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/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471CDBD0-F612-3ACD-AFCC-EFC763700E73}"/>
              </a:ext>
            </a:extLst>
          </p:cNvPr>
          <p:cNvSpPr/>
          <p:nvPr/>
        </p:nvSpPr>
        <p:spPr>
          <a:xfrm>
            <a:off x="454820" y="4467611"/>
            <a:ext cx="8229600" cy="0"/>
          </a:xfrm>
          <a:prstGeom prst="line">
            <a:avLst/>
          </a:prstGeom>
          <a:ln>
            <a:solidFill>
              <a:srgbClr val="41FF81"/>
            </a:solidFill>
          </a:ln>
        </p:spPr>
        <p:style>
          <a:lnRef idx="2">
            <a:scrgbClr r="0" g="0" b="0"/>
          </a:lnRef>
          <a:fillRef idx="1">
            <a:schemeClr val="accent3">
              <a:shade val="80000"/>
              <a:hueOff val="131344"/>
              <a:satOff val="-859"/>
              <a:lumOff val="14732"/>
              <a:alphaOff val="0"/>
            </a:schemeClr>
          </a:fillRef>
          <a:effectRef idx="0">
            <a:schemeClr val="accent3">
              <a:shade val="80000"/>
              <a:hueOff val="131344"/>
              <a:satOff val="-859"/>
              <a:lumOff val="14732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16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6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latin typeface="Century Gothic"/>
              </a:rPr>
              <a:t>Como ensinar bioeconomia através do programa Eco-Escolas?</a:t>
            </a:r>
            <a:endParaRPr lang="el-GR" sz="2400" b="1" dirty="0"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97000"/>
            <a:ext cx="8435280" cy="49251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2" indent="0">
              <a:buNone/>
            </a:pPr>
            <a:endParaRPr lang="en-US" sz="1800" b="1" u="sng" dirty="0">
              <a:ea typeface="Calibri"/>
              <a:cs typeface="Calibri"/>
            </a:endParaRPr>
          </a:p>
          <a:p>
            <a:r>
              <a:rPr lang="pt-BR" sz="1800" dirty="0"/>
              <a:t>PASSO 3: Elaboraram um Plano de Ação. Decidiram informar todos os alunos sobre as suas descobertas e pediram-lhes que encontrassem embalagens de alimentos feitas de produtos biológicos ou sacos de snacks feitos de tecido biológico. Enviaram uma carta aos pais pedindo-lhes que contribuíssem para o seu esforço para reduzir o lixo das embalagens de snacks.</a:t>
            </a:r>
            <a:endParaRPr lang="en-US" sz="1800" dirty="0">
              <a:ea typeface="Calibri"/>
              <a:cs typeface="Calibri"/>
            </a:endParaRPr>
          </a:p>
          <a:p>
            <a:r>
              <a:rPr lang="pt-BR" sz="1800" dirty="0"/>
              <a:t>PASSO 4: Avaliaram o progresso do seu plano de ação e registaram diariamente a quantidade de lixo. Após algumas semanas, todos os alunos levaram seus lanches em sacos de tecido bio ou caixas de lanches bio feitas a partir das sobras de cana-de-açúcar prensada.</a:t>
            </a:r>
          </a:p>
          <a:p>
            <a:endParaRPr lang="en-US" sz="1800" dirty="0">
              <a:ea typeface="Calibri"/>
              <a:cs typeface="Calibri"/>
            </a:endParaRPr>
          </a:p>
          <a:p>
            <a:r>
              <a:rPr lang="pt-BR" sz="1800" dirty="0">
                <a:ea typeface="Calibri"/>
                <a:cs typeface="Calibri"/>
              </a:rPr>
              <a:t>Passo 5: Relacionaram as suas conclusões com o currículo. Eles aprenderam a fazer tabelas e comparar quantidades em Matemática para que pudessem apresentar suas descobertas e monitorar o progresso do plano de ação.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E2E32F93-CB02-EE33-3251-C95E6B144D94}"/>
              </a:ext>
            </a:extLst>
          </p:cNvPr>
          <p:cNvSpPr/>
          <p:nvPr/>
        </p:nvSpPr>
        <p:spPr>
          <a:xfrm>
            <a:off x="446856" y="1337305"/>
            <a:ext cx="8229600" cy="0"/>
          </a:xfrm>
          <a:prstGeom prst="line">
            <a:avLst/>
          </a:prstGeom>
          <a:ln>
            <a:solidFill>
              <a:srgbClr val="41FF81"/>
            </a:solidFill>
          </a:ln>
        </p:spPr>
        <p:style>
          <a:lnRef idx="2">
            <a:scrgbClr r="0" g="0" b="0"/>
          </a:lnRef>
          <a:fillRef idx="1">
            <a:schemeClr val="accent3">
              <a:shade val="80000"/>
              <a:hueOff val="131344"/>
              <a:satOff val="-859"/>
              <a:lumOff val="14732"/>
              <a:alphaOff val="0"/>
            </a:schemeClr>
          </a:fillRef>
          <a:effectRef idx="0">
            <a:schemeClr val="accent3">
              <a:shade val="80000"/>
              <a:hueOff val="131344"/>
              <a:satOff val="-859"/>
              <a:lumOff val="14732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/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2E32F93-CB02-EE33-3251-C95E6B144D94}"/>
              </a:ext>
            </a:extLst>
          </p:cNvPr>
          <p:cNvSpPr/>
          <p:nvPr/>
        </p:nvSpPr>
        <p:spPr>
          <a:xfrm>
            <a:off x="446856" y="2842720"/>
            <a:ext cx="8229600" cy="0"/>
          </a:xfrm>
          <a:prstGeom prst="line">
            <a:avLst/>
          </a:prstGeom>
          <a:ln>
            <a:solidFill>
              <a:srgbClr val="41FF81"/>
            </a:solidFill>
          </a:ln>
        </p:spPr>
        <p:style>
          <a:lnRef idx="2">
            <a:scrgbClr r="0" g="0" b="0"/>
          </a:lnRef>
          <a:fillRef idx="1">
            <a:schemeClr val="accent3">
              <a:shade val="80000"/>
              <a:hueOff val="131344"/>
              <a:satOff val="-859"/>
              <a:lumOff val="14732"/>
              <a:alphaOff val="0"/>
            </a:schemeClr>
          </a:fillRef>
          <a:effectRef idx="0">
            <a:schemeClr val="accent3">
              <a:shade val="80000"/>
              <a:hueOff val="131344"/>
              <a:satOff val="-859"/>
              <a:lumOff val="14732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0B3CFEF7-705F-DDAB-AEB6-52E3F8612AF3}"/>
              </a:ext>
            </a:extLst>
          </p:cNvPr>
          <p:cNvSpPr/>
          <p:nvPr/>
        </p:nvSpPr>
        <p:spPr>
          <a:xfrm>
            <a:off x="462785" y="4284413"/>
            <a:ext cx="8229600" cy="0"/>
          </a:xfrm>
          <a:prstGeom prst="line">
            <a:avLst/>
          </a:prstGeom>
          <a:ln>
            <a:solidFill>
              <a:srgbClr val="41FF81"/>
            </a:solidFill>
          </a:ln>
        </p:spPr>
        <p:style>
          <a:lnRef idx="2">
            <a:scrgbClr r="0" g="0" b="0"/>
          </a:lnRef>
          <a:fillRef idx="1">
            <a:schemeClr val="accent3">
              <a:shade val="80000"/>
              <a:hueOff val="131344"/>
              <a:satOff val="-859"/>
              <a:lumOff val="14732"/>
              <a:alphaOff val="0"/>
            </a:schemeClr>
          </a:fillRef>
          <a:effectRef idx="0">
            <a:schemeClr val="accent3">
              <a:shade val="80000"/>
              <a:hueOff val="131344"/>
              <a:satOff val="-859"/>
              <a:lumOff val="14732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/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11BB1176-3109-DB10-A0BB-CD8DF332817C}"/>
              </a:ext>
            </a:extLst>
          </p:cNvPr>
          <p:cNvSpPr/>
          <p:nvPr/>
        </p:nvSpPr>
        <p:spPr>
          <a:xfrm>
            <a:off x="462784" y="5455290"/>
            <a:ext cx="8229600" cy="0"/>
          </a:xfrm>
          <a:prstGeom prst="line">
            <a:avLst/>
          </a:prstGeom>
          <a:ln>
            <a:solidFill>
              <a:srgbClr val="41FF81"/>
            </a:solidFill>
          </a:ln>
        </p:spPr>
        <p:style>
          <a:lnRef idx="2">
            <a:scrgbClr r="0" g="0" b="0"/>
          </a:lnRef>
          <a:fillRef idx="1">
            <a:schemeClr val="accent3">
              <a:shade val="80000"/>
              <a:hueOff val="131344"/>
              <a:satOff val="-859"/>
              <a:lumOff val="14732"/>
              <a:alphaOff val="0"/>
            </a:schemeClr>
          </a:fillRef>
          <a:effectRef idx="0">
            <a:schemeClr val="accent3">
              <a:shade val="80000"/>
              <a:hueOff val="131344"/>
              <a:satOff val="-859"/>
              <a:lumOff val="14732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87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082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 dirty="0">
              <a:ea typeface="Calibri"/>
              <a:cs typeface="Calibri"/>
            </a:endParaRPr>
          </a:p>
          <a:p>
            <a:r>
              <a:rPr lang="pt-BR" sz="1800" dirty="0"/>
              <a:t>PASSO 6: Informaram a comunidade escolar em geral sobre o projeto. Eles fizeram cartazes com um código QR que apresentou o processo do início ao fim. Eles enviaram uma carta aos pais informando sobre a necessidade de comprar caixas e sacolas de lanches biológicos. Eles também fizeram um pequeno ímã para a geladeira com o lema "Nosso planeta não vem em embalagens" e deram a todos os alunos. Por fim, partilharam a atividade através da plataforma da escola sob a forma de um artigo.</a:t>
            </a:r>
            <a:r>
              <a:rPr lang="el-GR" sz="1800" u="sng" dirty="0">
                <a:hlinkClick r:id="rId2"/>
              </a:rPr>
              <a:t>Participation of Athens College Grade 2 students in the "European Week of Waste Reduction"</a:t>
            </a:r>
            <a:endParaRPr lang="el-GR" sz="1800" dirty="0"/>
          </a:p>
          <a:p>
            <a:endParaRPr lang="el-GR" sz="1800" u="sng" dirty="0"/>
          </a:p>
          <a:p>
            <a:r>
              <a:rPr lang="pt-BR" sz="1800" dirty="0"/>
              <a:t>PASSO 7: Criaram um código ECO com a frase "O nosso planeta não pode ser colocado num pacote" e os alunos escreveram ou desenharam o código em post-its e colocaram-nos à volta do seu lema.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https://youtu.be/gSyIvqyY9oQ</a:t>
            </a:r>
            <a:endParaRPr lang="en-US" sz="1800" dirty="0"/>
          </a:p>
          <a:p>
            <a:pPr marL="0" indent="0">
              <a:buNone/>
            </a:pPr>
            <a:endParaRPr lang="el-GR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C91C84-C004-94B0-E586-4E9750A8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latin typeface="Century Gothic"/>
              </a:rPr>
              <a:t>Como ensinar bioeconomia através do programa Eco-Escolas?</a:t>
            </a:r>
            <a:endParaRPr lang="el-GR" sz="2400" b="1" dirty="0">
              <a:latin typeface="Century Gothic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C9791C2A-1C5E-6F50-CC37-EDE8A950A7E4}"/>
              </a:ext>
            </a:extLst>
          </p:cNvPr>
          <p:cNvSpPr/>
          <p:nvPr/>
        </p:nvSpPr>
        <p:spPr>
          <a:xfrm>
            <a:off x="446856" y="1337305"/>
            <a:ext cx="8229600" cy="0"/>
          </a:xfrm>
          <a:prstGeom prst="line">
            <a:avLst/>
          </a:prstGeom>
          <a:ln>
            <a:solidFill>
              <a:srgbClr val="41FF81"/>
            </a:solidFill>
          </a:ln>
        </p:spPr>
        <p:style>
          <a:lnRef idx="2">
            <a:scrgbClr r="0" g="0" b="0"/>
          </a:lnRef>
          <a:fillRef idx="1">
            <a:schemeClr val="accent3">
              <a:shade val="80000"/>
              <a:hueOff val="131344"/>
              <a:satOff val="-859"/>
              <a:lumOff val="14732"/>
              <a:alphaOff val="0"/>
            </a:schemeClr>
          </a:fillRef>
          <a:effectRef idx="0">
            <a:schemeClr val="accent3">
              <a:shade val="80000"/>
              <a:hueOff val="131344"/>
              <a:satOff val="-859"/>
              <a:lumOff val="14732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/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F65B7E9A-0724-DA6B-373A-59E53D4F7F13}"/>
              </a:ext>
            </a:extLst>
          </p:cNvPr>
          <p:cNvSpPr/>
          <p:nvPr/>
        </p:nvSpPr>
        <p:spPr>
          <a:xfrm>
            <a:off x="431988" y="4014660"/>
            <a:ext cx="8229600" cy="0"/>
          </a:xfrm>
          <a:prstGeom prst="line">
            <a:avLst/>
          </a:prstGeom>
          <a:ln>
            <a:solidFill>
              <a:srgbClr val="41FF81"/>
            </a:solidFill>
          </a:ln>
        </p:spPr>
        <p:style>
          <a:lnRef idx="2">
            <a:scrgbClr r="0" g="0" b="0"/>
          </a:lnRef>
          <a:fillRef idx="1">
            <a:schemeClr val="accent3">
              <a:shade val="80000"/>
              <a:hueOff val="131344"/>
              <a:satOff val="-859"/>
              <a:lumOff val="14732"/>
              <a:alphaOff val="0"/>
            </a:schemeClr>
          </a:fillRef>
          <a:effectRef idx="0">
            <a:schemeClr val="accent3">
              <a:shade val="80000"/>
              <a:hueOff val="131344"/>
              <a:satOff val="-859"/>
              <a:lumOff val="14732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/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FDB28E68-A7D0-CADC-7155-D3156A20E356}"/>
              </a:ext>
            </a:extLst>
          </p:cNvPr>
          <p:cNvSpPr/>
          <p:nvPr/>
        </p:nvSpPr>
        <p:spPr>
          <a:xfrm>
            <a:off x="448980" y="5353868"/>
            <a:ext cx="8229600" cy="0"/>
          </a:xfrm>
          <a:prstGeom prst="line">
            <a:avLst/>
          </a:prstGeom>
          <a:ln>
            <a:solidFill>
              <a:srgbClr val="41FF81"/>
            </a:solidFill>
          </a:ln>
        </p:spPr>
        <p:style>
          <a:lnRef idx="2">
            <a:scrgbClr r="0" g="0" b="0"/>
          </a:lnRef>
          <a:fillRef idx="1">
            <a:schemeClr val="accent3">
              <a:shade val="80000"/>
              <a:hueOff val="131344"/>
              <a:satOff val="-859"/>
              <a:lumOff val="14732"/>
              <a:alphaOff val="0"/>
            </a:schemeClr>
          </a:fillRef>
          <a:effectRef idx="0">
            <a:schemeClr val="accent3">
              <a:shade val="80000"/>
              <a:hueOff val="131344"/>
              <a:satOff val="-859"/>
              <a:lumOff val="14732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/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206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entury Gothic" pitchFamily="34" charset="0"/>
              </a:rPr>
              <a:t>Recursos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Educativos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42582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hlinkClick r:id="rId2"/>
              </a:rPr>
              <a:t>https://www.ecoschools.global/seven-steps-methodology</a:t>
            </a:r>
            <a:endParaRPr lang="en-US"/>
          </a:p>
          <a:p>
            <a:endParaRPr lang="en-US"/>
          </a:p>
          <a:p>
            <a:r>
              <a:rPr lang="en-US">
                <a:hlinkClick r:id="rId3"/>
              </a:rPr>
              <a:t>https://biooekonomie.de/en/topics/in-depth-reports/bioeconomy-and-un-sustainable-development-goals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9969519-20DA-435A-ABBE-35BEA1437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43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Century Gothic"/>
              </a:rPr>
              <a:t>O que é o Programa Eco-Escola?</a:t>
            </a:r>
            <a:endParaRPr lang="el-GR" sz="3200" b="1" dirty="0"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30" y="997302"/>
            <a:ext cx="8229600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sz="2600" dirty="0"/>
          </a:p>
          <a:p>
            <a:r>
              <a:rPr lang="pt-BR" sz="2600" dirty="0"/>
              <a:t>O programa Eco-Escolas incentiva os jovens a envolverem-se no seu ambiente, dando-lhes a oportunidade de o protegerem ativamente. Começa na sala de aula, expande-se para a escola e, eventualmente, promove a mudança na comunidade em geral. 
Através deste programa, os jovens experimentam um sentimento de realização por poderem ter uma palavra a dizer nas políticas de gestão ambiental das suas escolas, acabando por os conduzir à certificação e ao prestígio que advém da atribuição de uma Bandeira Verde.</a:t>
            </a:r>
            <a:endParaRPr lang="en-US" sz="2600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1900" dirty="0">
                <a:latin typeface="Century Gothic"/>
                <a:hlinkClick r:id="rId2"/>
              </a:rPr>
              <a:t>https://www.ecoschools.global/how-does-it-work</a:t>
            </a:r>
            <a:endParaRPr lang="en-US" sz="19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entury Gothic"/>
              </a:rPr>
              <a:t>Como </a:t>
            </a:r>
            <a:r>
              <a:rPr lang="en-US" sz="3200" b="1" dirty="0" err="1">
                <a:latin typeface="Century Gothic"/>
              </a:rPr>
              <a:t>funciona</a:t>
            </a:r>
            <a:endParaRPr lang="el-GR" sz="3200" b="1" dirty="0"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06" y="845964"/>
            <a:ext cx="8507288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pt-BR" sz="2400" dirty="0"/>
              <a:t>O programa Eco-Escolas consiste em três elementos estruturais:</a:t>
            </a:r>
          </a:p>
          <a:p>
            <a:r>
              <a:rPr lang="en-US" sz="2400" dirty="0">
                <a:hlinkClick r:id="rId2"/>
              </a:rPr>
              <a:t>The Seven Steps Framework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the Eco-Schools Themes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/>
              <a:t> Assessment for the Green Flag.</a:t>
            </a:r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pt-BR" sz="2400" dirty="0"/>
              <a:t>Para ser bem-sucedido, o programa requer o apoio dos dirigentes escolares e do Conselho de Administração. O envolvimento ativo do pessoal é imperativo, bem como o compromisso a longo prazo e a vontade de envolver os estudantes na tomada de decisões.</a:t>
            </a: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51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ircular orange and white image of a globe&#10;&#10;Description automatically generated with medium confidence">
            <a:extLst>
              <a:ext uri="{FF2B5EF4-FFF2-40B4-BE49-F238E27FC236}">
                <a16:creationId xmlns:a16="http://schemas.microsoft.com/office/drawing/2014/main" id="{20795411-1270-00E2-DAEA-63B0DDC2E285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" r="754"/>
          <a:stretch/>
        </p:blipFill>
        <p:spPr>
          <a:xfrm>
            <a:off x="1507744" y="1150767"/>
            <a:ext cx="6296716" cy="4435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entury Gothic" pitchFamily="34" charset="0"/>
              </a:rPr>
              <a:t>Estrutura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em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sete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etapas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64BF3-A809-EFBF-1CC0-2B3F4C17CD8A}"/>
              </a:ext>
            </a:extLst>
          </p:cNvPr>
          <p:cNvSpPr txBox="1"/>
          <p:nvPr/>
        </p:nvSpPr>
        <p:spPr>
          <a:xfrm>
            <a:off x="3717155" y="1161336"/>
            <a:ext cx="163100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/>
                </a:solidFill>
                <a:ea typeface="Calibri"/>
                <a:cs typeface="Calibri"/>
              </a:rPr>
              <a:t>FORM AN </a:t>
            </a:r>
            <a:endParaRPr lang="en-US" dirty="0">
              <a:solidFill>
                <a:schemeClr val="accent1"/>
              </a:solidFill>
              <a:ea typeface="Calibri"/>
              <a:cs typeface="Calibri"/>
            </a:endParaRPr>
          </a:p>
          <a:p>
            <a:pPr algn="ctr"/>
            <a:r>
              <a:rPr lang="en-US" sz="1400" b="1" dirty="0">
                <a:solidFill>
                  <a:schemeClr val="accent1"/>
                </a:solidFill>
                <a:ea typeface="Calibri"/>
                <a:cs typeface="Calibri"/>
              </a:rPr>
              <a:t>ECO COMMITTEE</a:t>
            </a:r>
            <a:endParaRPr lang="en-US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0EDE67-DB5E-1D12-B73A-2E0F0543EF30}"/>
              </a:ext>
            </a:extLst>
          </p:cNvPr>
          <p:cNvSpPr txBox="1"/>
          <p:nvPr/>
        </p:nvSpPr>
        <p:spPr>
          <a:xfrm>
            <a:off x="6012160" y="2204864"/>
            <a:ext cx="230425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/>
                </a:solidFill>
              </a:rPr>
              <a:t>REALIZAR UM ESTUDO AMBIENTAL</a:t>
            </a:r>
            <a:endParaRPr lang="en-US" sz="1400" b="1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11A36E-9D37-60B8-50AA-B25FD9B45C51}"/>
              </a:ext>
            </a:extLst>
          </p:cNvPr>
          <p:cNvSpPr txBox="1"/>
          <p:nvPr/>
        </p:nvSpPr>
        <p:spPr>
          <a:xfrm>
            <a:off x="6325324" y="3535761"/>
            <a:ext cx="155904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accent1"/>
                </a:solidFill>
              </a:rPr>
              <a:t>FAÇA UM 
PLANO DE AÇÃO</a:t>
            </a:r>
            <a:endParaRPr lang="en-US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6DB0B45-E7CD-6AE8-C549-552C87A39252}"/>
              </a:ext>
            </a:extLst>
          </p:cNvPr>
          <p:cNvSpPr txBox="1"/>
          <p:nvPr/>
        </p:nvSpPr>
        <p:spPr>
          <a:xfrm>
            <a:off x="5343222" y="4869160"/>
            <a:ext cx="160504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/>
                </a:solidFill>
              </a:rPr>
              <a:t>MONITORAR &amp; AVALIAR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44FCB6A-1479-74F9-7CE8-C1EAE38A27D2}"/>
              </a:ext>
            </a:extLst>
          </p:cNvPr>
          <p:cNvSpPr txBox="1"/>
          <p:nvPr/>
        </p:nvSpPr>
        <p:spPr>
          <a:xfrm>
            <a:off x="2868298" y="5109143"/>
            <a:ext cx="18002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/>
                </a:solidFill>
              </a:rPr>
              <a:t>LINK PARA O CURRICULIM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0F40C5A-6BD4-1B77-AFEE-668A808A4CA1}"/>
              </a:ext>
            </a:extLst>
          </p:cNvPr>
          <p:cNvSpPr txBox="1"/>
          <p:nvPr/>
        </p:nvSpPr>
        <p:spPr>
          <a:xfrm>
            <a:off x="1850339" y="3798433"/>
            <a:ext cx="110259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/>
                </a:solidFill>
              </a:rPr>
              <a:t>INFORMAR &amp; 
ENVOLVA</a:t>
            </a:r>
            <a:endParaRPr lang="en-US" sz="1400" b="1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65C12866-30C8-C8C1-B92B-8A4BCC5B4409}"/>
              </a:ext>
            </a:extLst>
          </p:cNvPr>
          <p:cNvSpPr txBox="1"/>
          <p:nvPr/>
        </p:nvSpPr>
        <p:spPr>
          <a:xfrm>
            <a:off x="1691680" y="2160484"/>
            <a:ext cx="141502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/>
                </a:solidFill>
              </a:rPr>
              <a:t>PRODUZIR UM CÓDIGO ECOLÓGICO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F89765-BCD6-8BBD-BDA5-9B9BF7C22A2D}"/>
              </a:ext>
            </a:extLst>
          </p:cNvPr>
          <p:cNvSpPr/>
          <p:nvPr/>
        </p:nvSpPr>
        <p:spPr>
          <a:xfrm>
            <a:off x="158296" y="5094089"/>
            <a:ext cx="2293383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hlinkClick r:id="rId3"/>
              </a:rPr>
              <a:t>https://www.ecoschools.global/seven-steps-methodology</a:t>
            </a:r>
            <a:endParaRPr lang="en-US" sz="1600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679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entury Gothic"/>
              </a:rPr>
              <a:t>Eco School - Temas</a:t>
            </a:r>
            <a:endParaRPr lang="el-GR" sz="3200" b="1" dirty="0"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087" y="3110233"/>
            <a:ext cx="2841401" cy="63753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>
                <a:latin typeface="Century Gothic" pitchFamily="34" charset="0"/>
                <a:hlinkClick r:id="rId2"/>
              </a:rPr>
              <a:t>https://www.ecoschools.global/themes</a:t>
            </a:r>
            <a:endParaRPr lang="en-US" sz="8000">
              <a:latin typeface="Century Gothic" pitchFamily="34" charset="0"/>
            </a:endParaRPr>
          </a:p>
          <a:p>
            <a:endParaRPr lang="en-US">
              <a:latin typeface="Century Gothic" pitchFamily="34" charset="0"/>
            </a:endParaRPr>
          </a:p>
          <a:p>
            <a:endParaRPr lang="en-US">
              <a:latin typeface="Century Gothic" pitchFamily="34" charset="0"/>
            </a:endParaRPr>
          </a:p>
          <a:p>
            <a:endParaRPr lang="en-US">
              <a:latin typeface="Century Gothic" pitchFamily="34" charset="0"/>
            </a:endParaRPr>
          </a:p>
        </p:txBody>
      </p:sp>
      <p:pic>
        <p:nvPicPr>
          <p:cNvPr id="4" name="Picture 3" descr="A green and white icons with symbols&#10;&#10;Description automatically generated">
            <a:extLst>
              <a:ext uri="{FF2B5EF4-FFF2-40B4-BE49-F238E27FC236}">
                <a16:creationId xmlns:a16="http://schemas.microsoft.com/office/drawing/2014/main" id="{EBE28D47-E2B9-9D61-67DF-B6690528E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8982"/>
            <a:ext cx="5903635" cy="4422757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B98824C-2ED6-848F-866B-E5B5896AB3F5}"/>
              </a:ext>
            </a:extLst>
          </p:cNvPr>
          <p:cNvSpPr txBox="1"/>
          <p:nvPr/>
        </p:nvSpPr>
        <p:spPr>
          <a:xfrm>
            <a:off x="556549" y="1196752"/>
            <a:ext cx="115212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ea typeface="Calibri"/>
                <a:cs typeface="Calibri"/>
              </a:rPr>
              <a:t>BIODIVERSITY &amp; NATURE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06DF5AE-B73D-7983-3332-A6B92BBD886D}"/>
              </a:ext>
            </a:extLst>
          </p:cNvPr>
          <p:cNvSpPr txBox="1"/>
          <p:nvPr/>
        </p:nvSpPr>
        <p:spPr>
          <a:xfrm>
            <a:off x="2023263" y="1207785"/>
            <a:ext cx="115212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CLIMATE CHANGE</a:t>
            </a:r>
            <a:endParaRPr lang="el-GR" sz="1200">
              <a:solidFill>
                <a:schemeClr val="bg1"/>
              </a:solidFill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95379BC-47E0-4ED1-9861-D4DFF4D021F2}"/>
              </a:ext>
            </a:extLst>
          </p:cNvPr>
          <p:cNvSpPr txBox="1"/>
          <p:nvPr/>
        </p:nvSpPr>
        <p:spPr>
          <a:xfrm>
            <a:off x="3471192" y="1196752"/>
            <a:ext cx="11521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ENERGY</a:t>
            </a:r>
            <a:endParaRPr lang="el-GR" sz="1200">
              <a:solidFill>
                <a:schemeClr val="bg1"/>
              </a:solidFill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47ABCC3-06DB-9CEF-AE92-9817BFEA664B}"/>
              </a:ext>
            </a:extLst>
          </p:cNvPr>
          <p:cNvSpPr txBox="1"/>
          <p:nvPr/>
        </p:nvSpPr>
        <p:spPr>
          <a:xfrm>
            <a:off x="4931019" y="1196752"/>
            <a:ext cx="86511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FOOD</a:t>
            </a:r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EDC1424-B04A-667B-F69C-51B14F720816}"/>
              </a:ext>
            </a:extLst>
          </p:cNvPr>
          <p:cNvSpPr txBox="1"/>
          <p:nvPr/>
        </p:nvSpPr>
        <p:spPr>
          <a:xfrm>
            <a:off x="611560" y="2607295"/>
            <a:ext cx="135729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GLOBAL CITIZENSHIP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30D7840-4B29-8A58-D45F-6191637D56A8}"/>
              </a:ext>
            </a:extLst>
          </p:cNvPr>
          <p:cNvSpPr txBox="1"/>
          <p:nvPr/>
        </p:nvSpPr>
        <p:spPr>
          <a:xfrm>
            <a:off x="2035468" y="2607295"/>
            <a:ext cx="115212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HEALTH &amp; WELLBEING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2FE6C67F-C30E-C46C-0963-E13AC54E6AEB}"/>
              </a:ext>
            </a:extLst>
          </p:cNvPr>
          <p:cNvSpPr txBox="1"/>
          <p:nvPr/>
        </p:nvSpPr>
        <p:spPr>
          <a:xfrm>
            <a:off x="3498415" y="26369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LITTER</a:t>
            </a:r>
            <a:endParaRPr lang="el-GR" sz="1200">
              <a:solidFill>
                <a:schemeClr val="bg1"/>
              </a:solidFill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62503D6-14BB-CD85-6511-27D9D89B4636}"/>
              </a:ext>
            </a:extLst>
          </p:cNvPr>
          <p:cNvSpPr txBox="1"/>
          <p:nvPr/>
        </p:nvSpPr>
        <p:spPr>
          <a:xfrm>
            <a:off x="4908022" y="2607295"/>
            <a:ext cx="115212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MARINE &amp; COAST</a:t>
            </a:r>
            <a:endParaRPr lang="en-US" sz="12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AD43317-B28A-5921-8D05-E79AEBC272F6}"/>
              </a:ext>
            </a:extLst>
          </p:cNvPr>
          <p:cNvSpPr txBox="1"/>
          <p:nvPr/>
        </p:nvSpPr>
        <p:spPr>
          <a:xfrm>
            <a:off x="563770" y="4076377"/>
            <a:ext cx="107883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SCHOOL GROUNDS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2FF79FD-8E31-9366-3DB7-67005D775485}"/>
              </a:ext>
            </a:extLst>
          </p:cNvPr>
          <p:cNvSpPr txBox="1"/>
          <p:nvPr/>
        </p:nvSpPr>
        <p:spPr>
          <a:xfrm>
            <a:off x="2124749" y="408810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TRANSPORT</a:t>
            </a:r>
            <a:endParaRPr lang="el-GR" sz="1200">
              <a:solidFill>
                <a:schemeClr val="bg1"/>
              </a:solidFill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FA58993-5AA4-55D3-5D17-3FC901DFACB0}"/>
              </a:ext>
            </a:extLst>
          </p:cNvPr>
          <p:cNvSpPr txBox="1"/>
          <p:nvPr/>
        </p:nvSpPr>
        <p:spPr>
          <a:xfrm>
            <a:off x="3637938" y="4088105"/>
            <a:ext cx="11521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WASTE</a:t>
            </a:r>
            <a:endParaRPr lang="en-US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4D0A705D-2D7D-72F5-316A-A2AB80DB6F18}"/>
              </a:ext>
            </a:extLst>
          </p:cNvPr>
          <p:cNvSpPr txBox="1"/>
          <p:nvPr/>
        </p:nvSpPr>
        <p:spPr>
          <a:xfrm>
            <a:off x="5003538" y="4088105"/>
            <a:ext cx="11521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WATER</a:t>
            </a:r>
            <a:endParaRPr lang="el-GR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8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latin typeface="Century Gothic"/>
              </a:rPr>
              <a:t>Bandeira Verde</a:t>
            </a:r>
            <a:endParaRPr lang="el-GR" sz="3200" b="1" dirty="0"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92" y="2535541"/>
            <a:ext cx="8265313" cy="33924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1800" dirty="0">
                <a:latin typeface="Century Gothic"/>
              </a:rPr>
              <a:t>Normalmente, após dois anos de execução do programa e atingindo um elevado nível de desempenho no cumprimento destas sete etapas (por vezes, também se aplicam critérios nacionais obrigatórios), as escolas podem candidatar-se e receber a bandeira verde.
Antes de receberem a primeira Bandeira Verde, as escolas devem ser avaliadas através de uma visita. Após a primeira Bandeira Verde, são permitidos outros meios de avaliação, embora as visitas sejam sempre recomendadas. A avaliação deve ser realizada anualmente.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4" name="Picture 3" descr="Eco-School Green Flag | Mount Kelly">
            <a:extLst>
              <a:ext uri="{FF2B5EF4-FFF2-40B4-BE49-F238E27FC236}">
                <a16:creationId xmlns:a16="http://schemas.microsoft.com/office/drawing/2014/main" id="{DC5D5DD8-074F-41C9-1DAA-975658E3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150" y="271545"/>
            <a:ext cx="23431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6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Century Gothic" pitchFamily="34" charset="0"/>
              </a:rPr>
              <a:t>Porquê implementar o Programa Eco - Escola</a:t>
            </a:r>
            <a:endParaRPr lang="el-GR" sz="2800" b="1" dirty="0">
              <a:latin typeface="Century Gothic" pitchFamily="34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D5B98FD2-7E12-58D7-9CED-DF4912D88300}"/>
              </a:ext>
            </a:extLst>
          </p:cNvPr>
          <p:cNvSpPr txBox="1"/>
          <p:nvPr/>
        </p:nvSpPr>
        <p:spPr>
          <a:xfrm>
            <a:off x="323528" y="5262654"/>
            <a:ext cx="2520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>
                <a:hlinkClick r:id="rId2"/>
              </a:rPr>
              <a:t>https://www.ecoschools.global/how-does-it-work</a:t>
            </a: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CAD52C-66EA-7410-93C1-FFB049B8425A}"/>
              </a:ext>
            </a:extLst>
          </p:cNvPr>
          <p:cNvSpPr/>
          <p:nvPr/>
        </p:nvSpPr>
        <p:spPr>
          <a:xfrm>
            <a:off x="441270" y="1510465"/>
            <a:ext cx="8229600" cy="452596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D7F887-57F1-9FC5-EF83-D45E4FA33876}"/>
              </a:ext>
            </a:extLst>
          </p:cNvPr>
          <p:cNvSpPr/>
          <p:nvPr/>
        </p:nvSpPr>
        <p:spPr>
          <a:xfrm>
            <a:off x="449235" y="1512674"/>
            <a:ext cx="7799482" cy="427019"/>
          </a:xfrm>
          <a:custGeom>
            <a:avLst/>
            <a:gdLst>
              <a:gd name="connsiteX0" fmla="*/ 0 w 8229600"/>
              <a:gd name="connsiteY0" fmla="*/ 0 h 753590"/>
              <a:gd name="connsiteX1" fmla="*/ 8229600 w 8229600"/>
              <a:gd name="connsiteY1" fmla="*/ 0 h 753590"/>
              <a:gd name="connsiteX2" fmla="*/ 8229600 w 8229600"/>
              <a:gd name="connsiteY2" fmla="*/ 753590 h 753590"/>
              <a:gd name="connsiteX3" fmla="*/ 0 w 8229600"/>
              <a:gd name="connsiteY3" fmla="*/ 753590 h 753590"/>
              <a:gd name="connsiteX4" fmla="*/ 0 w 8229600"/>
              <a:gd name="connsiteY4" fmla="*/ 0 h 7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753590">
                <a:moveTo>
                  <a:pt x="0" y="0"/>
                </a:moveTo>
                <a:lnTo>
                  <a:pt x="8229600" y="0"/>
                </a:lnTo>
                <a:lnTo>
                  <a:pt x="8229600" y="753590"/>
                </a:lnTo>
                <a:lnTo>
                  <a:pt x="0" y="7535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1250"/>
            <a:r>
              <a:rPr lang="en-US" sz="2300" dirty="0" err="1"/>
              <a:t>Inclui</a:t>
            </a:r>
            <a:r>
              <a:rPr lang="en-US" sz="2300" dirty="0"/>
              <a:t> </a:t>
            </a:r>
            <a:r>
              <a:rPr lang="en-US" sz="2300" dirty="0" err="1"/>
              <a:t>todos</a:t>
            </a:r>
            <a:endParaRPr lang="de-DE" sz="2400" kern="1200" dirty="0">
              <a:ea typeface="Calibri"/>
              <a:cs typeface="Calibri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292694C2-63C1-7121-F219-5F82B31D894A}"/>
              </a:ext>
            </a:extLst>
          </p:cNvPr>
          <p:cNvSpPr/>
          <p:nvPr/>
        </p:nvSpPr>
        <p:spPr>
          <a:xfrm>
            <a:off x="457200" y="2035275"/>
            <a:ext cx="8229600" cy="0"/>
          </a:xfrm>
          <a:prstGeom prst="line">
            <a:avLst/>
          </a:prstGeom>
          <a:ln>
            <a:solidFill>
              <a:srgbClr val="41FF81"/>
            </a:solidFill>
          </a:ln>
        </p:spPr>
        <p:style>
          <a:lnRef idx="2">
            <a:scrgbClr r="0" g="0" b="0"/>
          </a:lnRef>
          <a:fillRef idx="1">
            <a:schemeClr val="accent3">
              <a:shade val="80000"/>
              <a:hueOff val="43781"/>
              <a:satOff val="-286"/>
              <a:lumOff val="4911"/>
              <a:alphaOff val="0"/>
            </a:schemeClr>
          </a:fillRef>
          <a:effectRef idx="0">
            <a:schemeClr val="accent3">
              <a:shade val="80000"/>
              <a:hueOff val="43781"/>
              <a:satOff val="-286"/>
              <a:lumOff val="4911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4241C7C-235A-BDA0-CB1A-F59FC0A93E1B}"/>
              </a:ext>
            </a:extLst>
          </p:cNvPr>
          <p:cNvSpPr/>
          <p:nvPr/>
        </p:nvSpPr>
        <p:spPr>
          <a:xfrm>
            <a:off x="457200" y="2019345"/>
            <a:ext cx="7799482" cy="753590"/>
          </a:xfrm>
          <a:custGeom>
            <a:avLst/>
            <a:gdLst>
              <a:gd name="connsiteX0" fmla="*/ 0 w 8229600"/>
              <a:gd name="connsiteY0" fmla="*/ 0 h 753590"/>
              <a:gd name="connsiteX1" fmla="*/ 8229600 w 8229600"/>
              <a:gd name="connsiteY1" fmla="*/ 0 h 753590"/>
              <a:gd name="connsiteX2" fmla="*/ 8229600 w 8229600"/>
              <a:gd name="connsiteY2" fmla="*/ 753590 h 753590"/>
              <a:gd name="connsiteX3" fmla="*/ 0 w 8229600"/>
              <a:gd name="connsiteY3" fmla="*/ 753590 h 753590"/>
              <a:gd name="connsiteX4" fmla="*/ 0 w 8229600"/>
              <a:gd name="connsiteY4" fmla="*/ 0 h 7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753590">
                <a:moveTo>
                  <a:pt x="0" y="0"/>
                </a:moveTo>
                <a:lnTo>
                  <a:pt x="8229600" y="0"/>
                </a:lnTo>
                <a:lnTo>
                  <a:pt x="8229600" y="753590"/>
                </a:lnTo>
                <a:lnTo>
                  <a:pt x="0" y="7535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1250"/>
            <a:r>
              <a:rPr lang="en-US" sz="2300" dirty="0" err="1"/>
              <a:t>Melhora</a:t>
            </a:r>
            <a:r>
              <a:rPr lang="en-US" sz="2300" dirty="0"/>
              <a:t> </a:t>
            </a:r>
            <a:r>
              <a:rPr lang="en-US" sz="2300" dirty="0" err="1"/>
              <a:t>os</a:t>
            </a:r>
            <a:r>
              <a:rPr lang="en-US" sz="2300" dirty="0"/>
              <a:t> ambientes </a:t>
            </a:r>
            <a:r>
              <a:rPr lang="en-US" sz="2300" dirty="0" err="1"/>
              <a:t>escolares</a:t>
            </a:r>
            <a:endParaRPr lang="de-DE" sz="2400" kern="1200" dirty="0">
              <a:ea typeface="Calibri"/>
              <a:cs typeface="Calibri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31758A39-8E2E-07ED-350A-A949216AC506}"/>
              </a:ext>
            </a:extLst>
          </p:cNvPr>
          <p:cNvSpPr/>
          <p:nvPr/>
        </p:nvSpPr>
        <p:spPr>
          <a:xfrm>
            <a:off x="457200" y="2549911"/>
            <a:ext cx="8229600" cy="0"/>
          </a:xfrm>
          <a:prstGeom prst="line">
            <a:avLst/>
          </a:prstGeom>
          <a:ln>
            <a:solidFill>
              <a:srgbClr val="41FF81"/>
            </a:solidFill>
          </a:ln>
        </p:spPr>
        <p:style>
          <a:lnRef idx="2">
            <a:scrgbClr r="0" g="0" b="0"/>
          </a:lnRef>
          <a:fillRef idx="1">
            <a:schemeClr val="accent3">
              <a:shade val="80000"/>
              <a:hueOff val="87563"/>
              <a:satOff val="-572"/>
              <a:lumOff val="9822"/>
              <a:alphaOff val="0"/>
            </a:schemeClr>
          </a:fillRef>
          <a:effectRef idx="0">
            <a:schemeClr val="accent3">
              <a:shade val="80000"/>
              <a:hueOff val="87563"/>
              <a:satOff val="-572"/>
              <a:lumOff val="9822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CF49EF-AAEB-F40B-3510-E290ABA3909C}"/>
              </a:ext>
            </a:extLst>
          </p:cNvPr>
          <p:cNvSpPr/>
          <p:nvPr/>
        </p:nvSpPr>
        <p:spPr>
          <a:xfrm>
            <a:off x="441270" y="2573806"/>
            <a:ext cx="7321572" cy="753590"/>
          </a:xfrm>
          <a:custGeom>
            <a:avLst/>
            <a:gdLst>
              <a:gd name="connsiteX0" fmla="*/ 0 w 8229600"/>
              <a:gd name="connsiteY0" fmla="*/ 0 h 753590"/>
              <a:gd name="connsiteX1" fmla="*/ 8229600 w 8229600"/>
              <a:gd name="connsiteY1" fmla="*/ 0 h 753590"/>
              <a:gd name="connsiteX2" fmla="*/ 8229600 w 8229600"/>
              <a:gd name="connsiteY2" fmla="*/ 753590 h 753590"/>
              <a:gd name="connsiteX3" fmla="*/ 0 w 8229600"/>
              <a:gd name="connsiteY3" fmla="*/ 753590 h 753590"/>
              <a:gd name="connsiteX4" fmla="*/ 0 w 8229600"/>
              <a:gd name="connsiteY4" fmla="*/ 0 h 7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753590">
                <a:moveTo>
                  <a:pt x="0" y="0"/>
                </a:moveTo>
                <a:lnTo>
                  <a:pt x="8229600" y="0"/>
                </a:lnTo>
                <a:lnTo>
                  <a:pt x="8229600" y="753590"/>
                </a:lnTo>
                <a:lnTo>
                  <a:pt x="0" y="7535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1250"/>
            <a:r>
              <a:rPr lang="en-US" sz="2500" dirty="0"/>
              <a:t>Motiva a </a:t>
            </a:r>
            <a:r>
              <a:rPr lang="en-US" sz="2500" dirty="0" err="1"/>
              <a:t>comunidade</a:t>
            </a:r>
            <a:r>
              <a:rPr lang="en-US" sz="2500" dirty="0"/>
              <a:t> escolar</a:t>
            </a:r>
            <a:endParaRPr lang="de-DE" sz="2400" kern="1200" dirty="0">
              <a:ea typeface="Calibri"/>
              <a:cs typeface="Calibri"/>
            </a:endParaRPr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BD98F97D-D39E-3D5C-63E5-BE8A1B00D45B}"/>
              </a:ext>
            </a:extLst>
          </p:cNvPr>
          <p:cNvSpPr/>
          <p:nvPr/>
        </p:nvSpPr>
        <p:spPr>
          <a:xfrm>
            <a:off x="457200" y="3088442"/>
            <a:ext cx="8229600" cy="0"/>
          </a:xfrm>
          <a:prstGeom prst="line">
            <a:avLst/>
          </a:prstGeom>
          <a:ln>
            <a:solidFill>
              <a:srgbClr val="41FF81"/>
            </a:solidFill>
          </a:ln>
        </p:spPr>
        <p:style>
          <a:lnRef idx="2">
            <a:scrgbClr r="0" g="0" b="0"/>
          </a:lnRef>
          <a:fillRef idx="1">
            <a:schemeClr val="accent3">
              <a:shade val="80000"/>
              <a:hueOff val="131344"/>
              <a:satOff val="-859"/>
              <a:lumOff val="14732"/>
              <a:alphaOff val="0"/>
            </a:schemeClr>
          </a:fillRef>
          <a:effectRef idx="0">
            <a:schemeClr val="accent3">
              <a:shade val="80000"/>
              <a:hueOff val="131344"/>
              <a:satOff val="-859"/>
              <a:lumOff val="14732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8F53EF3-0B20-9E1E-1138-2E94E3A59675}"/>
              </a:ext>
            </a:extLst>
          </p:cNvPr>
          <p:cNvSpPr/>
          <p:nvPr/>
        </p:nvSpPr>
        <p:spPr>
          <a:xfrm>
            <a:off x="441270" y="3088442"/>
            <a:ext cx="7887098" cy="737660"/>
          </a:xfrm>
          <a:custGeom>
            <a:avLst/>
            <a:gdLst>
              <a:gd name="connsiteX0" fmla="*/ 0 w 8229600"/>
              <a:gd name="connsiteY0" fmla="*/ 0 h 753590"/>
              <a:gd name="connsiteX1" fmla="*/ 8229600 w 8229600"/>
              <a:gd name="connsiteY1" fmla="*/ 0 h 753590"/>
              <a:gd name="connsiteX2" fmla="*/ 8229600 w 8229600"/>
              <a:gd name="connsiteY2" fmla="*/ 753590 h 753590"/>
              <a:gd name="connsiteX3" fmla="*/ 0 w 8229600"/>
              <a:gd name="connsiteY3" fmla="*/ 753590 h 753590"/>
              <a:gd name="connsiteX4" fmla="*/ 0 w 8229600"/>
              <a:gd name="connsiteY4" fmla="*/ 0 h 7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753590">
                <a:moveTo>
                  <a:pt x="0" y="0"/>
                </a:moveTo>
                <a:lnTo>
                  <a:pt x="8229600" y="0"/>
                </a:lnTo>
                <a:lnTo>
                  <a:pt x="8229600" y="753590"/>
                </a:lnTo>
                <a:lnTo>
                  <a:pt x="0" y="7535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1250"/>
            <a:r>
              <a:rPr lang="pt-BR" sz="2500" dirty="0"/>
              <a:t>Envolve as comunidades em geral</a:t>
            </a:r>
            <a:endParaRPr lang="de-DE" sz="2400" kern="1200" dirty="0">
              <a:ea typeface="Calibri"/>
              <a:cs typeface="Calibri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5C2B3FA6-1FCA-D560-D9C5-9D45A6EB219A}"/>
              </a:ext>
            </a:extLst>
          </p:cNvPr>
          <p:cNvSpPr/>
          <p:nvPr/>
        </p:nvSpPr>
        <p:spPr>
          <a:xfrm>
            <a:off x="457200" y="3634939"/>
            <a:ext cx="8229600" cy="0"/>
          </a:xfrm>
          <a:prstGeom prst="line">
            <a:avLst/>
          </a:prstGeom>
          <a:ln>
            <a:solidFill>
              <a:srgbClr val="41FF81"/>
            </a:solidFill>
          </a:ln>
        </p:spPr>
        <p:style>
          <a:lnRef idx="2">
            <a:schemeClr val="accent3">
              <a:shade val="80000"/>
              <a:hueOff val="175126"/>
              <a:satOff val="-1145"/>
              <a:lumOff val="19643"/>
              <a:alphaOff val="0"/>
            </a:schemeClr>
          </a:lnRef>
          <a:fillRef idx="1">
            <a:schemeClr val="accent3">
              <a:shade val="80000"/>
              <a:hueOff val="175126"/>
              <a:satOff val="-1145"/>
              <a:lumOff val="19643"/>
              <a:alphaOff val="0"/>
            </a:schemeClr>
          </a:fillRef>
          <a:effectRef idx="0">
            <a:schemeClr val="accent3">
              <a:shade val="80000"/>
              <a:hueOff val="175126"/>
              <a:satOff val="-1145"/>
              <a:lumOff val="19643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CD6F10E-3878-3755-941D-05927198AACD}"/>
              </a:ext>
            </a:extLst>
          </p:cNvPr>
          <p:cNvSpPr/>
          <p:nvPr/>
        </p:nvSpPr>
        <p:spPr>
          <a:xfrm>
            <a:off x="441270" y="3642905"/>
            <a:ext cx="7807447" cy="753590"/>
          </a:xfrm>
          <a:custGeom>
            <a:avLst/>
            <a:gdLst>
              <a:gd name="connsiteX0" fmla="*/ 0 w 8229600"/>
              <a:gd name="connsiteY0" fmla="*/ 0 h 753590"/>
              <a:gd name="connsiteX1" fmla="*/ 8229600 w 8229600"/>
              <a:gd name="connsiteY1" fmla="*/ 0 h 753590"/>
              <a:gd name="connsiteX2" fmla="*/ 8229600 w 8229600"/>
              <a:gd name="connsiteY2" fmla="*/ 753590 h 753590"/>
              <a:gd name="connsiteX3" fmla="*/ 0 w 8229600"/>
              <a:gd name="connsiteY3" fmla="*/ 753590 h 753590"/>
              <a:gd name="connsiteX4" fmla="*/ 0 w 8229600"/>
              <a:gd name="connsiteY4" fmla="*/ 0 h 7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753590">
                <a:moveTo>
                  <a:pt x="0" y="0"/>
                </a:moveTo>
                <a:lnTo>
                  <a:pt x="8229600" y="0"/>
                </a:lnTo>
                <a:lnTo>
                  <a:pt x="8229600" y="753590"/>
                </a:lnTo>
                <a:lnTo>
                  <a:pt x="0" y="7535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1250"/>
            <a:r>
              <a:rPr lang="en-US" sz="2500" dirty="0" err="1"/>
              <a:t>Melhora</a:t>
            </a:r>
            <a:r>
              <a:rPr lang="en-US" sz="2500" dirty="0"/>
              <a:t> as </a:t>
            </a:r>
            <a:r>
              <a:rPr lang="en-US" sz="2500" dirty="0" err="1"/>
              <a:t>atitudes</a:t>
            </a:r>
            <a:endParaRPr lang="de-DE" sz="2400" dirty="0">
              <a:ea typeface="Calibri"/>
              <a:cs typeface="Calibri"/>
            </a:endParaRPr>
          </a:p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2400" kern="1200" dirty="0">
              <a:cs typeface="Calibri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E7CDC50-075A-2828-DDA5-9480E8048D2A}"/>
              </a:ext>
            </a:extLst>
          </p:cNvPr>
          <p:cNvSpPr/>
          <p:nvPr/>
        </p:nvSpPr>
        <p:spPr>
          <a:xfrm>
            <a:off x="457200" y="4930160"/>
            <a:ext cx="8229600" cy="753590"/>
          </a:xfrm>
          <a:custGeom>
            <a:avLst/>
            <a:gdLst>
              <a:gd name="connsiteX0" fmla="*/ 0 w 8229600"/>
              <a:gd name="connsiteY0" fmla="*/ 0 h 753590"/>
              <a:gd name="connsiteX1" fmla="*/ 8229600 w 8229600"/>
              <a:gd name="connsiteY1" fmla="*/ 0 h 753590"/>
              <a:gd name="connsiteX2" fmla="*/ 8229600 w 8229600"/>
              <a:gd name="connsiteY2" fmla="*/ 753590 h 753590"/>
              <a:gd name="connsiteX3" fmla="*/ 0 w 8229600"/>
              <a:gd name="connsiteY3" fmla="*/ 753590 h 753590"/>
              <a:gd name="connsiteX4" fmla="*/ 0 w 8229600"/>
              <a:gd name="connsiteY4" fmla="*/ 0 h 7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753590">
                <a:moveTo>
                  <a:pt x="0" y="0"/>
                </a:moveTo>
                <a:lnTo>
                  <a:pt x="8229600" y="0"/>
                </a:lnTo>
                <a:lnTo>
                  <a:pt x="8229600" y="753590"/>
                </a:lnTo>
                <a:lnTo>
                  <a:pt x="0" y="7535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508CEE90-14C1-DC87-7AF9-DA0B44132A26}"/>
              </a:ext>
            </a:extLst>
          </p:cNvPr>
          <p:cNvSpPr/>
          <p:nvPr/>
        </p:nvSpPr>
        <p:spPr>
          <a:xfrm>
            <a:off x="441269" y="4154007"/>
            <a:ext cx="8229600" cy="0"/>
          </a:xfrm>
          <a:prstGeom prst="line">
            <a:avLst/>
          </a:prstGeom>
          <a:ln>
            <a:solidFill>
              <a:srgbClr val="41FF81"/>
            </a:solidFill>
          </a:ln>
        </p:spPr>
        <p:style>
          <a:lnRef idx="2">
            <a:scrgbClr r="0" g="0" b="0"/>
          </a:lnRef>
          <a:fillRef idx="1">
            <a:schemeClr val="accent3">
              <a:shade val="80000"/>
              <a:hueOff val="43781"/>
              <a:satOff val="-286"/>
              <a:lumOff val="4911"/>
              <a:alphaOff val="0"/>
            </a:schemeClr>
          </a:fillRef>
          <a:effectRef idx="0">
            <a:schemeClr val="accent3">
              <a:shade val="80000"/>
              <a:hueOff val="43781"/>
              <a:satOff val="-286"/>
              <a:lumOff val="4911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577D6F2-F6CD-FB94-DEAF-A78CF1184487}"/>
              </a:ext>
            </a:extLst>
          </p:cNvPr>
          <p:cNvSpPr/>
          <p:nvPr/>
        </p:nvSpPr>
        <p:spPr>
          <a:xfrm>
            <a:off x="449235" y="4152674"/>
            <a:ext cx="7807447" cy="753590"/>
          </a:xfrm>
          <a:custGeom>
            <a:avLst/>
            <a:gdLst>
              <a:gd name="connsiteX0" fmla="*/ 0 w 8229600"/>
              <a:gd name="connsiteY0" fmla="*/ 0 h 753590"/>
              <a:gd name="connsiteX1" fmla="*/ 8229600 w 8229600"/>
              <a:gd name="connsiteY1" fmla="*/ 0 h 753590"/>
              <a:gd name="connsiteX2" fmla="*/ 8229600 w 8229600"/>
              <a:gd name="connsiteY2" fmla="*/ 753590 h 753590"/>
              <a:gd name="connsiteX3" fmla="*/ 0 w 8229600"/>
              <a:gd name="connsiteY3" fmla="*/ 753590 h 753590"/>
              <a:gd name="connsiteX4" fmla="*/ 0 w 8229600"/>
              <a:gd name="connsiteY4" fmla="*/ 0 h 7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753590">
                <a:moveTo>
                  <a:pt x="0" y="0"/>
                </a:moveTo>
                <a:lnTo>
                  <a:pt x="8229600" y="0"/>
                </a:lnTo>
                <a:lnTo>
                  <a:pt x="8229600" y="753590"/>
                </a:lnTo>
                <a:lnTo>
                  <a:pt x="0" y="7535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1250"/>
            <a:r>
              <a:rPr lang="en-US" sz="2500" dirty="0"/>
              <a:t>Ele se </a:t>
            </a:r>
            <a:r>
              <a:rPr lang="en-US" sz="2500" dirty="0" err="1"/>
              <a:t>conecta</a:t>
            </a:r>
            <a:r>
              <a:rPr lang="en-US" sz="2500" dirty="0"/>
              <a:t> </a:t>
            </a:r>
            <a:r>
              <a:rPr lang="en-US" sz="2500" dirty="0" err="1"/>
              <a:t>globalmente</a:t>
            </a:r>
            <a:endParaRPr lang="de-DE" sz="2400" kern="1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9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4E9AC9-B4F1-87AE-157F-69D33DC54290}"/>
              </a:ext>
            </a:extLst>
          </p:cNvPr>
          <p:cNvSpPr/>
          <p:nvPr/>
        </p:nvSpPr>
        <p:spPr>
          <a:xfrm>
            <a:off x="323528" y="1124744"/>
            <a:ext cx="8496944" cy="4176464"/>
          </a:xfrm>
          <a:prstGeom prst="roundRect">
            <a:avLst/>
          </a:prstGeom>
          <a:solidFill>
            <a:srgbClr val="41FF81"/>
          </a:solidFill>
          <a:ln>
            <a:solidFill>
              <a:srgbClr val="41FF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entury Gothic" pitchFamily="34" charset="0"/>
              </a:rPr>
              <a:t>O que é </a:t>
            </a:r>
            <a:r>
              <a:rPr lang="en-US" sz="2800" b="1" dirty="0" err="1">
                <a:latin typeface="Century Gothic" pitchFamily="34" charset="0"/>
              </a:rPr>
              <a:t>Bioeconomia</a:t>
            </a:r>
            <a:r>
              <a:rPr lang="en-US" sz="2800" b="1" dirty="0">
                <a:latin typeface="Century Gothic" pitchFamily="34" charset="0"/>
              </a:rPr>
              <a:t>?</a:t>
            </a:r>
            <a:endParaRPr lang="el-GR" sz="2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pt-BR" i="1" dirty="0"/>
              <a:t>«A bioeconomia é uma abordagem baseada em sistemas que procura substituir os recursos fósseis de forma sustentável por recursos biológicos renováveis provenientes de ecossistemas terrestres e marinhos – tais como florestas, culturas, animais, peixes, microrganismos, resíduos orgânicos e fluxos agrícolas – para produzir alimentos, alimentos para animais, fibras, energia, produtos de base biológica e serviços no âmbito de um quadro de economia circular concebido para otimizar a utilização dos recursos com base numa hierarquia em cascata de opções de utilização.  
Uma bioeconomia sustentável e circular exige a aplicação de programas de educação e formação, investigação científica, tecnologia e inovação, com o objetivo não só de criar valor económico, mas também de regenerar e expandir os ecossistemas e a biodiversidade, bem como de melhorar a saúde e o bem-estar da sociedade. Ao abordar estas mudanças sistémicas na economia, no ambiente e na sociedade, a bioeconomia contribui para alcançar um futuro melhor e mais sustentável em que ninguém seja deixado para trás.»</a:t>
            </a:r>
            <a:endParaRPr lang="en-US" i="1" dirty="0"/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685FE-94FB-0296-ABAE-E7874B380E1B}"/>
              </a:ext>
            </a:extLst>
          </p:cNvPr>
          <p:cNvSpPr txBox="1"/>
          <p:nvPr/>
        </p:nvSpPr>
        <p:spPr>
          <a:xfrm>
            <a:off x="251520" y="531683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>
                <a:solidFill>
                  <a:schemeClr val="bg1">
                    <a:lumMod val="50000"/>
                  </a:schemeClr>
                </a:solidFill>
              </a:rPr>
              <a:t>(p.23, </a:t>
            </a:r>
            <a:r>
              <a:rPr lang="en-US" sz="1600" i="1" err="1">
                <a:solidFill>
                  <a:schemeClr val="bg1">
                    <a:lumMod val="50000"/>
                  </a:schemeClr>
                </a:solidFill>
              </a:rPr>
              <a:t>BioBeo</a:t>
            </a:r>
            <a:r>
              <a:rPr lang="en-US" sz="1600" i="1">
                <a:solidFill>
                  <a:schemeClr val="bg1">
                    <a:lumMod val="50000"/>
                  </a:schemeClr>
                </a:solidFill>
              </a:rPr>
              <a:t>, Working Paper: </a:t>
            </a:r>
          </a:p>
          <a:p>
            <a:pPr marL="0" indent="0">
              <a:buNone/>
            </a:pPr>
            <a:r>
              <a:rPr lang="en-US" sz="1600" i="1">
                <a:solidFill>
                  <a:schemeClr val="bg1">
                    <a:lumMod val="50000"/>
                  </a:schemeClr>
                </a:solidFill>
              </a:rPr>
              <a:t>Definition and Narratives of Bioeconomy)</a:t>
            </a:r>
            <a:endParaRPr lang="el-GR" sz="16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2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1504"/>
            <a:ext cx="8229600" cy="1143000"/>
          </a:xfrm>
        </p:spPr>
        <p:txBody>
          <a:bodyPr>
            <a:noAutofit/>
          </a:bodyPr>
          <a:lstStyle/>
          <a:p>
            <a:pPr lvl="1"/>
            <a:r>
              <a:rPr lang="pt-BR" sz="2400" b="1" dirty="0">
                <a:latin typeface="Century Gothic" pitchFamily="34" charset="0"/>
              </a:rPr>
              <a:t>Porque é que o programa Eco-Escolas é uma boa prática no ensino da Bioeconomia?</a:t>
            </a:r>
            <a:br>
              <a:rPr lang="el-GR" sz="2400" b="1" dirty="0">
                <a:latin typeface="Century Gothic" pitchFamily="34" charset="0"/>
              </a:rPr>
            </a:br>
            <a:endParaRPr lang="el-GR" sz="24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018"/>
            <a:ext cx="8748464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1800" dirty="0"/>
              <a:t>Os temas e os princípios abrangidos pelo Programa Eco Escola prestam-se também ao ensino do princípio da Bioeconomia nas escolas, uma vez que ambos incentivam:</a:t>
            </a:r>
          </a:p>
          <a:p>
            <a:r>
              <a:rPr lang="pt-BR" sz="1800" dirty="0"/>
              <a:t>a aprendizagem baseada em projetos 
A abordagem interdisciplinar como vários pontos, por vezes contraditórios, precisa ser considerada, comparada ou contrastada antes da tomada de decisão
a abordagem transdisciplinar, uma vez que tanto as Eco Escolas como a Educação Bioeconómica ligam um tópico a muitas disciplinas escolares, permitindo aos alunos mergulhar nos conceitos, encontrar as ligações e estudar as causas e efeitos das ações humanas
a aprendizagem experiencial através da aprendizagem pela prática
o envolvimento ativo na tomada de decisões, que é de importância fundamental para a Metodologia Eco School e para a educação em Bioeconomia, e transforma os alunos em cidadãos globais, ensinando-lhes sobre o valor da democracia e alcançando um consenso para o bem comum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66252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0974B7780C42449E1B381D958C3DA6" ma:contentTypeVersion="15" ma:contentTypeDescription="Creare un nuovo documento." ma:contentTypeScope="" ma:versionID="28c8e84fbce78053d7f22056b6e07868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b2080048e86604465f2b7e8932cd4fb6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89FA13-D37A-4F1B-9DCA-05059885AF1C}">
  <ds:schemaRefs>
    <ds:schemaRef ds:uri="4b029ac4-2790-4e9d-b1ba-d309a41950a3"/>
    <ds:schemaRef ds:uri="4cb37d89-296d-4697-a3a4-f9df7f39d0e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4B92E7-DDF0-4E5B-B2F8-46C03AA1BFAD}">
  <ds:schemaRefs>
    <ds:schemaRef ds:uri="4b029ac4-2790-4e9d-b1ba-d309a41950a3"/>
    <ds:schemaRef ds:uri="4cb37d89-296d-4697-a3a4-f9df7f39d0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9E357B6-DC84-4D18-B0D9-4560C43CBB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1201</Words>
  <Application>Microsoft Office PowerPoint</Application>
  <PresentationFormat>Presentazione su schermo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PuviRegular</vt:lpstr>
      <vt:lpstr>Office Theme</vt:lpstr>
      <vt:lpstr>ECO ESCOLAS &amp; BIOECONOMIA</vt:lpstr>
      <vt:lpstr>O que é o Programa Eco-Escola?</vt:lpstr>
      <vt:lpstr>Como funciona</vt:lpstr>
      <vt:lpstr>Estrutura em sete etapas</vt:lpstr>
      <vt:lpstr>Eco School - Temas</vt:lpstr>
      <vt:lpstr>Bandeira Verde</vt:lpstr>
      <vt:lpstr>Porquê implementar o Programa Eco - Escola</vt:lpstr>
      <vt:lpstr>O que é Bioeconomia?</vt:lpstr>
      <vt:lpstr>Porque é que o programa Eco-Escolas é uma boa prática no ensino da Bioeconomia? </vt:lpstr>
      <vt:lpstr>Como ensinar bioeconomia através do programa Eco-Escolas?</vt:lpstr>
      <vt:lpstr>Como ensinar bioeconomia através do programa Eco-Escolas?</vt:lpstr>
      <vt:lpstr>Como ensinar bioeconomia através do programa Eco-Escolas?</vt:lpstr>
      <vt:lpstr>Recursos Educativos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Pietro Rigonat</cp:lastModifiedBy>
  <cp:revision>4</cp:revision>
  <dcterms:created xsi:type="dcterms:W3CDTF">2024-05-12T12:39:55Z</dcterms:created>
  <dcterms:modified xsi:type="dcterms:W3CDTF">2025-05-22T14:47:07Z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  <property fmtid="{D5CDD505-2E9C-101B-9397-08002B2CF9AE}" pid="3" name="MediaServiceImageTags">
    <vt:lpwstr/>
  </property>
</Properties>
</file>