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omments/modernComment_128_F003FB85.xml" ContentType="application/vnd.ms-powerpoint.comments+xml"/>
  <Override PartName="/ppt/comments/modernComment_103_C261C6B5.xml" ContentType="application/vnd.ms-powerpoint.comments+xml"/>
  <Override PartName="/ppt/comments/modernComment_12B_EFA45300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0" r:id="rId5"/>
    <p:sldId id="258" r:id="rId6"/>
    <p:sldId id="294" r:id="rId7"/>
    <p:sldId id="296" r:id="rId8"/>
    <p:sldId id="259" r:id="rId9"/>
    <p:sldId id="274" r:id="rId10"/>
    <p:sldId id="295" r:id="rId11"/>
    <p:sldId id="299" r:id="rId12"/>
    <p:sldId id="292" r:id="rId13"/>
    <p:sldId id="297" r:id="rId14"/>
    <p:sldId id="298" r:id="rId15"/>
    <p:sldId id="272" r:id="rId16"/>
    <p:sldId id="264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F07FB206-40A3-48A0-A79D-2F15042ECAE0}">
          <p14:sldIdLst>
            <p14:sldId id="300"/>
            <p14:sldId id="258"/>
          </p14:sldIdLst>
        </p14:section>
        <p14:section name="Sekcia bez názvu" id="{C8E1AD32-12E4-4A4B-A4D6-AD8708070395}">
          <p14:sldIdLst>
            <p14:sldId id="294"/>
            <p14:sldId id="296"/>
            <p14:sldId id="259"/>
            <p14:sldId id="274"/>
            <p14:sldId id="295"/>
            <p14:sldId id="299"/>
            <p14:sldId id="292"/>
            <p14:sldId id="297"/>
            <p14:sldId id="298"/>
            <p14:sldId id="272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201CC6-34A4-A1C8-48CA-A0B39B16B6B6}" name="Kika Kolárová" initials="KK" userId="8c737587674f9e71" providerId="Windows Live"/>
  <p188:author id="{D4AFCDE7-C165-9BAC-4808-5AFF3ECDAE84}" name="Reeza Hanselmann" initials="RH" userId="S::reeza@fee.global::796f332d-99f5-4e2b-9f97-6b67832b3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C87EFA-0E69-400A-228B-3FAFA71BC7D9}" v="8" dt="2025-01-03T10:52:23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>
      <p:cViewPr varScale="1">
        <p:scale>
          <a:sx n="80" d="100"/>
          <a:sy n="80" d="100"/>
        </p:scale>
        <p:origin x="6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6a725c9a010b04c7bd351fb5493c4179bb8d997692fc8fbcb1d7f55ba88fa362::" providerId="AD" clId="Web-{B3C87EFA-0E69-400A-228B-3FAFA71BC7D9}"/>
    <pc:docChg chg="modSld">
      <pc:chgData name="Guest User" userId="S::urn:spo:anon#6a725c9a010b04c7bd351fb5493c4179bb8d997692fc8fbcb1d7f55ba88fa362::" providerId="AD" clId="Web-{B3C87EFA-0E69-400A-228B-3FAFA71BC7D9}" dt="2025-01-03T10:52:05.562" v="5" actId="1076"/>
      <pc:docMkLst>
        <pc:docMk/>
      </pc:docMkLst>
      <pc:sldChg chg="modSp">
        <pc:chgData name="Guest User" userId="S::urn:spo:anon#6a725c9a010b04c7bd351fb5493c4179bb8d997692fc8fbcb1d7f55ba88fa362::" providerId="AD" clId="Web-{B3C87EFA-0E69-400A-228B-3FAFA71BC7D9}" dt="2025-01-03T10:52:05.562" v="5" actId="1076"/>
        <pc:sldMkLst>
          <pc:docMk/>
          <pc:sldMk cId="4026792837" sldId="296"/>
        </pc:sldMkLst>
        <pc:picChg chg="mod">
          <ac:chgData name="Guest User" userId="S::urn:spo:anon#6a725c9a010b04c7bd351fb5493c4179bb8d997692fc8fbcb1d7f55ba88fa362::" providerId="AD" clId="Web-{B3C87EFA-0E69-400A-228B-3FAFA71BC7D9}" dt="2025-01-03T10:51:56.561" v="1" actId="1076"/>
          <ac:picMkLst>
            <pc:docMk/>
            <pc:sldMk cId="4026792837" sldId="296"/>
            <ac:picMk id="6" creationId="{98768D0F-9999-CFE1-13D8-6E2C34F8E8F0}"/>
          </ac:picMkLst>
        </pc:picChg>
        <pc:picChg chg="mod">
          <ac:chgData name="Guest User" userId="S::urn:spo:anon#6a725c9a010b04c7bd351fb5493c4179bb8d997692fc8fbcb1d7f55ba88fa362::" providerId="AD" clId="Web-{B3C87EFA-0E69-400A-228B-3FAFA71BC7D9}" dt="2025-01-03T10:52:05.562" v="5" actId="1076"/>
          <ac:picMkLst>
            <pc:docMk/>
            <pc:sldMk cId="4026792837" sldId="296"/>
            <ac:picMk id="8" creationId="{01A3DB2F-EE77-2FBF-8118-96FA5C385190}"/>
          </ac:picMkLst>
        </pc:picChg>
      </pc:sldChg>
    </pc:docChg>
  </pc:docChgLst>
</pc:chgInfo>
</file>

<file path=ppt/comments/modernComment_103_C261C6B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25E7FCB-D5F5-4A57-AAF0-079600FC84AC}" authorId="{CA201CC6-34A4-A1C8-48CA-A0B39B16B6B6}" created="2024-10-10T12:04:11.08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61187765" sldId="259"/>
      <ac:picMk id="1027" creationId="{00000000-0000-0000-0000-000000000000}"/>
    </ac:deMkLst>
    <p188:replyLst>
      <p188:reply id="{2CA73C75-D8C1-4E9A-B026-5BF2ADA45808}" authorId="{CA201CC6-34A4-A1C8-48CA-A0B39B16B6B6}" created="2024-10-10T13:03:31.829">
        <p188:txBody>
          <a:bodyPr/>
          <a:lstStyle/>
          <a:p>
            <a:r>
              <a:rPr lang="sk-SK"/>
              <a:t>https://zelenaskola.sk/o-programe/temy/</a:t>
            </a:r>
          </a:p>
        </p188:txBody>
      </p188:reply>
    </p188:replyLst>
    <p188:txBody>
      <a:bodyPr/>
      <a:lstStyle/>
      <a:p>
        <a:r>
          <a:rPr lang="sk-SK"/>
          <a:t>Biodiverzita a príroda, klimatická zmena, energia, potraviny, globálne občianstvo, zdravie a blahobyt, odpadky, more a pobrežie, školský pozemok, preprava, odpad, voda</a:t>
        </a:r>
      </a:p>
    </p188:txBody>
  </p188:cm>
</p188:cmLst>
</file>

<file path=ppt/comments/modernComment_128_F003FB8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70C1D49-E9DA-4D4D-808A-8006C0E7C497}" authorId="{CA201CC6-34A4-A1C8-48CA-A0B39B16B6B6}" created="2024-10-10T12:01:12.58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26792837" sldId="296"/>
      <ac:picMk id="1026" creationId="{00000000-0000-0000-0000-000000000000}"/>
    </ac:deMkLst>
    <p188:txBody>
      <a:bodyPr/>
      <a:lstStyle/>
      <a:p>
        <a:r>
          <a:rPr lang="sk-SK"/>
          <a:t>From the up to the right: Vyformujte EKO komisiu, Vykonajte environmentálny audit, Vytvorte akčný plán, monitorujte a posudzujte, prepojte s kurikulom, informujte a zapájajte, vytvorte EKO KÓD - all of these are in imperative mood.</a:t>
        </a:r>
      </a:p>
    </p188:txBody>
  </p188:cm>
  <p188:cm id="{EAFC4C3A-895D-4EA1-8100-B0D2A34EE568}" authorId="{CA201CC6-34A4-A1C8-48CA-A0B39B16B6B6}" created="2024-10-10T13:01:11.51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26792837" sldId="296"/>
      <ac:picMk id="6" creationId="{98768D0F-9999-CFE1-13D8-6E2C34F8E8F0}"/>
    </ac:deMkLst>
    <p188:replyLst>
      <p188:reply id="{0317A5A6-3D0D-444B-BC7E-3C22AE1F1191}" authorId="{CA201CC6-34A4-A1C8-48CA-A0B39B16B6B6}" created="2024-10-10T13:03:44.080">
        <p188:txBody>
          <a:bodyPr/>
          <a:lstStyle/>
          <a:p>
            <a:r>
              <a:rPr lang="sk-SK"/>
              <a:t>https://zelenaskola.sk/o-programe/metodika-7-krokov/</a:t>
            </a:r>
          </a:p>
        </p188:txBody>
      </p188:reply>
    </p188:replyLst>
    <p188:txBody>
      <a:bodyPr/>
      <a:lstStyle/>
      <a:p>
        <a:r>
          <a:rPr lang="sk-SK"/>
          <a:t>Pictures I found on the official webside for Eco-schools in Slovakia</a:t>
        </a:r>
      </a:p>
    </p188:txBody>
  </p188:cm>
</p188:cmLst>
</file>

<file path=ppt/comments/modernComment_12B_EFA4530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0045051-1CC8-4488-80B2-B56E5139C952}" authorId="{CA201CC6-34A4-A1C8-48CA-A0B39B16B6B6}" created="2024-10-10T12:13:47.98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20523776" sldId="299"/>
      <ac:spMk id="3" creationId="{00000000-0000-0000-0000-000000000000}"/>
      <ac:txMk cp="963" len="70">
        <ac:context len="1035" hash="461908742"/>
      </ac:txMk>
    </ac:txMkLst>
    <p188:pos x="7904931" y="3741390"/>
    <p188:txBody>
      <a:bodyPr/>
      <a:lstStyle/>
      <a:p>
        <a:r>
          <a:rPr lang="sk-SK"/>
          <a:t>Did not translate this, let me know if it's needed.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21" Type="http://schemas.openxmlformats.org/officeDocument/2006/relationships/image" Target="../media/image25.svg"/><Relationship Id="rId34" Type="http://schemas.openxmlformats.org/officeDocument/2006/relationships/image" Target="../media/image38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33" Type="http://schemas.openxmlformats.org/officeDocument/2006/relationships/image" Target="../media/image37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emf"/><Relationship Id="rId5" Type="http://schemas.openxmlformats.org/officeDocument/2006/relationships/image" Target="../media/image9.emf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image" Target="../media/image32.png"/><Relationship Id="rId36" Type="http://schemas.openxmlformats.org/officeDocument/2006/relationships/image" Target="../media/image40.emf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31" Type="http://schemas.openxmlformats.org/officeDocument/2006/relationships/image" Target="../media/image35.svg"/><Relationship Id="rId4" Type="http://schemas.openxmlformats.org/officeDocument/2006/relationships/image" Target="../media/image8.sv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svg"/><Relationship Id="rId8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3/1/2025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25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3/1/2025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42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3/1/2025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51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52DB5F41-4F2B-4328-AE49-3707D2F74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91" y="3100017"/>
            <a:ext cx="4410681" cy="12482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of the</a:t>
            </a:r>
            <a:br>
              <a:rPr lang="en-US" dirty="0"/>
            </a:br>
            <a:r>
              <a:rPr lang="en-US" dirty="0"/>
              <a:t>presentation</a:t>
            </a:r>
            <a:endParaRPr lang="pt-PT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4662E1A-1852-420A-BF5C-6602BA6CF8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590" y="4552533"/>
            <a:ext cx="2946486" cy="60547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sz="1875" b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here, if needed</a:t>
            </a:r>
            <a:endParaRPr lang="pt-PT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51FBB9-4D3D-4135-9095-7A3090D09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591" y="5797201"/>
            <a:ext cx="2458641" cy="378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Date/Event Info</a:t>
            </a:r>
            <a:endParaRPr lang="en-PT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8B555D08-2146-440F-99EA-4CF91903E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4033" y="5374979"/>
            <a:ext cx="79734" cy="126246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28B3EA1-BE00-40B5-A69B-9FAA1BE005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590" y="871323"/>
            <a:ext cx="1950577" cy="11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8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39BA59-69B5-4BA8-A153-9A136681CF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31618" y="1430655"/>
            <a:ext cx="2880766" cy="7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 i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FA736C32-83BF-4701-A120-C92EB277E8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4033" y="5371583"/>
            <a:ext cx="79734" cy="1262462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58CDCDE3-95BD-4EF2-825B-A47CF3185D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1217" y="6388617"/>
            <a:ext cx="1090543" cy="231741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DC678C40-A850-4661-8B14-B0CBF6F8754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2214" y="1093564"/>
            <a:ext cx="823913" cy="117204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AF2798AB-B03B-4E95-A1C8-85C4332642A4}"/>
              </a:ext>
            </a:extLst>
          </p:cNvPr>
          <p:cNvSpPr txBox="1">
            <a:spLocks/>
          </p:cNvSpPr>
          <p:nvPr userDrawn="1"/>
        </p:nvSpPr>
        <p:spPr>
          <a:xfrm>
            <a:off x="6661739" y="1322831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info@genb-project.eu</a:t>
            </a:r>
            <a:endParaRPr lang="pt-PT" sz="1400" dirty="0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8AA900D8-A334-424B-AE3E-2F7EBD02C2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591" y="3760222"/>
            <a:ext cx="1000125" cy="85725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DA986E21-9F1B-467B-B797-668AC0F7C76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8416" y="4497388"/>
            <a:ext cx="717181" cy="272731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F1D1AEB0-6D60-4A56-B5BC-B563653CD30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84828" y="4513199"/>
            <a:ext cx="941957" cy="250520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700DF2AE-4F0C-43A5-B1C6-D4553E74F0F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80042" y="4458256"/>
            <a:ext cx="807762" cy="289199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1BFABBAE-E945-44EB-9261-7C37EC0919B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7477" y="5375204"/>
            <a:ext cx="339925" cy="319929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2211E6CE-999D-47CA-8E78-77170CD7D08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69006" y="5361922"/>
            <a:ext cx="636077" cy="361906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D417C3C7-36BE-47D9-B71C-7B4B814AA79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66042" y="5418276"/>
            <a:ext cx="991160" cy="245235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CD3C49D6-C161-43F3-B8FA-DE758A367BA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563767" y="5405865"/>
            <a:ext cx="689113" cy="270058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304D794F-DA24-4EA6-8328-622538FFF52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734682" y="5427345"/>
            <a:ext cx="879432" cy="269825"/>
          </a:xfrm>
          <a:prstGeom prst="rect">
            <a:avLst/>
          </a:prstGeom>
        </p:spPr>
      </p:pic>
      <p:pic>
        <p:nvPicPr>
          <p:cNvPr id="46" name="Imagem 45" descr="Uma imagem com texto&#10;&#10;Descrição gerada automaticamente">
            <a:extLst>
              <a:ext uri="{FF2B5EF4-FFF2-40B4-BE49-F238E27FC236}">
                <a16:creationId xmlns:a16="http://schemas.microsoft.com/office/drawing/2014/main" id="{C04E755E-BE1A-4C5C-A626-889F184C400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05" y="4451644"/>
            <a:ext cx="966454" cy="348853"/>
          </a:xfrm>
          <a:prstGeom prst="rect">
            <a:avLst/>
          </a:prstGeom>
        </p:spPr>
      </p:pic>
      <p:pic>
        <p:nvPicPr>
          <p:cNvPr id="48" name="Imagem 47" descr="Uma imagem com texto, relógio&#10;&#10;Descrição gerada automaticamente">
            <a:extLst>
              <a:ext uri="{FF2B5EF4-FFF2-40B4-BE49-F238E27FC236}">
                <a16:creationId xmlns:a16="http://schemas.microsoft.com/office/drawing/2014/main" id="{15E9BBCE-4D5C-411B-A8A2-554B3BE2B675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10" y="4482740"/>
            <a:ext cx="971023" cy="302744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FD6D74B2-0E4D-478A-8296-7E486FBB1508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53439" y="1324038"/>
            <a:ext cx="1947246" cy="1160102"/>
          </a:xfrm>
          <a:prstGeom prst="rect">
            <a:avLst/>
          </a:prstGeom>
        </p:spPr>
      </p:pic>
      <p:pic>
        <p:nvPicPr>
          <p:cNvPr id="2" name="Gráfico 28">
            <a:extLst>
              <a:ext uri="{FF2B5EF4-FFF2-40B4-BE49-F238E27FC236}">
                <a16:creationId xmlns:a16="http://schemas.microsoft.com/office/drawing/2014/main" id="{33452801-4C56-A3EB-1D79-4DDABD5B254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652214" y="2640425"/>
            <a:ext cx="276225" cy="276225"/>
          </a:xfrm>
          <a:prstGeom prst="rect">
            <a:avLst/>
          </a:prstGeom>
        </p:spPr>
      </p:pic>
      <p:pic>
        <p:nvPicPr>
          <p:cNvPr id="3" name="Gráfico 29">
            <a:extLst>
              <a:ext uri="{FF2B5EF4-FFF2-40B4-BE49-F238E27FC236}">
                <a16:creationId xmlns:a16="http://schemas.microsoft.com/office/drawing/2014/main" id="{BDCD4EC8-5022-AE90-E8FF-AAB74ADBB7F6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064170" y="2640425"/>
            <a:ext cx="276225" cy="276225"/>
          </a:xfrm>
          <a:prstGeom prst="rect">
            <a:avLst/>
          </a:prstGeom>
        </p:spPr>
      </p:pic>
      <p:pic>
        <p:nvPicPr>
          <p:cNvPr id="4" name="Gráfico 35">
            <a:extLst>
              <a:ext uri="{FF2B5EF4-FFF2-40B4-BE49-F238E27FC236}">
                <a16:creationId xmlns:a16="http://schemas.microsoft.com/office/drawing/2014/main" id="{D86ACDDF-C574-3695-9126-C301F6CEF4E2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476126" y="2640425"/>
            <a:ext cx="276225" cy="276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63A15-46B3-7B80-19D8-A43D3A5DAB1B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8300038" y="2640425"/>
            <a:ext cx="276225" cy="27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A3654-27E8-5D9E-3FEC-A4F620BB334C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7888082" y="2640425"/>
            <a:ext cx="276225" cy="2762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91B25E5-22CF-6773-B872-445B56878078}"/>
              </a:ext>
            </a:extLst>
          </p:cNvPr>
          <p:cNvSpPr txBox="1">
            <a:spLocks/>
          </p:cNvSpPr>
          <p:nvPr userDrawn="1"/>
        </p:nvSpPr>
        <p:spPr>
          <a:xfrm>
            <a:off x="6661739" y="2355984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0" i="0" dirty="0">
                <a:solidFill>
                  <a:schemeClr val="bg1"/>
                </a:solidFill>
                <a:effectLst/>
                <a:latin typeface="PuviRegular"/>
              </a:rPr>
              <a:t>@BIOVOICES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5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3/1/2025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4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3/1/2025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95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3/1/2025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3/1/2025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96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3/1/2025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39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3/1/2025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24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3/1/2025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7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3/1/2025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B196-6C76-4FE0-A2E9-306EDE891380}" type="datetimeFigureOut">
              <a:rPr lang="el-GR" smtClean="0"/>
              <a:t>3/1/2025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2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SyIvqyY9oQ" TargetMode="External"/><Relationship Id="rId2" Type="http://schemas.openxmlformats.org/officeDocument/2006/relationships/hyperlink" Target="https://www.athenscollege.edu.gr/en/news/our-news/2023/11/16/participation-of-athens-college-grade-2-students-in-the-european-week-of-waste-reducti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ooekonomie.de/en/topics/in-depth-reports/bioeconomy-and-un-sustainable-development-goals" TargetMode="External"/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schools.global/how-does-it-wor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schools.global/themes" TargetMode="External"/><Relationship Id="rId2" Type="http://schemas.openxmlformats.org/officeDocument/2006/relationships/hyperlink" Target="https://www.ecoschools.global/the-seven-step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microsoft.com/office/2018/10/relationships/comments" Target="../comments/modernComment_128_F003FB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hyperlink" Target="https://www.ecoschools.global/seven-steps-methodolog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schools.global/themes" TargetMode="External"/><Relationship Id="rId2" Type="http://schemas.microsoft.com/office/2018/10/relationships/comments" Target="../comments/modernComment_103_C261C6B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schools.global/how-does-it-wor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B_EFA4530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5E06E-4BA7-48E6-B3EA-9604936F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ZELENÉ ŠKOLY A</a:t>
            </a:r>
            <a:r>
              <a:rPr lang="pt-PT" dirty="0"/>
              <a:t> </a:t>
            </a:r>
            <a:r>
              <a:rPr lang="sk-SK" dirty="0"/>
              <a:t>BIOHOSPODÁRSTVO</a:t>
            </a:r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A2EDF0-7A23-40CD-8304-26565CF08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M. Giannakopoulou</a:t>
            </a:r>
          </a:p>
        </p:txBody>
      </p:sp>
    </p:spTree>
    <p:extLst>
      <p:ext uri="{BB962C8B-B14F-4D97-AF65-F5344CB8AC3E}">
        <p14:creationId xmlns:p14="http://schemas.microsoft.com/office/powerpoint/2010/main" val="243430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6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Century Gothic" pitchFamily="34" charset="0"/>
              </a:rPr>
              <a:t>Ako</a:t>
            </a:r>
            <a:r>
              <a:rPr lang="en-US" sz="2800" b="1" dirty="0">
                <a:latin typeface="Century Gothic" pitchFamily="34" charset="0"/>
              </a:rPr>
              <a:t> </a:t>
            </a:r>
            <a:r>
              <a:rPr lang="en-US" sz="2800" b="1" dirty="0" err="1">
                <a:latin typeface="Century Gothic" pitchFamily="34" charset="0"/>
              </a:rPr>
              <a:t>sa</a:t>
            </a:r>
            <a:r>
              <a:rPr lang="en-US" sz="2800" b="1" dirty="0">
                <a:latin typeface="Century Gothic" pitchFamily="34" charset="0"/>
              </a:rPr>
              <a:t> </a:t>
            </a:r>
            <a:r>
              <a:rPr lang="en-US" sz="2800" b="1" dirty="0" err="1">
                <a:latin typeface="Century Gothic" pitchFamily="34" charset="0"/>
              </a:rPr>
              <a:t>môže</a:t>
            </a:r>
            <a:r>
              <a:rPr lang="en-US" sz="2800" b="1" dirty="0">
                <a:latin typeface="Century Gothic" pitchFamily="34" charset="0"/>
              </a:rPr>
              <a:t> </a:t>
            </a:r>
            <a:r>
              <a:rPr lang="en-US" sz="2800" b="1" dirty="0" err="1">
                <a:latin typeface="Century Gothic" pitchFamily="34" charset="0"/>
              </a:rPr>
              <a:t>biohospodárstvo</a:t>
            </a:r>
            <a:r>
              <a:rPr lang="en-US" sz="2800" b="1" dirty="0">
                <a:latin typeface="Century Gothic" pitchFamily="34" charset="0"/>
              </a:rPr>
              <a:t> </a:t>
            </a:r>
            <a:r>
              <a:rPr lang="en-US" sz="2800" b="1" dirty="0" err="1">
                <a:latin typeface="Century Gothic" pitchFamily="34" charset="0"/>
              </a:rPr>
              <a:t>vyučovať</a:t>
            </a:r>
            <a:r>
              <a:rPr lang="en-US" sz="2800" b="1" dirty="0">
                <a:latin typeface="Century Gothic" pitchFamily="34" charset="0"/>
              </a:rPr>
              <a:t> </a:t>
            </a:r>
            <a:r>
              <a:rPr lang="en-US" sz="2800" b="1" dirty="0" err="1">
                <a:latin typeface="Century Gothic" pitchFamily="34" charset="0"/>
              </a:rPr>
              <a:t>prostredníctvom</a:t>
            </a:r>
            <a:r>
              <a:rPr lang="en-US" sz="2800" b="1" dirty="0">
                <a:latin typeface="Century Gothic" pitchFamily="34" charset="0"/>
              </a:rPr>
              <a:t> </a:t>
            </a:r>
            <a:r>
              <a:rPr lang="en-US" sz="2800" b="1" dirty="0" err="1">
                <a:latin typeface="Century Gothic" pitchFamily="34" charset="0"/>
              </a:rPr>
              <a:t>programu</a:t>
            </a:r>
            <a:r>
              <a:rPr lang="en-US" sz="2800" b="1" dirty="0">
                <a:latin typeface="Century Gothic" pitchFamily="34" charset="0"/>
              </a:rPr>
              <a:t> </a:t>
            </a:r>
            <a:r>
              <a:rPr lang="sk-SK" sz="2800" b="1" dirty="0">
                <a:latin typeface="Century Gothic" pitchFamily="34" charset="0"/>
              </a:rPr>
              <a:t>Zelených </a:t>
            </a:r>
            <a:r>
              <a:rPr lang="en-US" sz="2800" b="1" dirty="0" err="1">
                <a:latin typeface="Century Gothic" pitchFamily="34" charset="0"/>
              </a:rPr>
              <a:t>škôl</a:t>
            </a:r>
            <a:r>
              <a:rPr lang="en-US" sz="2800" b="1" dirty="0">
                <a:latin typeface="Century Gothic" pitchFamily="34" charset="0"/>
              </a:rPr>
              <a:t>?</a:t>
            </a:r>
            <a:endParaRPr lang="el-GR" sz="28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72233"/>
            <a:ext cx="8435280" cy="4925144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en-US" sz="1800" b="1" u="sng" dirty="0"/>
              <a:t>PRÍPADOVÁ ŠTÚDIA – EKO TÉMA 7 (</a:t>
            </a:r>
            <a:r>
              <a:rPr lang="en-US" sz="1800" b="1" u="sng" dirty="0" err="1"/>
              <a:t>Odpadky</a:t>
            </a:r>
            <a:r>
              <a:rPr lang="en-US" sz="1800" b="1" u="sng" dirty="0"/>
              <a:t>) a 11 (</a:t>
            </a:r>
            <a:r>
              <a:rPr lang="en-US" sz="1800" b="1" u="sng" dirty="0" err="1"/>
              <a:t>Odpady</a:t>
            </a:r>
            <a:r>
              <a:rPr lang="en-US" sz="1800" b="1" u="sng" dirty="0"/>
              <a:t>)</a:t>
            </a:r>
            <a:endParaRPr lang="sk-SK" sz="1800" b="1" u="sng" dirty="0"/>
          </a:p>
          <a:p>
            <a:pPr marL="0" lvl="2" indent="0">
              <a:buNone/>
            </a:pPr>
            <a:r>
              <a:rPr lang="en-US" sz="1800" b="1" dirty="0" err="1"/>
              <a:t>Znižovanie</a:t>
            </a:r>
            <a:r>
              <a:rPr lang="en-US" sz="1800" b="1" dirty="0"/>
              <a:t> </a:t>
            </a:r>
            <a:r>
              <a:rPr lang="en-US" sz="1800" b="1" dirty="0" err="1"/>
              <a:t>odpadu</a:t>
            </a:r>
            <a:r>
              <a:rPr lang="en-US" sz="1800" b="1" dirty="0"/>
              <a:t> </a:t>
            </a:r>
            <a:r>
              <a:rPr lang="en-US" sz="1800" b="1" dirty="0" err="1"/>
              <a:t>na</a:t>
            </a:r>
            <a:r>
              <a:rPr lang="en-US" sz="1800" b="1" dirty="0"/>
              <a:t> </a:t>
            </a:r>
            <a:r>
              <a:rPr lang="en-US" sz="1800" b="1" dirty="0" err="1"/>
              <a:t>Základnej</a:t>
            </a:r>
            <a:r>
              <a:rPr lang="en-US" sz="1800" b="1" dirty="0"/>
              <a:t> </a:t>
            </a:r>
            <a:r>
              <a:rPr lang="en-US" sz="1800" b="1" dirty="0" err="1"/>
              <a:t>škole</a:t>
            </a:r>
            <a:r>
              <a:rPr lang="en-US" sz="1800" b="1" dirty="0"/>
              <a:t> </a:t>
            </a:r>
            <a:r>
              <a:rPr lang="sk-SK" sz="1800" b="1" dirty="0" err="1"/>
              <a:t>Athens</a:t>
            </a:r>
            <a:r>
              <a:rPr lang="en-US" sz="1800" b="1" dirty="0"/>
              <a:t> </a:t>
            </a:r>
            <a:r>
              <a:rPr lang="sk-SK" sz="1800" b="1" dirty="0" err="1"/>
              <a:t>College</a:t>
            </a:r>
            <a:r>
              <a:rPr lang="en-US" sz="1800" b="1" dirty="0"/>
              <a:t> - </a:t>
            </a:r>
            <a:r>
              <a:rPr lang="en-US" sz="1800" b="1" dirty="0" err="1"/>
              <a:t>Balenie</a:t>
            </a:r>
            <a:r>
              <a:rPr lang="en-US" sz="1800" b="1" dirty="0"/>
              <a:t> </a:t>
            </a:r>
            <a:r>
              <a:rPr lang="en-US" sz="1800" b="1" dirty="0" err="1"/>
              <a:t>desiaty</a:t>
            </a:r>
            <a:r>
              <a:rPr lang="en-US" sz="1800" b="1" dirty="0"/>
              <a:t> </a:t>
            </a:r>
            <a:r>
              <a:rPr lang="sk-SK" sz="1800" b="1" dirty="0"/>
              <a:t>do</a:t>
            </a:r>
            <a:r>
              <a:rPr lang="en-US" sz="1800" b="1" dirty="0"/>
              <a:t> </a:t>
            </a:r>
            <a:r>
              <a:rPr lang="en-US" sz="1800" b="1" dirty="0" err="1"/>
              <a:t>škol</a:t>
            </a:r>
            <a:r>
              <a:rPr lang="sk-SK" sz="1800" b="1" dirty="0"/>
              <a:t>y</a:t>
            </a:r>
          </a:p>
          <a:p>
            <a:pPr marL="285750" lvl="2" indent="-285750"/>
            <a:r>
              <a:rPr lang="en-US" sz="1800" dirty="0"/>
              <a:t>KROK 1: </a:t>
            </a:r>
            <a:r>
              <a:rPr lang="en-US" sz="1800" dirty="0" err="1"/>
              <a:t>Študenti</a:t>
            </a:r>
            <a:r>
              <a:rPr lang="en-US" sz="1800" dirty="0"/>
              <a:t> </a:t>
            </a:r>
            <a:r>
              <a:rPr lang="en-US" sz="1800" dirty="0" err="1"/>
              <a:t>vytvorili</a:t>
            </a:r>
            <a:r>
              <a:rPr lang="en-US" sz="1800" dirty="0"/>
              <a:t> </a:t>
            </a:r>
            <a:r>
              <a:rPr lang="en-US" sz="1800" b="1" dirty="0"/>
              <a:t>E</a:t>
            </a:r>
            <a:r>
              <a:rPr lang="sk-SK" sz="1800" b="1" dirty="0"/>
              <a:t>K</a:t>
            </a:r>
            <a:r>
              <a:rPr lang="en-US" sz="1800" b="1" dirty="0"/>
              <a:t>O </a:t>
            </a:r>
            <a:r>
              <a:rPr lang="en-US" sz="1800" b="1" dirty="0" err="1"/>
              <a:t>komisiu</a:t>
            </a:r>
            <a:r>
              <a:rPr lang="en-US" sz="1800" dirty="0"/>
              <a:t>. </a:t>
            </a:r>
            <a:r>
              <a:rPr lang="en-US" sz="1800" dirty="0" err="1"/>
              <a:t>Chceli</a:t>
            </a:r>
            <a:r>
              <a:rPr lang="en-US" sz="1800" dirty="0"/>
              <a:t> </a:t>
            </a:r>
            <a:r>
              <a:rPr lang="en-US" sz="1800" dirty="0" err="1"/>
              <a:t>zistiť</a:t>
            </a:r>
            <a:r>
              <a:rPr lang="en-US" sz="1800" dirty="0"/>
              <a:t>, </a:t>
            </a:r>
            <a:r>
              <a:rPr lang="en-US" sz="1800" dirty="0" err="1"/>
              <a:t>koľko</a:t>
            </a:r>
            <a:r>
              <a:rPr lang="en-US" sz="1800" dirty="0"/>
              <a:t> a </a:t>
            </a:r>
            <a:r>
              <a:rPr lang="en-US" sz="1800" dirty="0" err="1"/>
              <a:t>aký</a:t>
            </a:r>
            <a:r>
              <a:rPr lang="en-US" sz="1800" dirty="0"/>
              <a:t> </a:t>
            </a:r>
            <a:r>
              <a:rPr lang="en-US" sz="1800" dirty="0" err="1"/>
              <a:t>druh</a:t>
            </a:r>
            <a:r>
              <a:rPr lang="en-US" sz="1800" dirty="0"/>
              <a:t> </a:t>
            </a:r>
            <a:r>
              <a:rPr lang="en-US" sz="1800" dirty="0" err="1"/>
              <a:t>odpadu</a:t>
            </a:r>
            <a:r>
              <a:rPr lang="en-US" sz="1800" dirty="0"/>
              <a:t> </a:t>
            </a:r>
            <a:r>
              <a:rPr lang="en-US" sz="1800" dirty="0" err="1"/>
              <a:t>vyhadzovali</a:t>
            </a:r>
            <a:r>
              <a:rPr lang="en-US" sz="1800" dirty="0"/>
              <a:t> </a:t>
            </a:r>
            <a:r>
              <a:rPr lang="en-US" sz="1800" dirty="0" err="1"/>
              <a:t>každý</a:t>
            </a:r>
            <a:r>
              <a:rPr lang="en-US" sz="1800" dirty="0"/>
              <a:t> </a:t>
            </a:r>
            <a:r>
              <a:rPr lang="en-US" sz="1800" dirty="0" err="1"/>
              <a:t>deň</a:t>
            </a:r>
            <a:r>
              <a:rPr lang="en-US" sz="1800" dirty="0"/>
              <a:t>.  </a:t>
            </a:r>
          </a:p>
          <a:p>
            <a:pPr marL="285750" lvl="2" indent="-285750"/>
            <a:r>
              <a:rPr lang="en-US" sz="1800" dirty="0"/>
              <a:t>KROK 2: </a:t>
            </a:r>
            <a:r>
              <a:rPr lang="en-US" sz="1800" dirty="0" err="1"/>
              <a:t>Vykonali</a:t>
            </a:r>
            <a:r>
              <a:rPr lang="en-US" sz="1800" dirty="0"/>
              <a:t> </a:t>
            </a:r>
            <a:r>
              <a:rPr lang="en-US" sz="1800" b="1" dirty="0" err="1"/>
              <a:t>environmentálny</a:t>
            </a:r>
            <a:r>
              <a:rPr lang="en-US" sz="1800" b="1" dirty="0"/>
              <a:t> audit</a:t>
            </a:r>
            <a:r>
              <a:rPr lang="en-US" sz="1800" dirty="0"/>
              <a:t>. </a:t>
            </a:r>
            <a:r>
              <a:rPr lang="en-US" sz="1800" dirty="0" err="1"/>
              <a:t>Zmerali</a:t>
            </a:r>
            <a:r>
              <a:rPr lang="en-US" sz="1800" dirty="0"/>
              <a:t> </a:t>
            </a:r>
            <a:r>
              <a:rPr lang="en-US" sz="1800" dirty="0" err="1"/>
              <a:t>množstvo</a:t>
            </a:r>
            <a:r>
              <a:rPr lang="en-US" sz="1800" dirty="0"/>
              <a:t> </a:t>
            </a:r>
            <a:r>
              <a:rPr lang="en-US" sz="1800" dirty="0" err="1"/>
              <a:t>odpadu</a:t>
            </a:r>
            <a:r>
              <a:rPr lang="en-US" sz="1800" dirty="0"/>
              <a:t>, ale </a:t>
            </a:r>
            <a:r>
              <a:rPr lang="en-US" sz="1800" dirty="0" err="1"/>
              <a:t>tiež</a:t>
            </a:r>
            <a:r>
              <a:rPr lang="en-US" sz="1800" dirty="0"/>
              <a:t> </a:t>
            </a:r>
            <a:r>
              <a:rPr lang="en-US" sz="1800" dirty="0" err="1"/>
              <a:t>zaznamenali</a:t>
            </a:r>
            <a:r>
              <a:rPr lang="en-US" sz="1800" dirty="0"/>
              <a:t> </a:t>
            </a:r>
            <a:r>
              <a:rPr lang="en-US" sz="1800" dirty="0" err="1"/>
              <a:t>typ</a:t>
            </a:r>
            <a:r>
              <a:rPr lang="en-US" sz="1800" dirty="0"/>
              <a:t> </a:t>
            </a:r>
            <a:r>
              <a:rPr lang="en-US" sz="1800" dirty="0" err="1"/>
              <a:t>odpadu</a:t>
            </a:r>
            <a:r>
              <a:rPr lang="en-US" sz="1800" dirty="0"/>
              <a:t>. </a:t>
            </a:r>
            <a:r>
              <a:rPr lang="en-US" sz="1800" dirty="0" err="1"/>
              <a:t>Uvedomili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, </a:t>
            </a:r>
            <a:r>
              <a:rPr lang="en-US" sz="1800" dirty="0" err="1"/>
              <a:t>že</a:t>
            </a:r>
            <a:r>
              <a:rPr lang="en-US" sz="1800" dirty="0"/>
              <a:t> </a:t>
            </a:r>
            <a:r>
              <a:rPr lang="en-US" sz="1800" dirty="0" err="1"/>
              <a:t>väčšina</a:t>
            </a:r>
            <a:r>
              <a:rPr lang="en-US" sz="1800" dirty="0"/>
              <a:t> z </a:t>
            </a:r>
            <a:r>
              <a:rPr lang="en-US" sz="1800" dirty="0" err="1"/>
              <a:t>neho</a:t>
            </a:r>
            <a:r>
              <a:rPr lang="en-US" sz="1800" dirty="0"/>
              <a:t> </a:t>
            </a:r>
            <a:r>
              <a:rPr lang="en-US" sz="1800" dirty="0" err="1"/>
              <a:t>pochádzala</a:t>
            </a:r>
            <a:r>
              <a:rPr lang="en-US" sz="1800" dirty="0"/>
              <a:t> z </a:t>
            </a:r>
            <a:r>
              <a:rPr lang="en-US" sz="1800" dirty="0" err="1"/>
              <a:t>obalov</a:t>
            </a:r>
            <a:r>
              <a:rPr lang="en-US" sz="1800" dirty="0"/>
              <a:t> </a:t>
            </a:r>
            <a:r>
              <a:rPr lang="en-US" sz="1800" dirty="0" err="1"/>
              <a:t>desiat</a:t>
            </a:r>
            <a:r>
              <a:rPr lang="en-US" sz="1800" dirty="0"/>
              <a:t>, </a:t>
            </a:r>
            <a:r>
              <a:rPr lang="en-US" sz="1800" dirty="0" err="1"/>
              <a:t>ktoré</a:t>
            </a:r>
            <a:r>
              <a:rPr lang="en-US" sz="1800" dirty="0"/>
              <a:t> </a:t>
            </a:r>
            <a:r>
              <a:rPr lang="en-US" sz="1800" dirty="0" err="1"/>
              <a:t>študenti</a:t>
            </a:r>
            <a:r>
              <a:rPr lang="en-US" sz="1800" dirty="0"/>
              <a:t> </a:t>
            </a:r>
            <a:r>
              <a:rPr lang="en-US" sz="1800" dirty="0" err="1"/>
              <a:t>konzumovali</a:t>
            </a:r>
            <a:r>
              <a:rPr lang="en-US" sz="1800" dirty="0"/>
              <a:t>.  </a:t>
            </a:r>
          </a:p>
          <a:p>
            <a:pPr marL="285750" lvl="2" indent="-285750"/>
            <a:r>
              <a:rPr lang="en-US" sz="1800" dirty="0"/>
              <a:t>KROK 3: </a:t>
            </a:r>
            <a:r>
              <a:rPr lang="en-US" sz="1800" dirty="0" err="1"/>
              <a:t>Vytvorili</a:t>
            </a:r>
            <a:r>
              <a:rPr lang="en-US" sz="1800" dirty="0"/>
              <a:t> </a:t>
            </a:r>
            <a:r>
              <a:rPr lang="en-US" sz="1800" b="1" dirty="0" err="1"/>
              <a:t>akčný</a:t>
            </a:r>
            <a:r>
              <a:rPr lang="en-US" sz="1800" b="1" dirty="0"/>
              <a:t> </a:t>
            </a:r>
            <a:r>
              <a:rPr lang="en-US" sz="1800" b="1" dirty="0" err="1"/>
              <a:t>plán</a:t>
            </a:r>
            <a:r>
              <a:rPr lang="en-US" sz="1800" dirty="0"/>
              <a:t>. </a:t>
            </a:r>
            <a:r>
              <a:rPr lang="en-US" sz="1800" dirty="0" err="1"/>
              <a:t>Rozhodli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informovať</a:t>
            </a:r>
            <a:r>
              <a:rPr lang="en-US" sz="1800" dirty="0"/>
              <a:t> </a:t>
            </a:r>
            <a:r>
              <a:rPr lang="en-US" sz="1800" dirty="0" err="1"/>
              <a:t>všetkých</a:t>
            </a:r>
            <a:r>
              <a:rPr lang="en-US" sz="1800" dirty="0"/>
              <a:t> </a:t>
            </a:r>
            <a:r>
              <a:rPr lang="en-US" sz="1800" dirty="0" err="1"/>
              <a:t>študentov</a:t>
            </a:r>
            <a:r>
              <a:rPr lang="en-US" sz="1800" dirty="0"/>
              <a:t> o </a:t>
            </a:r>
            <a:r>
              <a:rPr lang="en-US" sz="1800" dirty="0" err="1"/>
              <a:t>svojich</a:t>
            </a:r>
            <a:r>
              <a:rPr lang="en-US" sz="1800" dirty="0"/>
              <a:t> </a:t>
            </a:r>
            <a:r>
              <a:rPr lang="en-US" sz="1800" dirty="0" err="1"/>
              <a:t>zisteniach</a:t>
            </a:r>
            <a:r>
              <a:rPr lang="en-US" sz="1800" dirty="0"/>
              <a:t> a </a:t>
            </a:r>
            <a:r>
              <a:rPr lang="en-US" sz="1800" dirty="0" err="1"/>
              <a:t>požiadali</a:t>
            </a:r>
            <a:r>
              <a:rPr lang="en-US" sz="1800" dirty="0"/>
              <a:t> ich, aby </a:t>
            </a:r>
            <a:r>
              <a:rPr lang="en-US" sz="1800" dirty="0" err="1"/>
              <a:t>našli</a:t>
            </a:r>
            <a:r>
              <a:rPr lang="en-US" sz="1800" dirty="0"/>
              <a:t> </a:t>
            </a:r>
            <a:r>
              <a:rPr lang="en-US" sz="1800" dirty="0" err="1"/>
              <a:t>obaly</a:t>
            </a:r>
            <a:r>
              <a:rPr lang="en-US" sz="1800" dirty="0"/>
              <a:t> </a:t>
            </a:r>
            <a:r>
              <a:rPr lang="en-US" sz="1800" dirty="0" err="1"/>
              <a:t>potravín</a:t>
            </a:r>
            <a:r>
              <a:rPr lang="en-US" sz="1800" dirty="0"/>
              <a:t> </a:t>
            </a:r>
            <a:r>
              <a:rPr lang="en-US" sz="1800" dirty="0" err="1"/>
              <a:t>vyrobené</a:t>
            </a:r>
            <a:r>
              <a:rPr lang="en-US" sz="1800" dirty="0"/>
              <a:t> z </a:t>
            </a:r>
            <a:r>
              <a:rPr lang="en-US" sz="1800" dirty="0" err="1"/>
              <a:t>biologických</a:t>
            </a:r>
            <a:r>
              <a:rPr lang="en-US" sz="1800" dirty="0"/>
              <a:t> </a:t>
            </a:r>
            <a:r>
              <a:rPr lang="en-US" sz="1800" dirty="0" err="1"/>
              <a:t>produktov</a:t>
            </a:r>
            <a:r>
              <a:rPr lang="en-US" sz="1800" dirty="0"/>
              <a:t> </a:t>
            </a:r>
            <a:r>
              <a:rPr lang="en-US" sz="1800" dirty="0" err="1"/>
              <a:t>alebo</a:t>
            </a:r>
            <a:r>
              <a:rPr lang="en-US" sz="1800" dirty="0"/>
              <a:t> </a:t>
            </a:r>
            <a:r>
              <a:rPr lang="en-US" sz="1800" dirty="0" err="1"/>
              <a:t>tašky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desiaty</a:t>
            </a:r>
            <a:r>
              <a:rPr lang="en-US" sz="1800" dirty="0"/>
              <a:t> </a:t>
            </a:r>
            <a:r>
              <a:rPr lang="en-US" sz="1800" dirty="0" err="1"/>
              <a:t>vyrobené</a:t>
            </a:r>
            <a:r>
              <a:rPr lang="en-US" sz="1800" dirty="0"/>
              <a:t> z bio </a:t>
            </a:r>
            <a:r>
              <a:rPr lang="en-US" sz="1800" dirty="0" err="1"/>
              <a:t>textílií</a:t>
            </a:r>
            <a:r>
              <a:rPr lang="en-US" sz="1800" dirty="0"/>
              <a:t>. </a:t>
            </a:r>
            <a:r>
              <a:rPr lang="en-US" sz="1800" dirty="0" err="1"/>
              <a:t>Poslali</a:t>
            </a:r>
            <a:r>
              <a:rPr lang="en-US" sz="1800" dirty="0"/>
              <a:t> list </a:t>
            </a:r>
            <a:r>
              <a:rPr lang="en-US" sz="1800" dirty="0" err="1"/>
              <a:t>rodičom</a:t>
            </a:r>
            <a:r>
              <a:rPr lang="en-US" sz="1800" dirty="0"/>
              <a:t>, v </a:t>
            </a:r>
            <a:r>
              <a:rPr lang="en-US" sz="1800" dirty="0" err="1"/>
              <a:t>ktorom</a:t>
            </a:r>
            <a:r>
              <a:rPr lang="en-US" sz="1800" dirty="0"/>
              <a:t> ich </a:t>
            </a:r>
            <a:r>
              <a:rPr lang="en-US" sz="1800" dirty="0" err="1"/>
              <a:t>požiadali</a:t>
            </a:r>
            <a:r>
              <a:rPr lang="en-US" sz="1800" dirty="0"/>
              <a:t>, aby </a:t>
            </a:r>
            <a:r>
              <a:rPr lang="en-US" sz="1800" dirty="0" err="1"/>
              <a:t>prispeli</a:t>
            </a:r>
            <a:r>
              <a:rPr lang="en-US" sz="1800" dirty="0"/>
              <a:t> k ich </a:t>
            </a:r>
            <a:r>
              <a:rPr lang="en-US" sz="1800" dirty="0" err="1"/>
              <a:t>snahám</a:t>
            </a:r>
            <a:r>
              <a:rPr lang="en-US" sz="1800" dirty="0"/>
              <a:t> o </a:t>
            </a:r>
            <a:r>
              <a:rPr lang="en-US" sz="1800" dirty="0" err="1"/>
              <a:t>zníženie</a:t>
            </a:r>
            <a:r>
              <a:rPr lang="en-US" sz="1800" dirty="0"/>
              <a:t> </a:t>
            </a:r>
            <a:r>
              <a:rPr lang="en-US" sz="1800" dirty="0" err="1"/>
              <a:t>odpadu</a:t>
            </a:r>
            <a:r>
              <a:rPr lang="en-US" sz="1800" dirty="0"/>
              <a:t> z </a:t>
            </a:r>
            <a:r>
              <a:rPr lang="sk-SK" sz="1800" dirty="0"/>
              <a:t>desiatových </a:t>
            </a:r>
            <a:r>
              <a:rPr lang="en-US" sz="1800" dirty="0" err="1"/>
              <a:t>obalov</a:t>
            </a:r>
            <a:r>
              <a:rPr lang="en-US" sz="1800" dirty="0"/>
              <a:t>.  </a:t>
            </a:r>
          </a:p>
          <a:p>
            <a:pPr marL="285750" lvl="2" indent="-285750"/>
            <a:r>
              <a:rPr lang="en-US" sz="1800" dirty="0"/>
              <a:t>KROK 4: </a:t>
            </a:r>
            <a:r>
              <a:rPr lang="en-US" sz="1800" dirty="0" err="1"/>
              <a:t>Vyhodnotili</a:t>
            </a:r>
            <a:r>
              <a:rPr lang="en-US" sz="1800" dirty="0"/>
              <a:t> </a:t>
            </a:r>
            <a:r>
              <a:rPr lang="en-US" sz="1800" b="1" dirty="0" err="1"/>
              <a:t>pokrok</a:t>
            </a:r>
            <a:r>
              <a:rPr lang="en-US" sz="1800" b="1" dirty="0"/>
              <a:t> </a:t>
            </a:r>
            <a:r>
              <a:rPr lang="en-US" sz="1800" b="1" dirty="0" err="1"/>
              <a:t>svojho</a:t>
            </a:r>
            <a:r>
              <a:rPr lang="en-US" sz="1800" b="1" dirty="0"/>
              <a:t> </a:t>
            </a:r>
            <a:r>
              <a:rPr lang="en-US" sz="1800" b="1" dirty="0" err="1"/>
              <a:t>akčného</a:t>
            </a:r>
            <a:r>
              <a:rPr lang="en-US" sz="1800" b="1" dirty="0"/>
              <a:t> </a:t>
            </a:r>
            <a:r>
              <a:rPr lang="en-US" sz="1800" b="1" dirty="0" err="1"/>
              <a:t>plánu</a:t>
            </a:r>
            <a:r>
              <a:rPr lang="en-US" sz="1800" b="1" dirty="0"/>
              <a:t> </a:t>
            </a:r>
            <a:r>
              <a:rPr lang="en-US" sz="1800" dirty="0"/>
              <a:t>a </a:t>
            </a:r>
            <a:r>
              <a:rPr lang="en-US" sz="1800" dirty="0" err="1"/>
              <a:t>zaznamenávali</a:t>
            </a:r>
            <a:r>
              <a:rPr lang="en-US" sz="1800" dirty="0"/>
              <a:t> </a:t>
            </a:r>
            <a:r>
              <a:rPr lang="en-US" sz="1800" dirty="0" err="1"/>
              <a:t>množstvo</a:t>
            </a:r>
            <a:r>
              <a:rPr lang="en-US" sz="1800" dirty="0"/>
              <a:t> </a:t>
            </a:r>
            <a:r>
              <a:rPr lang="en-US" sz="1800" dirty="0" err="1"/>
              <a:t>odpadu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dennej</a:t>
            </a:r>
            <a:r>
              <a:rPr lang="en-US" sz="1800" dirty="0"/>
              <a:t> </a:t>
            </a:r>
            <a:r>
              <a:rPr lang="en-US" sz="1800" dirty="0" err="1"/>
              <a:t>báze</a:t>
            </a:r>
            <a:r>
              <a:rPr lang="en-US" sz="1800" dirty="0"/>
              <a:t>. Po </a:t>
            </a:r>
            <a:r>
              <a:rPr lang="en-US" sz="1800" dirty="0" err="1"/>
              <a:t>niekoľkých</a:t>
            </a:r>
            <a:r>
              <a:rPr lang="en-US" sz="1800" dirty="0"/>
              <a:t> </a:t>
            </a:r>
            <a:r>
              <a:rPr lang="en-US" sz="1800" dirty="0" err="1"/>
              <a:t>týždňoch</a:t>
            </a:r>
            <a:r>
              <a:rPr lang="en-US" sz="1800" dirty="0"/>
              <a:t> </a:t>
            </a:r>
            <a:r>
              <a:rPr lang="en-US" sz="1800" dirty="0" err="1"/>
              <a:t>všetci</a:t>
            </a:r>
            <a:r>
              <a:rPr lang="en-US" sz="1800" dirty="0"/>
              <a:t> </a:t>
            </a:r>
            <a:r>
              <a:rPr lang="en-US" sz="1800" dirty="0" err="1"/>
              <a:t>študenti</a:t>
            </a:r>
            <a:r>
              <a:rPr lang="en-US" sz="1800" dirty="0"/>
              <a:t> </a:t>
            </a:r>
            <a:r>
              <a:rPr lang="en-US" sz="1800" dirty="0" err="1"/>
              <a:t>nosili</a:t>
            </a:r>
            <a:r>
              <a:rPr lang="en-US" sz="1800" dirty="0"/>
              <a:t> </a:t>
            </a:r>
            <a:r>
              <a:rPr lang="en-US" sz="1800" dirty="0" err="1"/>
              <a:t>svoje</a:t>
            </a:r>
            <a:r>
              <a:rPr lang="en-US" sz="1800" dirty="0"/>
              <a:t> </a:t>
            </a:r>
            <a:r>
              <a:rPr lang="en-US" sz="1800" dirty="0" err="1"/>
              <a:t>desiaty</a:t>
            </a:r>
            <a:r>
              <a:rPr lang="en-US" sz="1800" dirty="0"/>
              <a:t> v </a:t>
            </a:r>
            <a:r>
              <a:rPr lang="en-US" sz="1800" dirty="0" err="1"/>
              <a:t>taškách</a:t>
            </a:r>
            <a:r>
              <a:rPr lang="en-US" sz="1800" dirty="0"/>
              <a:t> z bio </a:t>
            </a:r>
            <a:r>
              <a:rPr lang="en-US" sz="1800" dirty="0" err="1"/>
              <a:t>textílií</a:t>
            </a:r>
            <a:r>
              <a:rPr lang="en-US" sz="1800" dirty="0"/>
              <a:t> </a:t>
            </a:r>
            <a:r>
              <a:rPr lang="en-US" sz="1800" dirty="0" err="1"/>
              <a:t>alebo</a:t>
            </a:r>
            <a:r>
              <a:rPr lang="en-US" sz="1800" dirty="0"/>
              <a:t> </a:t>
            </a:r>
            <a:r>
              <a:rPr lang="sk-SK" sz="1800" dirty="0"/>
              <a:t>v b</a:t>
            </a:r>
            <a:r>
              <a:rPr lang="en-US" sz="1800" dirty="0"/>
              <a:t>io </a:t>
            </a:r>
            <a:r>
              <a:rPr lang="sk-SK" sz="1800" dirty="0"/>
              <a:t>krabičkách </a:t>
            </a:r>
            <a:r>
              <a:rPr lang="en-US" sz="1800" dirty="0" err="1"/>
              <a:t>vyrobených</a:t>
            </a:r>
            <a:r>
              <a:rPr lang="en-US" sz="1800" dirty="0"/>
              <a:t> z </a:t>
            </a:r>
            <a:r>
              <a:rPr lang="en-US" sz="1800" dirty="0" err="1"/>
              <a:t>odpadkov</a:t>
            </a:r>
            <a:r>
              <a:rPr lang="en-US" sz="1800" dirty="0"/>
              <a:t> </a:t>
            </a:r>
            <a:r>
              <a:rPr lang="en-US" sz="1800" dirty="0" err="1"/>
              <a:t>lisovanej</a:t>
            </a:r>
            <a:r>
              <a:rPr lang="en-US" sz="1800" dirty="0"/>
              <a:t> </a:t>
            </a:r>
            <a:r>
              <a:rPr lang="en-US" sz="1800" dirty="0" err="1"/>
              <a:t>cukrovej</a:t>
            </a:r>
            <a:r>
              <a:rPr lang="en-US" sz="1800" dirty="0"/>
              <a:t> </a:t>
            </a:r>
            <a:r>
              <a:rPr lang="en-US" sz="1800" dirty="0" err="1"/>
              <a:t>trstiny</a:t>
            </a:r>
            <a:r>
              <a:rPr lang="en-US" sz="1800" dirty="0"/>
              <a:t>.</a:t>
            </a:r>
            <a:endParaRPr lang="el-GR" sz="1600" dirty="0"/>
          </a:p>
          <a:p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45616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b="1" dirty="0" err="1">
                <a:latin typeface="Century Gothic" pitchFamily="34" charset="0"/>
              </a:rPr>
              <a:t>Ako</a:t>
            </a:r>
            <a:r>
              <a:rPr lang="en-US" sz="2800" b="1" dirty="0">
                <a:latin typeface="Century Gothic" pitchFamily="34" charset="0"/>
              </a:rPr>
              <a:t> </a:t>
            </a:r>
            <a:r>
              <a:rPr lang="en-US" sz="2800" b="1" dirty="0" err="1">
                <a:latin typeface="Century Gothic" pitchFamily="34" charset="0"/>
              </a:rPr>
              <a:t>sa</a:t>
            </a:r>
            <a:r>
              <a:rPr lang="en-US" sz="2800" b="1" dirty="0">
                <a:latin typeface="Century Gothic" pitchFamily="34" charset="0"/>
              </a:rPr>
              <a:t> </a:t>
            </a:r>
            <a:r>
              <a:rPr lang="en-US" sz="2800" b="1" dirty="0" err="1">
                <a:latin typeface="Century Gothic" pitchFamily="34" charset="0"/>
              </a:rPr>
              <a:t>môže</a:t>
            </a:r>
            <a:r>
              <a:rPr lang="en-US" sz="2800" b="1" dirty="0">
                <a:latin typeface="Century Gothic" pitchFamily="34" charset="0"/>
              </a:rPr>
              <a:t> </a:t>
            </a:r>
            <a:r>
              <a:rPr lang="en-US" sz="2800" b="1" dirty="0" err="1">
                <a:latin typeface="Century Gothic" pitchFamily="34" charset="0"/>
              </a:rPr>
              <a:t>biohospodárstvo</a:t>
            </a:r>
            <a:r>
              <a:rPr lang="en-US" sz="2800" b="1" dirty="0">
                <a:latin typeface="Century Gothic" pitchFamily="34" charset="0"/>
              </a:rPr>
              <a:t> </a:t>
            </a:r>
            <a:r>
              <a:rPr lang="en-US" sz="2800" b="1" dirty="0" err="1">
                <a:latin typeface="Century Gothic" pitchFamily="34" charset="0"/>
              </a:rPr>
              <a:t>vyučovať</a:t>
            </a:r>
            <a:r>
              <a:rPr lang="en-US" sz="2800" b="1" dirty="0">
                <a:latin typeface="Century Gothic" pitchFamily="34" charset="0"/>
              </a:rPr>
              <a:t> </a:t>
            </a:r>
            <a:r>
              <a:rPr lang="en-US" sz="2800" b="1" dirty="0" err="1">
                <a:latin typeface="Century Gothic" pitchFamily="34" charset="0"/>
              </a:rPr>
              <a:t>prostredníctvom</a:t>
            </a:r>
            <a:r>
              <a:rPr lang="en-US" sz="2800" b="1" dirty="0">
                <a:latin typeface="Century Gothic" pitchFamily="34" charset="0"/>
              </a:rPr>
              <a:t> </a:t>
            </a:r>
            <a:r>
              <a:rPr lang="en-US" sz="2800" b="1" dirty="0" err="1">
                <a:latin typeface="Century Gothic" pitchFamily="34" charset="0"/>
              </a:rPr>
              <a:t>programu</a:t>
            </a:r>
            <a:r>
              <a:rPr lang="en-US" sz="2800" b="1" dirty="0">
                <a:latin typeface="Century Gothic" pitchFamily="34" charset="0"/>
              </a:rPr>
              <a:t> </a:t>
            </a:r>
            <a:r>
              <a:rPr lang="sk-SK" sz="2800" b="1" dirty="0">
                <a:latin typeface="Century Gothic" pitchFamily="34" charset="0"/>
              </a:rPr>
              <a:t>Zelených </a:t>
            </a:r>
            <a:r>
              <a:rPr lang="en-US" sz="2800" b="1" dirty="0" err="1">
                <a:latin typeface="Century Gothic" pitchFamily="34" charset="0"/>
              </a:rPr>
              <a:t>škôl</a:t>
            </a:r>
            <a:r>
              <a:rPr lang="en-US" sz="2800" b="1" dirty="0">
                <a:latin typeface="Century Gothic" pitchFamily="34" charset="0"/>
              </a:rPr>
              <a:t>?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/>
              <a:t>KROK 5: </a:t>
            </a:r>
            <a:r>
              <a:rPr lang="sk-SK" sz="1800" b="1" dirty="0"/>
              <a:t>Prepojili svoje zistenia s učebným plánom. </a:t>
            </a:r>
            <a:r>
              <a:rPr lang="sk-SK" sz="1800" dirty="0"/>
              <a:t>Naučili sa vytvárať tabuľky a porovnávať množstvá v matematike, aby mohli prezentovať svoje zistenia a sledovať pokrok akčného plánu.  </a:t>
            </a:r>
          </a:p>
          <a:p>
            <a:r>
              <a:rPr lang="sk-SK" sz="1800" dirty="0"/>
              <a:t>KROK 6: </a:t>
            </a:r>
            <a:r>
              <a:rPr lang="sk-SK" sz="1800" b="1" dirty="0"/>
              <a:t>Informovali širšiu školskú komunitu o projekte.</a:t>
            </a:r>
            <a:r>
              <a:rPr lang="sk-SK" sz="1800" dirty="0"/>
              <a:t> Vytvorili plagáty s QR kódom, ktorý prezentoval proces od začiatku až po koniec. Poslali list rodičom, v ktorom ich informovali o potrebe zakúpiť bio krabičky a tašky. Taktiež vyrobili malý magnet na chladničku s mottom „Naša planéta neprichádza v obale“ a darovali ho všetkým študentom. Nakoniec zdieľali aktivitu prostredníctvom školského portálu vo forme článku. </a:t>
            </a:r>
            <a:r>
              <a:rPr lang="sk-SK" sz="1800" dirty="0">
                <a:hlinkClick r:id="rId2"/>
              </a:rPr>
              <a:t>Účasť študentov druhého ročníka </a:t>
            </a:r>
            <a:r>
              <a:rPr lang="sk-SK" sz="1800" dirty="0" err="1">
                <a:hlinkClick r:id="rId2"/>
              </a:rPr>
              <a:t>Athens</a:t>
            </a:r>
            <a:r>
              <a:rPr lang="sk-SK" sz="1800" dirty="0">
                <a:hlinkClick r:id="rId2"/>
              </a:rPr>
              <a:t> </a:t>
            </a:r>
            <a:r>
              <a:rPr lang="sk-SK" sz="1800" dirty="0" err="1">
                <a:hlinkClick r:id="rId2"/>
              </a:rPr>
              <a:t>College</a:t>
            </a:r>
            <a:r>
              <a:rPr lang="sk-SK" sz="1800" dirty="0">
                <a:hlinkClick r:id="rId2"/>
              </a:rPr>
              <a:t> na "Európskom týždni znižovania odpadu."  </a:t>
            </a:r>
            <a:endParaRPr lang="sk-SK" sz="1800" dirty="0"/>
          </a:p>
          <a:p>
            <a:r>
              <a:rPr lang="sk-SK" sz="1800" dirty="0"/>
              <a:t>KROK 7: </a:t>
            </a:r>
            <a:r>
              <a:rPr lang="sk-SK" sz="1800" b="1" dirty="0"/>
              <a:t>Vytvorili EKO KÓD</a:t>
            </a:r>
            <a:r>
              <a:rPr lang="sk-SK" sz="1800" dirty="0"/>
              <a:t> s frázou „Naša planéta nemôže byť zabalená do obalu“ a študenti napísali alebo nakreslili kód na samolepiace papieriky a umiestnili ich okolo svojho motta.  </a:t>
            </a:r>
          </a:p>
          <a:p>
            <a:r>
              <a:rPr lang="en-US" sz="1800" dirty="0">
                <a:hlinkClick r:id="rId3"/>
              </a:rPr>
              <a:t>https://youtu.be/gSyIvqyY9oQ</a:t>
            </a:r>
            <a:endParaRPr lang="en-US" sz="1800" dirty="0"/>
          </a:p>
          <a:p>
            <a:pPr marL="0" indent="0">
              <a:buNone/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33206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Century Gothic" pitchFamily="34" charset="0"/>
              </a:rPr>
              <a:t>Zdroje pre vzdelávanie</a:t>
            </a:r>
            <a:endParaRPr lang="el-GR" b="1" dirty="0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83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https://www.ecoschools.global/seven-steps-methodology</a:t>
            </a:r>
            <a:endParaRPr lang="en-US" dirty="0"/>
          </a:p>
          <a:p>
            <a:r>
              <a:rPr lang="en-US" dirty="0">
                <a:hlinkClick r:id="rId3"/>
              </a:rPr>
              <a:t>https://biooekonomie.de/en/topics/in-depth-reports/bioeconomy-and-un-sustainable-development-goals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7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B9969519-20DA-435A-ABBE-35BEA1437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431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Century Gothic" pitchFamily="34" charset="0"/>
              </a:rPr>
              <a:t>Čo</a:t>
            </a:r>
            <a:r>
              <a:rPr lang="en-US" sz="3200" b="1" dirty="0">
                <a:latin typeface="Century Gothic" pitchFamily="34" charset="0"/>
              </a:rPr>
              <a:t> je program </a:t>
            </a:r>
            <a:r>
              <a:rPr lang="sk-SK" sz="3200" b="1" dirty="0">
                <a:latin typeface="Century Gothic" pitchFamily="34" charset="0"/>
              </a:rPr>
              <a:t>Zelených škôl</a:t>
            </a:r>
            <a:r>
              <a:rPr lang="en-US" sz="3200" b="1" dirty="0">
                <a:latin typeface="Century Gothic" pitchFamily="34" charset="0"/>
              </a:rPr>
              <a:t>?</a:t>
            </a:r>
            <a:endParaRPr lang="el-GR" sz="32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" y="112474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Program </a:t>
            </a:r>
            <a:r>
              <a:rPr lang="sk-SK" dirty="0"/>
              <a:t>Zelených </a:t>
            </a:r>
            <a:r>
              <a:rPr lang="en-US" dirty="0" err="1"/>
              <a:t>škôl</a:t>
            </a:r>
            <a:r>
              <a:rPr lang="en-US" dirty="0"/>
              <a:t> </a:t>
            </a:r>
            <a:r>
              <a:rPr lang="en-US" dirty="0" err="1"/>
              <a:t>povzbudzuje</a:t>
            </a:r>
            <a:r>
              <a:rPr lang="en-US" dirty="0"/>
              <a:t> </a:t>
            </a:r>
            <a:r>
              <a:rPr lang="en-US" dirty="0" err="1"/>
              <a:t>mladých</a:t>
            </a:r>
            <a:r>
              <a:rPr lang="en-US" dirty="0"/>
              <a:t> </a:t>
            </a:r>
            <a:r>
              <a:rPr lang="en-US" dirty="0" err="1"/>
              <a:t>ľudí</a:t>
            </a:r>
            <a:r>
              <a:rPr lang="en-US" dirty="0"/>
              <a:t>, aby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zapojili</a:t>
            </a:r>
            <a:r>
              <a:rPr lang="en-US" dirty="0"/>
              <a:t> do </a:t>
            </a:r>
            <a:r>
              <a:rPr lang="en-US" dirty="0" err="1"/>
              <a:t>ochrany</a:t>
            </a:r>
            <a:r>
              <a:rPr lang="en-US" dirty="0"/>
              <a:t> </a:t>
            </a:r>
            <a:r>
              <a:rPr lang="en-US" dirty="0" err="1"/>
              <a:t>životného</a:t>
            </a:r>
            <a:r>
              <a:rPr lang="en-US" dirty="0"/>
              <a:t> </a:t>
            </a:r>
            <a:r>
              <a:rPr lang="en-US" dirty="0" err="1"/>
              <a:t>prostredia</a:t>
            </a:r>
            <a:r>
              <a:rPr lang="en-US" dirty="0"/>
              <a:t> </a:t>
            </a:r>
            <a:r>
              <a:rPr lang="en-US" dirty="0" err="1"/>
              <a:t>tým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poskytuje</a:t>
            </a:r>
            <a:r>
              <a:rPr lang="en-US" dirty="0"/>
              <a:t> </a:t>
            </a:r>
            <a:r>
              <a:rPr lang="en-US" dirty="0" err="1"/>
              <a:t>príležitosť</a:t>
            </a:r>
            <a:r>
              <a:rPr lang="en-US" dirty="0"/>
              <a:t> </a:t>
            </a:r>
            <a:r>
              <a:rPr lang="en-US" dirty="0" err="1"/>
              <a:t>aktívne</a:t>
            </a:r>
            <a:r>
              <a:rPr lang="en-US" dirty="0"/>
              <a:t> ho </a:t>
            </a:r>
            <a:r>
              <a:rPr lang="en-US" dirty="0" err="1"/>
              <a:t>chrániť</a:t>
            </a:r>
            <a:r>
              <a:rPr lang="en-US" dirty="0"/>
              <a:t>. </a:t>
            </a:r>
            <a:r>
              <a:rPr lang="en-US" dirty="0" err="1"/>
              <a:t>Začína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v </a:t>
            </a:r>
            <a:r>
              <a:rPr lang="en-US" dirty="0" err="1"/>
              <a:t>triede</a:t>
            </a:r>
            <a:r>
              <a:rPr lang="en-US" dirty="0"/>
              <a:t>, </a:t>
            </a:r>
            <a:r>
              <a:rPr lang="en-US" dirty="0" err="1"/>
              <a:t>rozširuje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do </a:t>
            </a:r>
            <a:r>
              <a:rPr lang="en-US" dirty="0" err="1"/>
              <a:t>celej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 a </a:t>
            </a:r>
            <a:r>
              <a:rPr lang="en-US" dirty="0" err="1"/>
              <a:t>nakoniec</a:t>
            </a:r>
            <a:r>
              <a:rPr lang="en-US" dirty="0"/>
              <a:t> </a:t>
            </a:r>
            <a:r>
              <a:rPr lang="en-US" dirty="0" err="1"/>
              <a:t>podporuje</a:t>
            </a:r>
            <a:r>
              <a:rPr lang="en-US" dirty="0"/>
              <a:t> </a:t>
            </a:r>
            <a:r>
              <a:rPr lang="en-US" dirty="0" err="1"/>
              <a:t>zmenu</a:t>
            </a:r>
            <a:r>
              <a:rPr lang="en-US" dirty="0"/>
              <a:t> v </a:t>
            </a:r>
            <a:r>
              <a:rPr lang="en-US" dirty="0" err="1"/>
              <a:t>celej</a:t>
            </a:r>
            <a:r>
              <a:rPr lang="en-US" dirty="0"/>
              <a:t> </a:t>
            </a:r>
            <a:r>
              <a:rPr lang="en-US" dirty="0" err="1"/>
              <a:t>komunite</a:t>
            </a:r>
            <a:r>
              <a:rPr lang="en-US" dirty="0"/>
              <a:t>. </a:t>
            </a:r>
            <a:r>
              <a:rPr lang="en-US" dirty="0" err="1"/>
              <a:t>Prostredníctvom</a:t>
            </a:r>
            <a:r>
              <a:rPr lang="en-US" dirty="0"/>
              <a:t> </a:t>
            </a:r>
            <a:r>
              <a:rPr lang="en-US" dirty="0" err="1"/>
              <a:t>tohto</a:t>
            </a:r>
            <a:r>
              <a:rPr lang="en-US" dirty="0"/>
              <a:t> </a:t>
            </a:r>
            <a:r>
              <a:rPr lang="en-US" dirty="0" err="1"/>
              <a:t>programu</a:t>
            </a:r>
            <a:r>
              <a:rPr lang="en-US" dirty="0"/>
              <a:t> </a:t>
            </a:r>
            <a:r>
              <a:rPr lang="en-US" dirty="0" err="1"/>
              <a:t>mladí</a:t>
            </a:r>
            <a:r>
              <a:rPr lang="en-US" dirty="0"/>
              <a:t> </a:t>
            </a:r>
            <a:r>
              <a:rPr lang="en-US" dirty="0" err="1"/>
              <a:t>ľudia</a:t>
            </a:r>
            <a:r>
              <a:rPr lang="en-US" dirty="0"/>
              <a:t> </a:t>
            </a:r>
            <a:r>
              <a:rPr lang="en-US" dirty="0" err="1"/>
              <a:t>zažívajú</a:t>
            </a:r>
            <a:r>
              <a:rPr lang="en-US" dirty="0"/>
              <a:t> </a:t>
            </a:r>
            <a:r>
              <a:rPr lang="en-US" dirty="0" err="1"/>
              <a:t>pocit</a:t>
            </a:r>
            <a:r>
              <a:rPr lang="en-US" dirty="0"/>
              <a:t> </a:t>
            </a:r>
            <a:r>
              <a:rPr lang="en-US" dirty="0" err="1"/>
              <a:t>úspechu</a:t>
            </a:r>
            <a:r>
              <a:rPr lang="sk-SK" dirty="0"/>
              <a:t> potom</a:t>
            </a:r>
            <a:r>
              <a:rPr lang="en-US" dirty="0"/>
              <a:t>, </a:t>
            </a:r>
            <a:r>
              <a:rPr lang="sk-SK" dirty="0"/>
              <a:t>ako</a:t>
            </a:r>
            <a:r>
              <a:rPr lang="en-US" dirty="0"/>
              <a:t> </a:t>
            </a:r>
            <a:r>
              <a:rPr lang="en-US" dirty="0" err="1"/>
              <a:t>môžu</a:t>
            </a:r>
            <a:r>
              <a:rPr lang="en-US" dirty="0"/>
              <a:t> </a:t>
            </a:r>
            <a:r>
              <a:rPr lang="en-US" dirty="0" err="1"/>
              <a:t>prispievať</a:t>
            </a:r>
            <a:r>
              <a:rPr lang="en-US" dirty="0"/>
              <a:t> k </a:t>
            </a:r>
            <a:r>
              <a:rPr lang="en-US" dirty="0" err="1"/>
              <a:t>environmentálnym</a:t>
            </a:r>
            <a:r>
              <a:rPr lang="en-US" dirty="0"/>
              <a:t> </a:t>
            </a:r>
            <a:r>
              <a:rPr lang="en-US" dirty="0" err="1"/>
              <a:t>politikám</a:t>
            </a:r>
            <a:r>
              <a:rPr lang="en-US" dirty="0"/>
              <a:t> </a:t>
            </a:r>
            <a:r>
              <a:rPr lang="en-US" dirty="0" err="1"/>
              <a:t>správ</a:t>
            </a:r>
            <a:r>
              <a:rPr lang="sk-SK" dirty="0"/>
              <a:t>e</a:t>
            </a:r>
            <a:r>
              <a:rPr lang="en-US" dirty="0"/>
              <a:t> </a:t>
            </a:r>
            <a:r>
              <a:rPr lang="en-US" dirty="0" err="1"/>
              <a:t>svojich</a:t>
            </a:r>
            <a:r>
              <a:rPr lang="en-US" dirty="0"/>
              <a:t> </a:t>
            </a:r>
            <a:r>
              <a:rPr lang="en-US" dirty="0" err="1"/>
              <a:t>škôl</a:t>
            </a:r>
            <a:r>
              <a:rPr lang="en-US" dirty="0"/>
              <a:t>, </a:t>
            </a:r>
            <a:r>
              <a:rPr lang="en-US" dirty="0" err="1"/>
              <a:t>čo</a:t>
            </a:r>
            <a:r>
              <a:rPr lang="en-US" dirty="0"/>
              <a:t> ich </a:t>
            </a:r>
            <a:r>
              <a:rPr lang="en-US" dirty="0" err="1"/>
              <a:t>nakoniec</a:t>
            </a:r>
            <a:r>
              <a:rPr lang="en-US" dirty="0"/>
              <a:t> </a:t>
            </a:r>
            <a:r>
              <a:rPr lang="en-US" dirty="0" err="1"/>
              <a:t>smeruje</a:t>
            </a:r>
            <a:r>
              <a:rPr lang="en-US" dirty="0"/>
              <a:t> k </a:t>
            </a:r>
            <a:r>
              <a:rPr lang="en-US" dirty="0" err="1"/>
              <a:t>certifikácii</a:t>
            </a:r>
            <a:r>
              <a:rPr lang="en-US" dirty="0"/>
              <a:t> a </a:t>
            </a:r>
            <a:r>
              <a:rPr lang="en-US" dirty="0" err="1"/>
              <a:t>prestíži</a:t>
            </a:r>
            <a:r>
              <a:rPr lang="en-US" dirty="0"/>
              <a:t>, </a:t>
            </a:r>
            <a:r>
              <a:rPr lang="en-US" dirty="0" err="1"/>
              <a:t>ktorá</a:t>
            </a:r>
            <a:r>
              <a:rPr lang="en-US" dirty="0"/>
              <a:t> </a:t>
            </a:r>
            <a:r>
              <a:rPr lang="en-US" dirty="0" err="1"/>
              <a:t>prichádza</a:t>
            </a:r>
            <a:r>
              <a:rPr lang="en-US" dirty="0"/>
              <a:t> s </a:t>
            </a:r>
            <a:r>
              <a:rPr lang="en-US" dirty="0" err="1"/>
              <a:t>udelením</a:t>
            </a:r>
            <a:r>
              <a:rPr lang="en-US" dirty="0"/>
              <a:t> </a:t>
            </a:r>
            <a:r>
              <a:rPr lang="en-US" dirty="0" err="1"/>
              <a:t>Zelen</a:t>
            </a:r>
            <a:r>
              <a:rPr lang="sk-SK" dirty="0"/>
              <a:t>ej</a:t>
            </a:r>
            <a:r>
              <a:rPr lang="en-US" dirty="0"/>
              <a:t> </a:t>
            </a:r>
            <a:r>
              <a:rPr lang="sk-SK" dirty="0"/>
              <a:t>vlajky</a:t>
            </a:r>
            <a:r>
              <a:rPr lang="en-US" dirty="0"/>
              <a:t>.</a:t>
            </a:r>
            <a:endParaRPr lang="sk-SK" dirty="0"/>
          </a:p>
          <a:p>
            <a:r>
              <a:rPr lang="en-US" dirty="0">
                <a:latin typeface="Century Gothic" pitchFamily="34" charset="0"/>
                <a:hlinkClick r:id="rId2"/>
              </a:rPr>
              <a:t>https://www.ecoschools.global/how-does-it-work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43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Century Gothic" pitchFamily="34" charset="0"/>
              </a:rPr>
              <a:t>Ako to funguje?</a:t>
            </a:r>
            <a:endParaRPr lang="el-GR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507288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800" dirty="0"/>
              <a:t>Program </a:t>
            </a:r>
            <a:r>
              <a:rPr lang="pl-PL" sz="2800" dirty="0" err="1"/>
              <a:t>Zelených</a:t>
            </a:r>
            <a:r>
              <a:rPr lang="pl-PL" sz="2800" dirty="0"/>
              <a:t> </a:t>
            </a:r>
            <a:r>
              <a:rPr lang="pl-PL" sz="2800" dirty="0" err="1"/>
              <a:t>škôl</a:t>
            </a:r>
            <a:r>
              <a:rPr lang="pl-PL" sz="2800" dirty="0"/>
              <a:t> </a:t>
            </a:r>
            <a:r>
              <a:rPr lang="pl-PL" sz="2800" dirty="0" err="1"/>
              <a:t>pozostáva</a:t>
            </a:r>
            <a:r>
              <a:rPr lang="pl-PL" sz="2800" dirty="0"/>
              <a:t> z troch </a:t>
            </a:r>
            <a:r>
              <a:rPr lang="pl-PL" sz="2800" dirty="0" err="1"/>
              <a:t>štrukturálnych</a:t>
            </a:r>
            <a:r>
              <a:rPr lang="pl-PL" sz="2800" dirty="0"/>
              <a:t> </a:t>
            </a:r>
            <a:r>
              <a:rPr lang="pl-PL" sz="2800" dirty="0" err="1"/>
              <a:t>prvkov</a:t>
            </a:r>
            <a:r>
              <a:rPr lang="pl-PL" sz="2800" dirty="0"/>
              <a:t>:</a:t>
            </a:r>
          </a:p>
          <a:p>
            <a:r>
              <a:rPr lang="sk-SK" sz="2800" dirty="0">
                <a:hlinkClick r:id="rId2"/>
              </a:rPr>
              <a:t>Rámec siedmych krokov</a:t>
            </a:r>
            <a:endParaRPr lang="en-US" sz="2800" dirty="0">
              <a:hlinkClick r:id="rId2"/>
            </a:endParaRPr>
          </a:p>
          <a:p>
            <a:r>
              <a:rPr lang="sk-SK" sz="2800" dirty="0">
                <a:hlinkClick r:id="rId3"/>
              </a:rPr>
              <a:t>Témy Zelených škôl</a:t>
            </a:r>
            <a:endParaRPr lang="sk-SK" sz="2800" dirty="0"/>
          </a:p>
          <a:p>
            <a:r>
              <a:rPr lang="sk-SK" sz="2800" dirty="0"/>
              <a:t>Hodnotenie pre získanie Zelenej vlajky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Aby </a:t>
            </a:r>
            <a:r>
              <a:rPr lang="en-US" sz="2800" dirty="0" err="1"/>
              <a:t>bol</a:t>
            </a:r>
            <a:r>
              <a:rPr lang="en-US" sz="2800" dirty="0"/>
              <a:t> program </a:t>
            </a:r>
            <a:r>
              <a:rPr lang="en-US" sz="2800" dirty="0" err="1"/>
              <a:t>úspešný</a:t>
            </a:r>
            <a:r>
              <a:rPr lang="en-US" sz="2800" dirty="0"/>
              <a:t>, </a:t>
            </a:r>
            <a:r>
              <a:rPr lang="en-US" sz="2800" dirty="0" err="1"/>
              <a:t>vyžaduje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podporu</a:t>
            </a:r>
            <a:r>
              <a:rPr lang="en-US" sz="2800" dirty="0"/>
              <a:t> zo </a:t>
            </a:r>
            <a:r>
              <a:rPr lang="en-US" sz="2800" dirty="0" err="1"/>
              <a:t>strany</a:t>
            </a:r>
            <a:r>
              <a:rPr lang="en-US" sz="2800" dirty="0"/>
              <a:t> </a:t>
            </a:r>
            <a:r>
              <a:rPr lang="en-US" sz="2800" dirty="0" err="1"/>
              <a:t>vedenia</a:t>
            </a:r>
            <a:r>
              <a:rPr lang="en-US" sz="2800" dirty="0"/>
              <a:t> </a:t>
            </a:r>
            <a:r>
              <a:rPr lang="en-US" sz="2800" dirty="0" err="1"/>
              <a:t>školy</a:t>
            </a:r>
            <a:r>
              <a:rPr lang="en-US" sz="2800" dirty="0"/>
              <a:t> a </a:t>
            </a:r>
            <a:r>
              <a:rPr lang="en-US" sz="2800" dirty="0" err="1"/>
              <a:t>správnej</a:t>
            </a:r>
            <a:r>
              <a:rPr lang="en-US" sz="2800" dirty="0"/>
              <a:t> </a:t>
            </a:r>
            <a:r>
              <a:rPr lang="en-US" sz="2800" dirty="0" err="1"/>
              <a:t>rady</a:t>
            </a:r>
            <a:r>
              <a:rPr lang="en-US" sz="2800" dirty="0"/>
              <a:t>. </a:t>
            </a:r>
            <a:r>
              <a:rPr lang="en-US" sz="2800" dirty="0" err="1"/>
              <a:t>Aktívna</a:t>
            </a:r>
            <a:r>
              <a:rPr lang="en-US" sz="2800" dirty="0"/>
              <a:t> </a:t>
            </a:r>
            <a:r>
              <a:rPr lang="en-US" sz="2800" dirty="0" err="1"/>
              <a:t>účasť</a:t>
            </a:r>
            <a:r>
              <a:rPr lang="en-US" sz="2800" dirty="0"/>
              <a:t> </a:t>
            </a:r>
            <a:r>
              <a:rPr lang="en-US" sz="2800" dirty="0" err="1"/>
              <a:t>zamestnancov</a:t>
            </a:r>
            <a:r>
              <a:rPr lang="en-US" sz="2800" dirty="0"/>
              <a:t> je </a:t>
            </a:r>
            <a:r>
              <a:rPr lang="en-US" sz="2800" dirty="0" err="1"/>
              <a:t>nevyhnutná</a:t>
            </a:r>
            <a:r>
              <a:rPr lang="en-US" sz="2800" dirty="0"/>
              <a:t>, </a:t>
            </a:r>
            <a:r>
              <a:rPr lang="en-US" sz="2800" dirty="0" err="1"/>
              <a:t>rovnako</a:t>
            </a:r>
            <a:r>
              <a:rPr lang="en-US" sz="2800" dirty="0"/>
              <a:t> </a:t>
            </a:r>
            <a:r>
              <a:rPr lang="en-US" sz="2800" dirty="0" err="1"/>
              <a:t>ako</a:t>
            </a:r>
            <a:r>
              <a:rPr lang="en-US" sz="2800" dirty="0"/>
              <a:t> </a:t>
            </a:r>
            <a:r>
              <a:rPr lang="en-US" sz="2800" dirty="0" err="1"/>
              <a:t>dlhodobý</a:t>
            </a:r>
            <a:r>
              <a:rPr lang="en-US" sz="2800" dirty="0"/>
              <a:t> </a:t>
            </a:r>
            <a:r>
              <a:rPr lang="en-US" sz="2800" dirty="0" err="1"/>
              <a:t>záväzok</a:t>
            </a:r>
            <a:r>
              <a:rPr lang="en-US" sz="2800" dirty="0"/>
              <a:t> a </a:t>
            </a:r>
            <a:r>
              <a:rPr lang="en-US" sz="2800" dirty="0" err="1"/>
              <a:t>ochota</a:t>
            </a:r>
            <a:r>
              <a:rPr lang="en-US" sz="2800" dirty="0"/>
              <a:t> </a:t>
            </a:r>
            <a:r>
              <a:rPr lang="en-US" sz="2800" dirty="0" err="1"/>
              <a:t>zapojiť</a:t>
            </a:r>
            <a:r>
              <a:rPr lang="en-US" sz="2800" dirty="0"/>
              <a:t> </a:t>
            </a:r>
            <a:r>
              <a:rPr lang="en-US" sz="2800" dirty="0" err="1"/>
              <a:t>študentov</a:t>
            </a:r>
            <a:r>
              <a:rPr lang="en-US" sz="2800" dirty="0"/>
              <a:t> do </a:t>
            </a:r>
            <a:r>
              <a:rPr lang="en-US" sz="2800" dirty="0" err="1"/>
              <a:t>rozhodovania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951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Century Gothic" pitchFamily="34" charset="0"/>
              </a:rPr>
              <a:t>Metodika 7 krokov</a:t>
            </a:r>
            <a:endParaRPr lang="el-GR" b="1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5"/>
            <a:ext cx="6336704" cy="44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4797152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https://www.ecoschools.global/seven-steps-methodology</a:t>
            </a:r>
            <a:endParaRPr lang="en-US" dirty="0"/>
          </a:p>
          <a:p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BE56D-BACB-E44E-B72E-ABF3DC121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5"/>
            <a:ext cx="6336704" cy="44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98768D0F-9999-CFE1-13D8-6E2C34F8E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093" y="1878473"/>
            <a:ext cx="1828428" cy="3718626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01A3DB2F-EE77-2FBF-8118-96FA5C385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68" y="1241259"/>
            <a:ext cx="2047122" cy="234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928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>
                <a:latin typeface="Century Gothic" pitchFamily="34" charset="0"/>
              </a:rPr>
              <a:t>Témy Zelených škôl</a:t>
            </a:r>
            <a:endParaRPr lang="el-GR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087" y="3110233"/>
            <a:ext cx="2841401" cy="63753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>
                <a:latin typeface="Century Gothic" pitchFamily="34" charset="0"/>
                <a:hlinkClick r:id="rId3"/>
              </a:rPr>
              <a:t>https://www.ecoschools.global/themes</a:t>
            </a:r>
            <a:endParaRPr lang="en-US" sz="8000" dirty="0"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33" y="1309687"/>
            <a:ext cx="565785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18776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>
                <a:latin typeface="Century Gothic" pitchFamily="34" charset="0"/>
              </a:rPr>
              <a:t>Zelená vlajka</a:t>
            </a:r>
            <a:endParaRPr lang="el-GR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52928" cy="5184576"/>
          </a:xfrm>
        </p:spPr>
        <p:txBody>
          <a:bodyPr>
            <a:noAutofit/>
          </a:bodyPr>
          <a:lstStyle/>
          <a:p>
            <a:r>
              <a:rPr lang="en-US" sz="2000" dirty="0" err="1">
                <a:latin typeface="Century Gothic" pitchFamily="34" charset="0"/>
              </a:rPr>
              <a:t>Zvyčajne</a:t>
            </a:r>
            <a:r>
              <a:rPr lang="en-US" sz="2000" dirty="0">
                <a:latin typeface="Century Gothic" pitchFamily="34" charset="0"/>
              </a:rPr>
              <a:t> po </a:t>
            </a:r>
            <a:r>
              <a:rPr lang="en-US" sz="2000" dirty="0" err="1">
                <a:latin typeface="Century Gothic" pitchFamily="34" charset="0"/>
              </a:rPr>
              <a:t>dvoch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rokoch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implementácie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programu</a:t>
            </a:r>
            <a:r>
              <a:rPr lang="en-US" sz="2000" dirty="0">
                <a:latin typeface="Century Gothic" pitchFamily="34" charset="0"/>
              </a:rPr>
              <a:t> a </a:t>
            </a:r>
            <a:r>
              <a:rPr lang="en-US" sz="2000" dirty="0" err="1">
                <a:latin typeface="Century Gothic" pitchFamily="34" charset="0"/>
              </a:rPr>
              <a:t>dosiahnutí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vysokej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úrovne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výkonu</a:t>
            </a:r>
            <a:r>
              <a:rPr lang="en-US" sz="2000" dirty="0">
                <a:latin typeface="Century Gothic" pitchFamily="34" charset="0"/>
              </a:rPr>
              <a:t> v </a:t>
            </a:r>
            <a:r>
              <a:rPr lang="en-US" sz="2000" dirty="0" err="1">
                <a:latin typeface="Century Gothic" pitchFamily="34" charset="0"/>
              </a:rPr>
              <a:t>súlade</a:t>
            </a:r>
            <a:r>
              <a:rPr lang="en-US" sz="2000" dirty="0">
                <a:latin typeface="Century Gothic" pitchFamily="34" charset="0"/>
              </a:rPr>
              <a:t> s </a:t>
            </a:r>
            <a:r>
              <a:rPr lang="en-US" sz="2000" dirty="0" err="1">
                <a:latin typeface="Century Gothic" pitchFamily="34" charset="0"/>
              </a:rPr>
              <a:t>týmito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siedmimi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krokmi</a:t>
            </a:r>
            <a:r>
              <a:rPr lang="en-US" sz="2000" dirty="0">
                <a:latin typeface="Century Gothic" pitchFamily="34" charset="0"/>
              </a:rPr>
              <a:t> (</a:t>
            </a:r>
            <a:r>
              <a:rPr lang="en-US" sz="2000" dirty="0" err="1">
                <a:latin typeface="Century Gothic" pitchFamily="34" charset="0"/>
              </a:rPr>
              <a:t>niekedy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sa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tiež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uplatňujú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národné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povinné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kritériá</a:t>
            </a:r>
            <a:r>
              <a:rPr lang="en-US" sz="2000" dirty="0">
                <a:latin typeface="Century Gothic" pitchFamily="34" charset="0"/>
              </a:rPr>
              <a:t>) </a:t>
            </a:r>
            <a:r>
              <a:rPr lang="en-US" sz="2000" dirty="0" err="1">
                <a:latin typeface="Century Gothic" pitchFamily="34" charset="0"/>
              </a:rPr>
              <a:t>sa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školy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môžu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uchádzať</a:t>
            </a:r>
            <a:r>
              <a:rPr lang="en-US" sz="2000" dirty="0">
                <a:latin typeface="Century Gothic" pitchFamily="34" charset="0"/>
              </a:rPr>
              <a:t> o </a:t>
            </a:r>
            <a:r>
              <a:rPr lang="en-US" sz="2000" b="1" dirty="0" err="1">
                <a:latin typeface="Century Gothic" pitchFamily="34" charset="0"/>
              </a:rPr>
              <a:t>Zelen</a:t>
            </a:r>
            <a:r>
              <a:rPr lang="sk-SK" sz="2000" b="1" dirty="0">
                <a:latin typeface="Century Gothic" pitchFamily="34" charset="0"/>
              </a:rPr>
              <a:t>ú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sk-SK" sz="2000" b="1" dirty="0">
                <a:latin typeface="Century Gothic" pitchFamily="34" charset="0"/>
              </a:rPr>
              <a:t>vlajku</a:t>
            </a:r>
            <a:r>
              <a:rPr lang="en-US" sz="2000" dirty="0">
                <a:latin typeface="Century Gothic" pitchFamily="34" charset="0"/>
              </a:rPr>
              <a:t> a </a:t>
            </a:r>
            <a:r>
              <a:rPr lang="en-US" sz="2000" dirty="0" err="1">
                <a:latin typeface="Century Gothic" pitchFamily="34" charset="0"/>
              </a:rPr>
              <a:t>získať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sk-SK" sz="2000" dirty="0">
                <a:latin typeface="Century Gothic" pitchFamily="34" charset="0"/>
              </a:rPr>
              <a:t>ju</a:t>
            </a:r>
            <a:r>
              <a:rPr lang="en-US" sz="2000" dirty="0">
                <a:latin typeface="Century Gothic" pitchFamily="34" charset="0"/>
              </a:rPr>
              <a:t>. </a:t>
            </a:r>
          </a:p>
          <a:p>
            <a:r>
              <a:rPr lang="en-US" sz="2000" dirty="0">
                <a:latin typeface="Century Gothic" pitchFamily="34" charset="0"/>
              </a:rPr>
              <a:t>Pred </a:t>
            </a:r>
            <a:r>
              <a:rPr lang="en-US" sz="2000" dirty="0" err="1">
                <a:latin typeface="Century Gothic" pitchFamily="34" charset="0"/>
              </a:rPr>
              <a:t>získaním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prv</a:t>
            </a:r>
            <a:r>
              <a:rPr lang="sk-SK" sz="2000" dirty="0">
                <a:latin typeface="Century Gothic" pitchFamily="34" charset="0"/>
              </a:rPr>
              <a:t>ej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Zelen</a:t>
            </a:r>
            <a:r>
              <a:rPr lang="sk-SK" sz="2000" dirty="0">
                <a:latin typeface="Century Gothic" pitchFamily="34" charset="0"/>
              </a:rPr>
              <a:t>ej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sk-SK" sz="2000" dirty="0">
                <a:latin typeface="Century Gothic" pitchFamily="34" charset="0"/>
              </a:rPr>
              <a:t>vlajky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musia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byť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školy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hodnotené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na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základe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návštevy</a:t>
            </a:r>
            <a:r>
              <a:rPr lang="en-US" sz="2000" dirty="0">
                <a:latin typeface="Century Gothic" pitchFamily="34" charset="0"/>
              </a:rPr>
              <a:t>. Po </a:t>
            </a:r>
            <a:r>
              <a:rPr lang="sk-SK" sz="2000" dirty="0">
                <a:latin typeface="Century Gothic" pitchFamily="34" charset="0"/>
              </a:rPr>
              <a:t>prvej Zelenej vlajke </a:t>
            </a:r>
            <a:r>
              <a:rPr lang="en-US" sz="2000" dirty="0" err="1">
                <a:latin typeface="Century Gothic" pitchFamily="34" charset="0"/>
              </a:rPr>
              <a:t>sú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povolené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aj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iné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formy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hodnotenia</a:t>
            </a:r>
            <a:r>
              <a:rPr lang="en-US" sz="2000" dirty="0">
                <a:latin typeface="Century Gothic" pitchFamily="34" charset="0"/>
              </a:rPr>
              <a:t>, </a:t>
            </a:r>
            <a:r>
              <a:rPr lang="en-US" sz="2000" dirty="0" err="1">
                <a:latin typeface="Century Gothic" pitchFamily="34" charset="0"/>
              </a:rPr>
              <a:t>hoci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návštevy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sú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vždy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odporúčané</a:t>
            </a:r>
            <a:r>
              <a:rPr lang="en-US" sz="2000" dirty="0">
                <a:latin typeface="Century Gothic" pitchFamily="34" charset="0"/>
              </a:rPr>
              <a:t>. </a:t>
            </a:r>
            <a:r>
              <a:rPr lang="en-US" sz="2000" dirty="0" err="1">
                <a:latin typeface="Century Gothic" pitchFamily="34" charset="0"/>
              </a:rPr>
              <a:t>Hodnotenie</a:t>
            </a:r>
            <a:r>
              <a:rPr lang="en-US" sz="2000" dirty="0">
                <a:latin typeface="Century Gothic" pitchFamily="34" charset="0"/>
              </a:rPr>
              <a:t> by </a:t>
            </a:r>
            <a:r>
              <a:rPr lang="en-US" sz="2000" dirty="0" err="1">
                <a:latin typeface="Century Gothic" pitchFamily="34" charset="0"/>
              </a:rPr>
              <a:t>sa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malo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vykonávať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na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ročnej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báze</a:t>
            </a:r>
            <a:r>
              <a:rPr lang="en-US" sz="2000" dirty="0"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786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latin typeface="Century Gothic" pitchFamily="34" charset="0"/>
              </a:rPr>
              <a:t>Prečo</a:t>
            </a:r>
            <a:r>
              <a:rPr lang="en-US" sz="2800" b="1" dirty="0">
                <a:latin typeface="Century Gothic" pitchFamily="34" charset="0"/>
              </a:rPr>
              <a:t> </a:t>
            </a:r>
            <a:r>
              <a:rPr lang="en-US" sz="2800" b="1" dirty="0" err="1">
                <a:latin typeface="Century Gothic" pitchFamily="34" charset="0"/>
              </a:rPr>
              <a:t>implementovať</a:t>
            </a:r>
            <a:r>
              <a:rPr lang="en-US" sz="2800" b="1" dirty="0">
                <a:latin typeface="Century Gothic" pitchFamily="34" charset="0"/>
              </a:rPr>
              <a:t> program </a:t>
            </a:r>
            <a:r>
              <a:rPr lang="sk-SK" sz="2800" b="1" dirty="0">
                <a:latin typeface="Century Gothic" pitchFamily="34" charset="0"/>
              </a:rPr>
              <a:t>Zelených </a:t>
            </a:r>
            <a:r>
              <a:rPr lang="en-US" sz="2800" b="1" dirty="0" err="1">
                <a:latin typeface="Century Gothic" pitchFamily="34" charset="0"/>
              </a:rPr>
              <a:t>škôl</a:t>
            </a:r>
            <a:r>
              <a:rPr lang="en-US" sz="2800" b="1" dirty="0">
                <a:latin typeface="Century Gothic" pitchFamily="34" charset="0"/>
              </a:rPr>
              <a:t>?</a:t>
            </a:r>
            <a:endParaRPr lang="el-GR" sz="28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022"/>
            <a:ext cx="8229600" cy="4525963"/>
          </a:xfrm>
        </p:spPr>
        <p:txBody>
          <a:bodyPr>
            <a:normAutofit/>
          </a:bodyPr>
          <a:lstStyle/>
          <a:p>
            <a:r>
              <a:rPr lang="sk-SK" dirty="0"/>
              <a:t>Zapája</a:t>
            </a:r>
            <a:r>
              <a:rPr lang="en-US" dirty="0"/>
              <a:t> </a:t>
            </a:r>
            <a:r>
              <a:rPr lang="en-US" dirty="0" err="1"/>
              <a:t>každého</a:t>
            </a:r>
            <a:r>
              <a:rPr lang="en-US" dirty="0"/>
              <a:t>  </a:t>
            </a:r>
          </a:p>
          <a:p>
            <a:r>
              <a:rPr lang="en-US" dirty="0" err="1"/>
              <a:t>Zlepšuje</a:t>
            </a:r>
            <a:r>
              <a:rPr lang="en-US" dirty="0"/>
              <a:t> </a:t>
            </a:r>
            <a:r>
              <a:rPr lang="en-US" dirty="0" err="1"/>
              <a:t>prostredie</a:t>
            </a:r>
            <a:r>
              <a:rPr lang="en-US" dirty="0"/>
              <a:t> </a:t>
            </a:r>
            <a:r>
              <a:rPr lang="sk-SK" dirty="0"/>
              <a:t>na</a:t>
            </a:r>
            <a:r>
              <a:rPr lang="en-US" dirty="0"/>
              <a:t> </a:t>
            </a:r>
            <a:r>
              <a:rPr lang="en-US" dirty="0" err="1"/>
              <a:t>školách</a:t>
            </a:r>
            <a:r>
              <a:rPr lang="en-US" dirty="0"/>
              <a:t>  </a:t>
            </a:r>
          </a:p>
          <a:p>
            <a:r>
              <a:rPr lang="en-US" dirty="0" err="1"/>
              <a:t>Motivuje</a:t>
            </a:r>
            <a:r>
              <a:rPr lang="en-US" dirty="0"/>
              <a:t> </a:t>
            </a:r>
            <a:r>
              <a:rPr lang="en-US" dirty="0" err="1"/>
              <a:t>školskú</a:t>
            </a:r>
            <a:r>
              <a:rPr lang="en-US" dirty="0"/>
              <a:t> </a:t>
            </a:r>
            <a:r>
              <a:rPr lang="en-US" dirty="0" err="1"/>
              <a:t>komunitu</a:t>
            </a:r>
            <a:r>
              <a:rPr lang="en-US" dirty="0"/>
              <a:t>  </a:t>
            </a:r>
          </a:p>
          <a:p>
            <a:r>
              <a:rPr lang="sk-SK" dirty="0"/>
              <a:t>Zapája</a:t>
            </a:r>
            <a:r>
              <a:rPr lang="en-US" dirty="0"/>
              <a:t> </a:t>
            </a:r>
            <a:r>
              <a:rPr lang="en-US" dirty="0" err="1"/>
              <a:t>širšiu</a:t>
            </a:r>
            <a:r>
              <a:rPr lang="en-US" dirty="0"/>
              <a:t> </a:t>
            </a:r>
            <a:r>
              <a:rPr lang="en-US" dirty="0" err="1"/>
              <a:t>komunitu</a:t>
            </a:r>
            <a:r>
              <a:rPr lang="en-US" dirty="0"/>
              <a:t>  </a:t>
            </a:r>
          </a:p>
          <a:p>
            <a:r>
              <a:rPr lang="en-US" dirty="0" err="1"/>
              <a:t>Zlepšuje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  </a:t>
            </a:r>
          </a:p>
          <a:p>
            <a:r>
              <a:rPr lang="en-US" dirty="0" err="1"/>
              <a:t>Prepojuje</a:t>
            </a:r>
            <a:r>
              <a:rPr lang="en-US" dirty="0"/>
              <a:t> </a:t>
            </a:r>
            <a:r>
              <a:rPr lang="en-US" dirty="0" err="1"/>
              <a:t>globálne</a:t>
            </a:r>
            <a:r>
              <a:rPr lang="en-US" dirty="0"/>
              <a:t> </a:t>
            </a:r>
            <a:endParaRPr lang="sk-SK" dirty="0"/>
          </a:p>
          <a:p>
            <a:r>
              <a:rPr lang="en-US" sz="2400" dirty="0">
                <a:hlinkClick r:id="rId2"/>
              </a:rPr>
              <a:t>https://www.ecoschools.global/how-does-it-work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9240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>
                <a:latin typeface="Century Gothic" pitchFamily="34" charset="0"/>
              </a:rPr>
              <a:t>Čo je to </a:t>
            </a:r>
            <a:r>
              <a:rPr lang="sk-SK" sz="2800" b="1" dirty="0" err="1">
                <a:latin typeface="Century Gothic" pitchFamily="34" charset="0"/>
              </a:rPr>
              <a:t>biohospodárstvo</a:t>
            </a:r>
            <a:r>
              <a:rPr lang="sk-SK" sz="2800" b="1" dirty="0">
                <a:latin typeface="Century Gothic" pitchFamily="34" charset="0"/>
              </a:rPr>
              <a:t>?</a:t>
            </a:r>
            <a:endParaRPr lang="el-GR" sz="28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sk-SK" i="1" dirty="0"/>
              <a:t>„</a:t>
            </a:r>
            <a:r>
              <a:rPr lang="en-US" i="1" dirty="0" err="1"/>
              <a:t>Biohospodárstvo</a:t>
            </a:r>
            <a:r>
              <a:rPr lang="en-US" i="1" dirty="0"/>
              <a:t> je </a:t>
            </a:r>
            <a:r>
              <a:rPr lang="en-US" i="1" dirty="0" err="1"/>
              <a:t>prístu</a:t>
            </a:r>
            <a:r>
              <a:rPr lang="sk-SK" i="1" dirty="0"/>
              <a:t>p</a:t>
            </a:r>
            <a:r>
              <a:rPr lang="en-US" i="1" dirty="0"/>
              <a:t>, </a:t>
            </a:r>
            <a:r>
              <a:rPr lang="en-US" i="1" dirty="0" err="1"/>
              <a:t>ktorý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snaží</a:t>
            </a:r>
            <a:r>
              <a:rPr lang="en-US" i="1" dirty="0"/>
              <a:t> </a:t>
            </a:r>
            <a:r>
              <a:rPr lang="en-US" i="1" dirty="0" err="1"/>
              <a:t>nahradiť</a:t>
            </a:r>
            <a:r>
              <a:rPr lang="en-US" i="1" dirty="0"/>
              <a:t> </a:t>
            </a:r>
            <a:r>
              <a:rPr lang="en-US" i="1" dirty="0" err="1"/>
              <a:t>fosílne</a:t>
            </a:r>
            <a:r>
              <a:rPr lang="en-US" i="1" dirty="0"/>
              <a:t> </a:t>
            </a:r>
            <a:r>
              <a:rPr lang="en-US" i="1" dirty="0" err="1"/>
              <a:t>zdroje</a:t>
            </a:r>
            <a:r>
              <a:rPr lang="en-US" i="1" dirty="0"/>
              <a:t> </a:t>
            </a:r>
            <a:r>
              <a:rPr lang="en-US" i="1" dirty="0" err="1"/>
              <a:t>udržateľným</a:t>
            </a:r>
            <a:r>
              <a:rPr lang="en-US" i="1" dirty="0"/>
              <a:t> </a:t>
            </a:r>
            <a:r>
              <a:rPr lang="en-US" i="1" dirty="0" err="1"/>
              <a:t>spôsobom</a:t>
            </a:r>
            <a:r>
              <a:rPr lang="en-US" i="1" dirty="0"/>
              <a:t> </a:t>
            </a:r>
            <a:r>
              <a:rPr lang="en-US" i="1" dirty="0" err="1"/>
              <a:t>obnoviteľnými</a:t>
            </a:r>
            <a:r>
              <a:rPr lang="en-US" i="1" dirty="0"/>
              <a:t> </a:t>
            </a:r>
            <a:r>
              <a:rPr lang="en-US" i="1" dirty="0" err="1"/>
              <a:t>biologickými</a:t>
            </a:r>
            <a:r>
              <a:rPr lang="en-US" i="1" dirty="0"/>
              <a:t> </a:t>
            </a:r>
            <a:r>
              <a:rPr lang="en-US" i="1" dirty="0" err="1"/>
              <a:t>zdrojmi</a:t>
            </a:r>
            <a:r>
              <a:rPr lang="en-US" i="1" dirty="0"/>
              <a:t> z</a:t>
            </a:r>
            <a:r>
              <a:rPr lang="sk-SK" i="1" dirty="0"/>
              <a:t>o</a:t>
            </a:r>
            <a:r>
              <a:rPr lang="en-US" i="1" dirty="0"/>
              <a:t> </a:t>
            </a:r>
            <a:r>
              <a:rPr lang="sk-SK" i="1" dirty="0"/>
              <a:t>suchozemských</a:t>
            </a:r>
            <a:r>
              <a:rPr lang="en-US" i="1" dirty="0"/>
              <a:t> a </a:t>
            </a:r>
            <a:r>
              <a:rPr lang="en-US" i="1" dirty="0" err="1"/>
              <a:t>morských</a:t>
            </a:r>
            <a:r>
              <a:rPr lang="en-US" i="1" dirty="0"/>
              <a:t> </a:t>
            </a:r>
            <a:r>
              <a:rPr lang="en-US" i="1" dirty="0" err="1"/>
              <a:t>ekosystémov</a:t>
            </a:r>
            <a:r>
              <a:rPr lang="en-US" i="1" dirty="0"/>
              <a:t> – </a:t>
            </a:r>
            <a:r>
              <a:rPr lang="en-US" i="1" dirty="0" err="1"/>
              <a:t>ako</a:t>
            </a:r>
            <a:r>
              <a:rPr lang="en-US" i="1" dirty="0"/>
              <a:t> </a:t>
            </a:r>
            <a:r>
              <a:rPr lang="en-US" i="1" dirty="0" err="1"/>
              <a:t>sú</a:t>
            </a:r>
            <a:r>
              <a:rPr lang="en-US" i="1" dirty="0"/>
              <a:t> </a:t>
            </a:r>
            <a:r>
              <a:rPr lang="en-US" i="1" dirty="0" err="1"/>
              <a:t>lesy</a:t>
            </a:r>
            <a:r>
              <a:rPr lang="en-US" i="1" dirty="0"/>
              <a:t>, </a:t>
            </a:r>
            <a:r>
              <a:rPr lang="en-US" i="1" dirty="0" err="1"/>
              <a:t>plodiny</a:t>
            </a:r>
            <a:r>
              <a:rPr lang="en-US" i="1" dirty="0"/>
              <a:t>, </a:t>
            </a:r>
            <a:r>
              <a:rPr lang="en-US" i="1" dirty="0" err="1"/>
              <a:t>zvieratá</a:t>
            </a:r>
            <a:r>
              <a:rPr lang="en-US" i="1" dirty="0"/>
              <a:t>, </a:t>
            </a:r>
            <a:r>
              <a:rPr lang="en-US" i="1" dirty="0" err="1"/>
              <a:t>ryby</a:t>
            </a:r>
            <a:r>
              <a:rPr lang="en-US" i="1" dirty="0"/>
              <a:t>, </a:t>
            </a:r>
            <a:r>
              <a:rPr lang="en-US" i="1" dirty="0" err="1"/>
              <a:t>mikroorganizmy</a:t>
            </a:r>
            <a:r>
              <a:rPr lang="en-US" i="1" dirty="0"/>
              <a:t>, </a:t>
            </a:r>
            <a:r>
              <a:rPr lang="en-US" i="1" dirty="0" err="1"/>
              <a:t>organický</a:t>
            </a:r>
            <a:r>
              <a:rPr lang="en-US" i="1" dirty="0"/>
              <a:t> </a:t>
            </a:r>
            <a:r>
              <a:rPr lang="en-US" i="1" dirty="0" err="1"/>
              <a:t>odpad</a:t>
            </a:r>
            <a:r>
              <a:rPr lang="en-US" i="1" dirty="0"/>
              <a:t> a </a:t>
            </a:r>
            <a:r>
              <a:rPr lang="en-US" i="1" dirty="0" err="1"/>
              <a:t>vedľajšie</a:t>
            </a:r>
            <a:r>
              <a:rPr lang="en-US" i="1" dirty="0"/>
              <a:t> </a:t>
            </a:r>
            <a:r>
              <a:rPr lang="en-US" i="1" dirty="0" err="1"/>
              <a:t>produkty</a:t>
            </a:r>
            <a:r>
              <a:rPr lang="en-US" i="1" dirty="0"/>
              <a:t> </a:t>
            </a:r>
            <a:r>
              <a:rPr lang="en-US" i="1" dirty="0" err="1"/>
              <a:t>poľnohospodárstva</a:t>
            </a:r>
            <a:r>
              <a:rPr lang="en-US" i="1" dirty="0"/>
              <a:t> –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výrobu</a:t>
            </a:r>
            <a:r>
              <a:rPr lang="en-US" i="1" dirty="0"/>
              <a:t> </a:t>
            </a:r>
            <a:r>
              <a:rPr lang="en-US" i="1" dirty="0" err="1"/>
              <a:t>potravín</a:t>
            </a:r>
            <a:r>
              <a:rPr lang="en-US" i="1" dirty="0"/>
              <a:t>, </a:t>
            </a:r>
            <a:r>
              <a:rPr lang="en-US" i="1" dirty="0" err="1"/>
              <a:t>krmiva</a:t>
            </a:r>
            <a:r>
              <a:rPr lang="en-US" i="1" dirty="0"/>
              <a:t>, </a:t>
            </a:r>
            <a:r>
              <a:rPr lang="en-US" i="1" dirty="0" err="1"/>
              <a:t>vlákien</a:t>
            </a:r>
            <a:r>
              <a:rPr lang="en-US" i="1" dirty="0"/>
              <a:t>, </a:t>
            </a:r>
            <a:r>
              <a:rPr lang="en-US" i="1" dirty="0" err="1"/>
              <a:t>energie</a:t>
            </a:r>
            <a:r>
              <a:rPr lang="en-US" i="1" dirty="0"/>
              <a:t>, </a:t>
            </a:r>
            <a:r>
              <a:rPr lang="en-US" i="1" dirty="0" err="1"/>
              <a:t>bioproduktov</a:t>
            </a:r>
            <a:r>
              <a:rPr lang="en-US" i="1" dirty="0"/>
              <a:t> a </a:t>
            </a:r>
            <a:r>
              <a:rPr lang="en-US" i="1" dirty="0" err="1"/>
              <a:t>služieb</a:t>
            </a:r>
            <a:r>
              <a:rPr lang="en-US" i="1" dirty="0"/>
              <a:t> v </a:t>
            </a:r>
            <a:r>
              <a:rPr lang="en-US" i="1" dirty="0" err="1"/>
              <a:t>rámci</a:t>
            </a:r>
            <a:r>
              <a:rPr lang="en-US" i="1" dirty="0"/>
              <a:t> </a:t>
            </a:r>
            <a:r>
              <a:rPr lang="en-US" i="1" dirty="0" err="1"/>
              <a:t>obehov</a:t>
            </a:r>
            <a:r>
              <a:rPr lang="sk-SK" i="1" dirty="0"/>
              <a:t>ej</a:t>
            </a:r>
            <a:r>
              <a:rPr lang="en-US" i="1" dirty="0"/>
              <a:t> </a:t>
            </a:r>
            <a:r>
              <a:rPr lang="en-US" i="1" dirty="0" err="1"/>
              <a:t>ekonomiky</a:t>
            </a:r>
            <a:r>
              <a:rPr lang="en-US" i="1" dirty="0"/>
              <a:t>, </a:t>
            </a:r>
            <a:r>
              <a:rPr lang="sk-SK" dirty="0"/>
              <a:t>navrhnutej tak, aby optimalizovala využívanie zdrojov na základe reťazovej hierarchie možností využitia.</a:t>
            </a:r>
          </a:p>
          <a:p>
            <a:pPr marL="0" indent="0" algn="ctr">
              <a:buNone/>
            </a:pPr>
            <a:r>
              <a:rPr lang="en-US" i="1" dirty="0" err="1"/>
              <a:t>Udržateľné</a:t>
            </a:r>
            <a:r>
              <a:rPr lang="en-US" i="1" dirty="0"/>
              <a:t> a </a:t>
            </a:r>
            <a:r>
              <a:rPr lang="en-US" i="1" dirty="0" err="1"/>
              <a:t>obehové</a:t>
            </a:r>
            <a:r>
              <a:rPr lang="en-US" i="1" dirty="0"/>
              <a:t> </a:t>
            </a:r>
            <a:r>
              <a:rPr lang="en-US" i="1" dirty="0" err="1"/>
              <a:t>biohospodárstvo</a:t>
            </a:r>
            <a:r>
              <a:rPr lang="en-US" i="1" dirty="0"/>
              <a:t> </a:t>
            </a:r>
            <a:r>
              <a:rPr lang="en-US" i="1" dirty="0" err="1"/>
              <a:t>si</a:t>
            </a:r>
            <a:r>
              <a:rPr lang="en-US" i="1" dirty="0"/>
              <a:t> </a:t>
            </a:r>
            <a:r>
              <a:rPr lang="en-US" i="1" dirty="0" err="1"/>
              <a:t>vyžaduje</a:t>
            </a:r>
            <a:r>
              <a:rPr lang="en-US" i="1" dirty="0"/>
              <a:t> </a:t>
            </a:r>
            <a:r>
              <a:rPr lang="en-US" i="1" dirty="0" err="1"/>
              <a:t>aplikáciu</a:t>
            </a:r>
            <a:r>
              <a:rPr lang="en-US" i="1" dirty="0"/>
              <a:t> </a:t>
            </a:r>
            <a:r>
              <a:rPr lang="en-US" i="1" dirty="0" err="1"/>
              <a:t>vzdelávacích</a:t>
            </a:r>
            <a:r>
              <a:rPr lang="en-US" i="1" dirty="0"/>
              <a:t> a </a:t>
            </a:r>
            <a:r>
              <a:rPr lang="en-US" i="1" dirty="0" err="1"/>
              <a:t>školiteľských</a:t>
            </a:r>
            <a:r>
              <a:rPr lang="en-US" i="1" dirty="0"/>
              <a:t> </a:t>
            </a:r>
            <a:r>
              <a:rPr lang="en-US" i="1" dirty="0" err="1"/>
              <a:t>programov</a:t>
            </a:r>
            <a:r>
              <a:rPr lang="en-US" i="1" dirty="0"/>
              <a:t>, </a:t>
            </a:r>
            <a:r>
              <a:rPr lang="en-US" i="1" dirty="0" err="1"/>
              <a:t>vedeckého</a:t>
            </a:r>
            <a:r>
              <a:rPr lang="en-US" i="1" dirty="0"/>
              <a:t> </a:t>
            </a:r>
            <a:r>
              <a:rPr lang="en-US" i="1" dirty="0" err="1"/>
              <a:t>výskumu</a:t>
            </a:r>
            <a:r>
              <a:rPr lang="en-US" i="1" dirty="0"/>
              <a:t>, </a:t>
            </a:r>
            <a:r>
              <a:rPr lang="en-US" i="1" dirty="0" err="1"/>
              <a:t>technológie</a:t>
            </a:r>
            <a:r>
              <a:rPr lang="en-US" i="1" dirty="0"/>
              <a:t> a </a:t>
            </a:r>
            <a:r>
              <a:rPr lang="en-US" i="1" dirty="0" err="1"/>
              <a:t>inovácií</a:t>
            </a:r>
            <a:r>
              <a:rPr lang="en-US" i="1" dirty="0"/>
              <a:t> s </a:t>
            </a:r>
            <a:r>
              <a:rPr lang="en-US" i="1" dirty="0" err="1"/>
              <a:t>cieľom</a:t>
            </a:r>
            <a:r>
              <a:rPr lang="en-US" i="1" dirty="0"/>
              <a:t> </a:t>
            </a:r>
            <a:r>
              <a:rPr lang="en-US" i="1" dirty="0" err="1"/>
              <a:t>nielen</a:t>
            </a:r>
            <a:r>
              <a:rPr lang="en-US" i="1" dirty="0"/>
              <a:t> </a:t>
            </a:r>
            <a:r>
              <a:rPr lang="en-US" i="1" dirty="0" err="1"/>
              <a:t>vytvárať</a:t>
            </a:r>
            <a:r>
              <a:rPr lang="en-US" i="1" dirty="0"/>
              <a:t> </a:t>
            </a:r>
            <a:r>
              <a:rPr lang="en-US" i="1" dirty="0" err="1"/>
              <a:t>ekonomickú</a:t>
            </a:r>
            <a:r>
              <a:rPr lang="en-US" i="1" dirty="0"/>
              <a:t> </a:t>
            </a:r>
            <a:r>
              <a:rPr lang="en-US" i="1" dirty="0" err="1"/>
              <a:t>hodnotu</a:t>
            </a:r>
            <a:r>
              <a:rPr lang="en-US" i="1" dirty="0"/>
              <a:t>, ale </a:t>
            </a:r>
            <a:r>
              <a:rPr lang="en-US" i="1" dirty="0" err="1"/>
              <a:t>aj</a:t>
            </a:r>
            <a:r>
              <a:rPr lang="en-US" i="1" dirty="0"/>
              <a:t> </a:t>
            </a:r>
            <a:r>
              <a:rPr lang="en-US" i="1" dirty="0" err="1"/>
              <a:t>regenerovať</a:t>
            </a:r>
            <a:r>
              <a:rPr lang="en-US" i="1" dirty="0"/>
              <a:t> a </a:t>
            </a:r>
            <a:r>
              <a:rPr lang="en-US" i="1" dirty="0" err="1"/>
              <a:t>rozširovať</a:t>
            </a:r>
            <a:r>
              <a:rPr lang="en-US" i="1" dirty="0"/>
              <a:t> </a:t>
            </a:r>
            <a:r>
              <a:rPr lang="en-US" i="1" dirty="0" err="1"/>
              <a:t>ekosystémy</a:t>
            </a:r>
            <a:r>
              <a:rPr lang="en-US" i="1" dirty="0"/>
              <a:t> a </a:t>
            </a:r>
            <a:r>
              <a:rPr lang="en-US" i="1" dirty="0" err="1"/>
              <a:t>biodiverzitu</a:t>
            </a:r>
            <a:r>
              <a:rPr lang="en-US" i="1" dirty="0"/>
              <a:t>, </a:t>
            </a:r>
            <a:r>
              <a:rPr lang="en-US" i="1" dirty="0" err="1"/>
              <a:t>ako</a:t>
            </a:r>
            <a:r>
              <a:rPr lang="en-US" i="1" dirty="0"/>
              <a:t> </a:t>
            </a:r>
            <a:r>
              <a:rPr lang="en-US" i="1" dirty="0" err="1"/>
              <a:t>aj</a:t>
            </a:r>
            <a:r>
              <a:rPr lang="en-US" i="1" dirty="0"/>
              <a:t> </a:t>
            </a:r>
            <a:r>
              <a:rPr lang="en-US" i="1" dirty="0" err="1"/>
              <a:t>zlepšovať</a:t>
            </a:r>
            <a:r>
              <a:rPr lang="en-US" i="1" dirty="0"/>
              <a:t> </a:t>
            </a:r>
            <a:r>
              <a:rPr lang="en-US" i="1" dirty="0" err="1"/>
              <a:t>zdravie</a:t>
            </a:r>
            <a:r>
              <a:rPr lang="en-US" i="1" dirty="0"/>
              <a:t> a </a:t>
            </a:r>
            <a:r>
              <a:rPr lang="sk-SK" i="1" dirty="0"/>
              <a:t>blahobyt</a:t>
            </a:r>
            <a:r>
              <a:rPr lang="en-US" i="1" dirty="0"/>
              <a:t> </a:t>
            </a:r>
            <a:r>
              <a:rPr lang="en-US" i="1" dirty="0" err="1"/>
              <a:t>spoločnosti</a:t>
            </a:r>
            <a:r>
              <a:rPr lang="en-US" i="1" dirty="0"/>
              <a:t>. </a:t>
            </a:r>
            <a:r>
              <a:rPr lang="en-US" i="1" dirty="0" err="1"/>
              <a:t>Riešením</a:t>
            </a:r>
            <a:r>
              <a:rPr lang="en-US" i="1" dirty="0"/>
              <a:t> </a:t>
            </a:r>
            <a:r>
              <a:rPr lang="en-US" i="1" dirty="0" err="1"/>
              <a:t>týchto</a:t>
            </a:r>
            <a:r>
              <a:rPr lang="en-US" i="1" dirty="0"/>
              <a:t> </a:t>
            </a:r>
            <a:r>
              <a:rPr lang="en-US" i="1" dirty="0" err="1"/>
              <a:t>systémových</a:t>
            </a:r>
            <a:r>
              <a:rPr lang="en-US" i="1" dirty="0"/>
              <a:t> </a:t>
            </a:r>
            <a:r>
              <a:rPr lang="en-US" i="1" dirty="0" err="1"/>
              <a:t>zmien</a:t>
            </a:r>
            <a:r>
              <a:rPr lang="en-US" i="1" dirty="0"/>
              <a:t> v </a:t>
            </a:r>
            <a:r>
              <a:rPr lang="en-US" i="1" dirty="0" err="1"/>
              <a:t>ekonomike</a:t>
            </a:r>
            <a:r>
              <a:rPr lang="en-US" i="1" dirty="0"/>
              <a:t>, </a:t>
            </a:r>
            <a:r>
              <a:rPr lang="en-US" i="1" dirty="0" err="1"/>
              <a:t>životnom</a:t>
            </a:r>
            <a:r>
              <a:rPr lang="en-US" i="1" dirty="0"/>
              <a:t> </a:t>
            </a:r>
            <a:r>
              <a:rPr lang="en-US" i="1" dirty="0" err="1"/>
              <a:t>prostredí</a:t>
            </a:r>
            <a:r>
              <a:rPr lang="en-US" i="1" dirty="0"/>
              <a:t> a </a:t>
            </a:r>
            <a:r>
              <a:rPr lang="en-US" i="1" dirty="0" err="1"/>
              <a:t>spoločnosti</a:t>
            </a:r>
            <a:r>
              <a:rPr lang="en-US" i="1" dirty="0"/>
              <a:t> </a:t>
            </a:r>
            <a:r>
              <a:rPr lang="en-US" i="1" dirty="0" err="1"/>
              <a:t>prispieva</a:t>
            </a:r>
            <a:r>
              <a:rPr lang="en-US" i="1" dirty="0"/>
              <a:t> </a:t>
            </a:r>
            <a:r>
              <a:rPr lang="en-US" i="1" dirty="0" err="1"/>
              <a:t>biohospodárstvo</a:t>
            </a:r>
            <a:r>
              <a:rPr lang="en-US" i="1" dirty="0"/>
              <a:t> k </a:t>
            </a:r>
            <a:r>
              <a:rPr lang="en-US" i="1" dirty="0" err="1"/>
              <a:t>dosiahnutiu</a:t>
            </a:r>
            <a:r>
              <a:rPr lang="en-US" i="1" dirty="0"/>
              <a:t> </a:t>
            </a:r>
            <a:r>
              <a:rPr lang="en-US" i="1" dirty="0" err="1"/>
              <a:t>lepšej</a:t>
            </a:r>
            <a:r>
              <a:rPr lang="en-US" i="1" dirty="0"/>
              <a:t> a </a:t>
            </a:r>
            <a:r>
              <a:rPr lang="en-US" i="1" dirty="0" err="1"/>
              <a:t>udržateľnejšej</a:t>
            </a:r>
            <a:r>
              <a:rPr lang="en-US" i="1" dirty="0"/>
              <a:t> </a:t>
            </a:r>
            <a:r>
              <a:rPr lang="en-US" i="1" dirty="0" err="1"/>
              <a:t>budúcnosti</a:t>
            </a:r>
            <a:r>
              <a:rPr lang="en-US" i="1" dirty="0"/>
              <a:t>, v </a:t>
            </a:r>
            <a:r>
              <a:rPr lang="en-US" i="1" dirty="0" err="1"/>
              <a:t>ktorej</a:t>
            </a:r>
            <a:r>
              <a:rPr lang="en-US" i="1" dirty="0"/>
              <a:t> </a:t>
            </a:r>
            <a:r>
              <a:rPr lang="en-US" i="1" dirty="0" err="1"/>
              <a:t>nikto</a:t>
            </a:r>
            <a:r>
              <a:rPr lang="en-US" i="1" dirty="0"/>
              <a:t> </a:t>
            </a:r>
            <a:r>
              <a:rPr lang="en-US" i="1" dirty="0" err="1"/>
              <a:t>nezostane</a:t>
            </a:r>
            <a:r>
              <a:rPr lang="en-US" i="1" dirty="0"/>
              <a:t> </a:t>
            </a:r>
            <a:r>
              <a:rPr lang="en-US" i="1" dirty="0" err="1"/>
              <a:t>pozadu</a:t>
            </a:r>
            <a:r>
              <a:rPr lang="en-US" i="1" dirty="0"/>
              <a:t>.</a:t>
            </a:r>
            <a:r>
              <a:rPr lang="sk-SK" i="1" dirty="0"/>
              <a:t>“</a:t>
            </a:r>
            <a:endParaRPr lang="en-US" i="1" dirty="0"/>
          </a:p>
          <a:p>
            <a:pPr marL="0" indent="0" algn="ctr">
              <a:buNone/>
            </a:pPr>
            <a:r>
              <a:rPr lang="en-US" dirty="0"/>
              <a:t>(p.23, </a:t>
            </a:r>
            <a:r>
              <a:rPr lang="en-US" dirty="0" err="1"/>
              <a:t>BioBeo</a:t>
            </a:r>
            <a:r>
              <a:rPr lang="en-US" dirty="0"/>
              <a:t>, Working Paper: Definition and Narratives of </a:t>
            </a:r>
            <a:r>
              <a:rPr lang="en-US" dirty="0" err="1"/>
              <a:t>Bioeconomy</a:t>
            </a:r>
            <a:r>
              <a:rPr lang="en-US" dirty="0"/>
              <a:t>)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052377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en-US" sz="2400" b="1" dirty="0" err="1">
                <a:latin typeface="Century Gothic" pitchFamily="34" charset="0"/>
              </a:rPr>
              <a:t>Prečo</a:t>
            </a:r>
            <a:r>
              <a:rPr lang="en-US" sz="2400" b="1" dirty="0">
                <a:latin typeface="Century Gothic" pitchFamily="34" charset="0"/>
              </a:rPr>
              <a:t> je program </a:t>
            </a:r>
            <a:r>
              <a:rPr lang="sk-SK" sz="2400" b="1" dirty="0">
                <a:latin typeface="Century Gothic" pitchFamily="34" charset="0"/>
              </a:rPr>
              <a:t>Zelených </a:t>
            </a:r>
            <a:r>
              <a:rPr lang="en-US" sz="2400" b="1" dirty="0" err="1">
                <a:latin typeface="Century Gothic" pitchFamily="34" charset="0"/>
              </a:rPr>
              <a:t>škôl</a:t>
            </a:r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b="1" dirty="0" err="1">
                <a:latin typeface="Century Gothic" pitchFamily="34" charset="0"/>
              </a:rPr>
              <a:t>dobrou</a:t>
            </a:r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b="1" dirty="0" err="1">
                <a:latin typeface="Century Gothic" pitchFamily="34" charset="0"/>
              </a:rPr>
              <a:t>praxou</a:t>
            </a:r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b="1" dirty="0" err="1">
                <a:latin typeface="Century Gothic" pitchFamily="34" charset="0"/>
              </a:rPr>
              <a:t>vo</a:t>
            </a:r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b="1" dirty="0" err="1">
                <a:latin typeface="Century Gothic" pitchFamily="34" charset="0"/>
              </a:rPr>
              <a:t>vzdelávaní</a:t>
            </a:r>
            <a:r>
              <a:rPr lang="en-US" sz="2400" b="1" dirty="0">
                <a:latin typeface="Century Gothic" pitchFamily="34" charset="0"/>
              </a:rPr>
              <a:t> o </a:t>
            </a:r>
            <a:r>
              <a:rPr lang="en-US" sz="2400" b="1" dirty="0" err="1">
                <a:latin typeface="Century Gothic" pitchFamily="34" charset="0"/>
              </a:rPr>
              <a:t>biohospodárstve</a:t>
            </a:r>
            <a:r>
              <a:rPr lang="en-US" sz="2400" b="1" dirty="0">
                <a:latin typeface="Century Gothic" pitchFamily="34" charset="0"/>
              </a:rPr>
              <a:t>?</a:t>
            </a:r>
            <a:endParaRPr lang="el-GR" sz="24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018"/>
            <a:ext cx="874846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err="1"/>
              <a:t>Témy</a:t>
            </a:r>
            <a:r>
              <a:rPr lang="en-US" sz="2400" dirty="0"/>
              <a:t> a </a:t>
            </a:r>
            <a:r>
              <a:rPr lang="en-US" sz="2400" dirty="0" err="1"/>
              <a:t>princípy</a:t>
            </a:r>
            <a:r>
              <a:rPr lang="en-US" sz="2400" dirty="0"/>
              <a:t>, </a:t>
            </a:r>
            <a:r>
              <a:rPr lang="en-US" sz="2400" dirty="0" err="1"/>
              <a:t>ktoré</a:t>
            </a:r>
            <a:r>
              <a:rPr lang="en-US" sz="2400" dirty="0"/>
              <a:t> </a:t>
            </a:r>
            <a:r>
              <a:rPr lang="en-US" sz="2400" dirty="0" err="1"/>
              <a:t>sú</a:t>
            </a:r>
            <a:r>
              <a:rPr lang="en-US" sz="2400" dirty="0"/>
              <a:t> </a:t>
            </a:r>
            <a:r>
              <a:rPr lang="en-US" sz="2400" dirty="0" err="1"/>
              <a:t>pokryté</a:t>
            </a:r>
            <a:r>
              <a:rPr lang="en-US" sz="2400" dirty="0"/>
              <a:t> </a:t>
            </a:r>
            <a:r>
              <a:rPr lang="en-US" sz="2400" dirty="0" err="1"/>
              <a:t>programom</a:t>
            </a:r>
            <a:r>
              <a:rPr lang="en-US" sz="2400" dirty="0"/>
              <a:t> Eco-</a:t>
            </a:r>
            <a:r>
              <a:rPr lang="en-US" sz="2400" dirty="0" err="1"/>
              <a:t>škôl</a:t>
            </a:r>
            <a:r>
              <a:rPr lang="en-US" sz="2400" dirty="0"/>
              <a:t>, </a:t>
            </a:r>
            <a:r>
              <a:rPr lang="en-US" sz="2400" dirty="0" err="1"/>
              <a:t>sú</a:t>
            </a:r>
            <a:r>
              <a:rPr lang="en-US" sz="2400" dirty="0"/>
              <a:t> </a:t>
            </a:r>
            <a:r>
              <a:rPr lang="en-US" sz="2400" dirty="0" err="1"/>
              <a:t>vhodné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výučbu</a:t>
            </a:r>
            <a:r>
              <a:rPr lang="en-US" sz="2400" dirty="0"/>
              <a:t> </a:t>
            </a:r>
            <a:r>
              <a:rPr lang="en-US" sz="2400" dirty="0" err="1"/>
              <a:t>princípov</a:t>
            </a:r>
            <a:r>
              <a:rPr lang="en-US" sz="2400" dirty="0"/>
              <a:t> </a:t>
            </a:r>
            <a:r>
              <a:rPr lang="en-US" sz="2400" dirty="0" err="1"/>
              <a:t>biohospodárstva</a:t>
            </a:r>
            <a:r>
              <a:rPr lang="en-US" sz="2400" dirty="0"/>
              <a:t> </a:t>
            </a:r>
            <a:r>
              <a:rPr lang="en-US" sz="2400" dirty="0" err="1"/>
              <a:t>aj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školách</a:t>
            </a:r>
            <a:r>
              <a:rPr lang="en-US" sz="2400" dirty="0"/>
              <a:t>, </a:t>
            </a:r>
            <a:r>
              <a:rPr lang="en-US" sz="2400" dirty="0" err="1"/>
              <a:t>pretože</a:t>
            </a:r>
            <a:r>
              <a:rPr lang="en-US" sz="2400" dirty="0"/>
              <a:t> </a:t>
            </a:r>
            <a:r>
              <a:rPr lang="en-US" sz="2400" dirty="0" err="1"/>
              <a:t>obidva</a:t>
            </a:r>
            <a:r>
              <a:rPr lang="en-US" sz="2400" dirty="0"/>
              <a:t> </a:t>
            </a:r>
            <a:r>
              <a:rPr lang="en-US" sz="2400" dirty="0" err="1"/>
              <a:t>programy</a:t>
            </a:r>
            <a:r>
              <a:rPr lang="en-US" sz="2400" dirty="0"/>
              <a:t> </a:t>
            </a:r>
            <a:r>
              <a:rPr lang="en-US" sz="2400" dirty="0" err="1"/>
              <a:t>povzbudzujú</a:t>
            </a:r>
            <a:r>
              <a:rPr lang="en-US" sz="2400" dirty="0"/>
              <a:t>:</a:t>
            </a:r>
          </a:p>
          <a:p>
            <a:r>
              <a:rPr lang="en-US" sz="2400" b="1" dirty="0" err="1"/>
              <a:t>projektové</a:t>
            </a:r>
            <a:r>
              <a:rPr lang="en-US" sz="2400" b="1" dirty="0"/>
              <a:t> </a:t>
            </a:r>
            <a:r>
              <a:rPr lang="en-US" sz="2400" b="1" dirty="0" err="1"/>
              <a:t>učenie</a:t>
            </a:r>
            <a:endParaRPr lang="en-US" sz="2400" b="1" dirty="0"/>
          </a:p>
          <a:p>
            <a:r>
              <a:rPr lang="en-US" sz="2400" b="1" dirty="0" err="1"/>
              <a:t>interdisciplinárny</a:t>
            </a:r>
            <a:r>
              <a:rPr lang="en-US" sz="2400" b="1" dirty="0"/>
              <a:t> </a:t>
            </a:r>
            <a:r>
              <a:rPr lang="en-US" sz="2400" b="1" dirty="0" err="1"/>
              <a:t>prístu</a:t>
            </a:r>
            <a:r>
              <a:rPr lang="sk-SK" sz="2400" b="1" dirty="0"/>
              <a:t>p</a:t>
            </a:r>
            <a:r>
              <a:rPr lang="en-US" sz="2400" dirty="0"/>
              <a:t>, </a:t>
            </a:r>
            <a:r>
              <a:rPr lang="en-US" sz="2400" dirty="0" err="1"/>
              <a:t>keďže</a:t>
            </a:r>
            <a:r>
              <a:rPr lang="en-US" sz="2400" dirty="0"/>
              <a:t> je </a:t>
            </a:r>
            <a:r>
              <a:rPr lang="en-US" sz="2400" dirty="0" err="1"/>
              <a:t>potrebné</a:t>
            </a:r>
            <a:r>
              <a:rPr lang="en-US" sz="2400" dirty="0"/>
              <a:t> </a:t>
            </a:r>
            <a:r>
              <a:rPr lang="en-US" sz="2400" dirty="0" err="1"/>
              <a:t>zvážiť</a:t>
            </a:r>
            <a:r>
              <a:rPr lang="en-US" sz="2400" dirty="0"/>
              <a:t>, </a:t>
            </a:r>
            <a:r>
              <a:rPr lang="en-US" sz="2400" dirty="0" err="1"/>
              <a:t>porovnať</a:t>
            </a:r>
            <a:r>
              <a:rPr lang="en-US" sz="2400" dirty="0"/>
              <a:t> </a:t>
            </a:r>
            <a:r>
              <a:rPr lang="en-US" sz="2400" dirty="0" err="1"/>
              <a:t>alebo</a:t>
            </a:r>
            <a:r>
              <a:rPr lang="en-US" sz="2400" dirty="0"/>
              <a:t> </a:t>
            </a:r>
            <a:r>
              <a:rPr lang="en-US" sz="2400" dirty="0" err="1"/>
              <a:t>kontrastovať</a:t>
            </a:r>
            <a:r>
              <a:rPr lang="en-US" sz="2400" dirty="0"/>
              <a:t> </a:t>
            </a:r>
            <a:r>
              <a:rPr lang="en-US" sz="2400" dirty="0" err="1"/>
              <a:t>rôzne</a:t>
            </a:r>
            <a:r>
              <a:rPr lang="en-US" sz="2400" dirty="0"/>
              <a:t>, </a:t>
            </a:r>
            <a:r>
              <a:rPr lang="en-US" sz="2400" dirty="0" err="1"/>
              <a:t>niekedy</a:t>
            </a:r>
            <a:r>
              <a:rPr lang="en-US" sz="2400" dirty="0"/>
              <a:t> </a:t>
            </a:r>
            <a:r>
              <a:rPr lang="en-US" sz="2400" dirty="0" err="1"/>
              <a:t>protichodné</a:t>
            </a:r>
            <a:r>
              <a:rPr lang="en-US" sz="2400" dirty="0"/>
              <a:t> </a:t>
            </a:r>
            <a:r>
              <a:rPr lang="en-US" sz="2400" dirty="0" err="1"/>
              <a:t>názory</a:t>
            </a:r>
            <a:r>
              <a:rPr lang="en-US" sz="2400" dirty="0"/>
              <a:t> pred </a:t>
            </a:r>
            <a:r>
              <a:rPr lang="en-US" sz="2400" dirty="0" err="1"/>
              <a:t>rozhodovaním</a:t>
            </a:r>
            <a:r>
              <a:rPr lang="en-US" sz="2400" dirty="0"/>
              <a:t>  </a:t>
            </a:r>
          </a:p>
          <a:p>
            <a:r>
              <a:rPr lang="en-US" sz="2400" b="1" dirty="0" err="1"/>
              <a:t>transdisciplinárny</a:t>
            </a:r>
            <a:r>
              <a:rPr lang="en-US" sz="2400" b="1" dirty="0"/>
              <a:t> </a:t>
            </a:r>
            <a:r>
              <a:rPr lang="en-US" sz="2400" b="1" dirty="0" err="1"/>
              <a:t>prístup</a:t>
            </a:r>
            <a:r>
              <a:rPr lang="en-US" sz="2400" dirty="0"/>
              <a:t>, </a:t>
            </a:r>
            <a:r>
              <a:rPr lang="en-US" sz="2400" dirty="0" err="1"/>
              <a:t>pretože</a:t>
            </a:r>
            <a:r>
              <a:rPr lang="en-US" sz="2400" dirty="0"/>
              <a:t> </a:t>
            </a:r>
            <a:r>
              <a:rPr lang="en-US" sz="2400" dirty="0" err="1"/>
              <a:t>programy</a:t>
            </a:r>
            <a:r>
              <a:rPr lang="en-US" sz="2400" dirty="0"/>
              <a:t> Eco-</a:t>
            </a:r>
            <a:r>
              <a:rPr lang="en-US" sz="2400" dirty="0" err="1"/>
              <a:t>škôl</a:t>
            </a:r>
            <a:r>
              <a:rPr lang="en-US" sz="2400" dirty="0"/>
              <a:t> a </a:t>
            </a:r>
            <a:r>
              <a:rPr lang="en-US" sz="2400" dirty="0" err="1"/>
              <a:t>vzdelávanie</a:t>
            </a:r>
            <a:r>
              <a:rPr lang="en-US" sz="2400" dirty="0"/>
              <a:t> o </a:t>
            </a:r>
            <a:r>
              <a:rPr lang="en-US" sz="2400" dirty="0" err="1"/>
              <a:t>biohospodárstve</a:t>
            </a:r>
            <a:r>
              <a:rPr lang="en-US" sz="2400" dirty="0"/>
              <a:t> </a:t>
            </a:r>
            <a:r>
              <a:rPr lang="en-US" sz="2400" dirty="0" err="1"/>
              <a:t>spájajú</a:t>
            </a:r>
            <a:r>
              <a:rPr lang="en-US" sz="2400" dirty="0"/>
              <a:t> </a:t>
            </a:r>
            <a:r>
              <a:rPr lang="en-US" sz="2400" dirty="0" err="1"/>
              <a:t>jedno</a:t>
            </a:r>
            <a:r>
              <a:rPr lang="en-US" sz="2400" dirty="0"/>
              <a:t> </a:t>
            </a:r>
            <a:r>
              <a:rPr lang="en-US" sz="2400" dirty="0" err="1"/>
              <a:t>téma</a:t>
            </a:r>
            <a:r>
              <a:rPr lang="en-US" sz="2400" dirty="0"/>
              <a:t> s </a:t>
            </a:r>
            <a:r>
              <a:rPr lang="en-US" sz="2400" dirty="0" err="1"/>
              <a:t>mnohými</a:t>
            </a:r>
            <a:r>
              <a:rPr lang="en-US" sz="2400" dirty="0"/>
              <a:t> </a:t>
            </a:r>
            <a:r>
              <a:rPr lang="en-US" sz="2400" dirty="0" err="1"/>
              <a:t>školskými</a:t>
            </a:r>
            <a:r>
              <a:rPr lang="en-US" sz="2400" dirty="0"/>
              <a:t> </a:t>
            </a:r>
            <a:r>
              <a:rPr lang="en-US" sz="2400" dirty="0" err="1"/>
              <a:t>predmetmi</a:t>
            </a:r>
            <a:r>
              <a:rPr lang="en-US" sz="2400" dirty="0"/>
              <a:t>, </a:t>
            </a:r>
            <a:r>
              <a:rPr lang="en-US" sz="2400" dirty="0" err="1"/>
              <a:t>čo</a:t>
            </a:r>
            <a:r>
              <a:rPr lang="en-US" sz="2400" dirty="0"/>
              <a:t> </a:t>
            </a:r>
            <a:r>
              <a:rPr lang="en-US" sz="2400" dirty="0" err="1"/>
              <a:t>umožňuje</a:t>
            </a:r>
            <a:r>
              <a:rPr lang="en-US" sz="2400" dirty="0"/>
              <a:t> </a:t>
            </a:r>
            <a:r>
              <a:rPr lang="en-US" sz="2400" dirty="0" err="1"/>
              <a:t>študentom</a:t>
            </a:r>
            <a:r>
              <a:rPr lang="en-US" sz="2400" dirty="0"/>
              <a:t> </a:t>
            </a:r>
            <a:r>
              <a:rPr lang="en-US" sz="2400" dirty="0" err="1"/>
              <a:t>hlbšie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zaoberať</a:t>
            </a:r>
            <a:r>
              <a:rPr lang="en-US" sz="2400" dirty="0"/>
              <a:t> </a:t>
            </a:r>
            <a:r>
              <a:rPr lang="en-US" sz="2400" dirty="0" err="1"/>
              <a:t>konceptmi</a:t>
            </a:r>
            <a:r>
              <a:rPr lang="en-US" sz="2400" dirty="0"/>
              <a:t>, </a:t>
            </a:r>
            <a:r>
              <a:rPr lang="en-US" sz="2400" dirty="0" err="1"/>
              <a:t>nájsť</a:t>
            </a:r>
            <a:r>
              <a:rPr lang="en-US" sz="2400" dirty="0"/>
              <a:t> </a:t>
            </a:r>
            <a:r>
              <a:rPr lang="en-US" sz="2400" dirty="0" err="1"/>
              <a:t>prepojenia</a:t>
            </a:r>
            <a:r>
              <a:rPr lang="en-US" sz="2400" dirty="0"/>
              <a:t> a </a:t>
            </a:r>
            <a:r>
              <a:rPr lang="en-US" sz="2400" dirty="0" err="1"/>
              <a:t>skúmať</a:t>
            </a:r>
            <a:r>
              <a:rPr lang="en-US" sz="2400" dirty="0"/>
              <a:t> </a:t>
            </a:r>
            <a:r>
              <a:rPr lang="en-US" sz="2400" dirty="0" err="1"/>
              <a:t>príčiny</a:t>
            </a:r>
            <a:r>
              <a:rPr lang="en-US" sz="2400" dirty="0"/>
              <a:t> a </a:t>
            </a:r>
            <a:r>
              <a:rPr lang="en-US" sz="2400" dirty="0" err="1"/>
              <a:t>následky</a:t>
            </a:r>
            <a:r>
              <a:rPr lang="en-US" sz="2400" dirty="0"/>
              <a:t> </a:t>
            </a:r>
            <a:r>
              <a:rPr lang="en-US" sz="2400" dirty="0" err="1"/>
              <a:t>ľudskej</a:t>
            </a:r>
            <a:r>
              <a:rPr lang="en-US" sz="2400" dirty="0"/>
              <a:t> </a:t>
            </a:r>
            <a:r>
              <a:rPr lang="en-US" sz="2400" dirty="0" err="1"/>
              <a:t>činnosti</a:t>
            </a:r>
            <a:r>
              <a:rPr lang="en-US" sz="2400" dirty="0"/>
              <a:t>  </a:t>
            </a:r>
          </a:p>
          <a:p>
            <a:r>
              <a:rPr lang="sk-SK" sz="2400" b="1" dirty="0"/>
              <a:t>experimentálne učenie </a:t>
            </a:r>
            <a:r>
              <a:rPr lang="en-US" sz="2400" dirty="0" err="1"/>
              <a:t>prostredníctvom</a:t>
            </a:r>
            <a:r>
              <a:rPr lang="en-US" sz="2400" dirty="0"/>
              <a:t> </a:t>
            </a:r>
            <a:r>
              <a:rPr lang="en-US" sz="2400" dirty="0" err="1"/>
              <a:t>učenia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praxou</a:t>
            </a:r>
            <a:r>
              <a:rPr lang="en-US" sz="2400" dirty="0"/>
              <a:t>  </a:t>
            </a:r>
          </a:p>
          <a:p>
            <a:r>
              <a:rPr lang="en-US" sz="2400" b="1" dirty="0" err="1"/>
              <a:t>aktívnu</a:t>
            </a:r>
            <a:r>
              <a:rPr lang="en-US" sz="2400" b="1" dirty="0"/>
              <a:t> </a:t>
            </a:r>
            <a:r>
              <a:rPr lang="en-US" sz="2400" b="1" dirty="0" err="1"/>
              <a:t>účasť</a:t>
            </a:r>
            <a:r>
              <a:rPr lang="en-US" sz="2400" b="1" dirty="0"/>
              <a:t> </a:t>
            </a:r>
            <a:r>
              <a:rPr lang="sk-SK" sz="2400" b="1" dirty="0"/>
              <a:t>pri</a:t>
            </a:r>
            <a:r>
              <a:rPr lang="en-US" sz="2400" b="1" dirty="0"/>
              <a:t> </a:t>
            </a:r>
            <a:r>
              <a:rPr lang="en-US" sz="2400" b="1" dirty="0" err="1"/>
              <a:t>rozhodovaní</a:t>
            </a:r>
            <a:r>
              <a:rPr lang="en-US" sz="2400" dirty="0"/>
              <a:t>, </a:t>
            </a:r>
            <a:r>
              <a:rPr lang="en-US" sz="2400" dirty="0" err="1"/>
              <a:t>ktorá</a:t>
            </a:r>
            <a:r>
              <a:rPr lang="en-US" sz="2400" dirty="0"/>
              <a:t> je </a:t>
            </a:r>
            <a:r>
              <a:rPr lang="en-US" sz="2400" dirty="0" err="1"/>
              <a:t>kľúčová</a:t>
            </a:r>
            <a:r>
              <a:rPr lang="en-US" sz="2400" dirty="0"/>
              <a:t> pre </a:t>
            </a:r>
            <a:r>
              <a:rPr lang="en-US" sz="2400" dirty="0" err="1"/>
              <a:t>metodológiu</a:t>
            </a:r>
            <a:r>
              <a:rPr lang="en-US" sz="2400" dirty="0"/>
              <a:t> E</a:t>
            </a:r>
            <a:r>
              <a:rPr lang="sk-SK" sz="2400" dirty="0"/>
              <a:t>k</a:t>
            </a:r>
            <a:r>
              <a:rPr lang="en-US" sz="2400" dirty="0"/>
              <a:t>o-</a:t>
            </a:r>
            <a:r>
              <a:rPr lang="en-US" sz="2400" dirty="0" err="1"/>
              <a:t>škôl</a:t>
            </a:r>
            <a:r>
              <a:rPr lang="en-US" sz="2400" dirty="0"/>
              <a:t> a </a:t>
            </a:r>
            <a:r>
              <a:rPr lang="en-US" sz="2400" dirty="0" err="1"/>
              <a:t>vzdelávanie</a:t>
            </a:r>
            <a:r>
              <a:rPr lang="en-US" sz="2400" dirty="0"/>
              <a:t> o </a:t>
            </a:r>
            <a:r>
              <a:rPr lang="en-US" sz="2400" dirty="0" err="1"/>
              <a:t>biohospodárstve</a:t>
            </a:r>
            <a:r>
              <a:rPr lang="en-US" sz="2400" dirty="0"/>
              <a:t> a </a:t>
            </a:r>
            <a:r>
              <a:rPr lang="en-US" sz="2400" b="1" dirty="0" err="1"/>
              <a:t>premieňa</a:t>
            </a:r>
            <a:r>
              <a:rPr lang="en-US" sz="2400" b="1" dirty="0"/>
              <a:t> </a:t>
            </a:r>
            <a:r>
              <a:rPr lang="en-US" sz="2400" b="1" dirty="0" err="1"/>
              <a:t>študentov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globálnych</a:t>
            </a:r>
            <a:r>
              <a:rPr lang="en-US" sz="2400" b="1" dirty="0"/>
              <a:t> </a:t>
            </a:r>
            <a:r>
              <a:rPr lang="en-US" sz="2400" b="1" dirty="0" err="1"/>
              <a:t>občanov</a:t>
            </a:r>
            <a:r>
              <a:rPr lang="en-US" sz="2400" b="1" dirty="0"/>
              <a:t> </a:t>
            </a:r>
            <a:r>
              <a:rPr lang="en-US" sz="2400" b="1" dirty="0" err="1"/>
              <a:t>tým</a:t>
            </a:r>
            <a:r>
              <a:rPr lang="en-US" sz="2400" b="1" dirty="0"/>
              <a:t>, </a:t>
            </a:r>
            <a:r>
              <a:rPr lang="en-US" sz="2400" b="1" dirty="0" err="1"/>
              <a:t>že</a:t>
            </a:r>
            <a:r>
              <a:rPr lang="en-US" sz="2400" b="1" dirty="0"/>
              <a:t> ich </a:t>
            </a:r>
            <a:r>
              <a:rPr lang="en-US" sz="2400" b="1" dirty="0" err="1"/>
              <a:t>učí</a:t>
            </a:r>
            <a:r>
              <a:rPr lang="en-US" sz="2400" b="1" dirty="0"/>
              <a:t> o </a:t>
            </a:r>
            <a:r>
              <a:rPr lang="en-US" sz="2400" b="1" dirty="0" err="1"/>
              <a:t>hodnote</a:t>
            </a:r>
            <a:r>
              <a:rPr lang="en-US" sz="2400" b="1" dirty="0"/>
              <a:t> </a:t>
            </a:r>
            <a:r>
              <a:rPr lang="en-US" sz="2400" b="1" dirty="0" err="1"/>
              <a:t>demokracie</a:t>
            </a:r>
            <a:r>
              <a:rPr lang="en-US" sz="2400" b="1" dirty="0"/>
              <a:t> a </a:t>
            </a:r>
            <a:r>
              <a:rPr lang="en-US" sz="2400" b="1" dirty="0" err="1"/>
              <a:t>dosahovaní</a:t>
            </a:r>
            <a:r>
              <a:rPr lang="en-US" sz="2400" b="1" dirty="0"/>
              <a:t> </a:t>
            </a:r>
            <a:r>
              <a:rPr lang="en-US" sz="2400" b="1" dirty="0" err="1"/>
              <a:t>konsenzu</a:t>
            </a:r>
            <a:r>
              <a:rPr lang="en-US" sz="2400" b="1" dirty="0"/>
              <a:t> pre </a:t>
            </a:r>
            <a:r>
              <a:rPr lang="en-US" sz="2400" b="1" dirty="0" err="1"/>
              <a:t>spoločné</a:t>
            </a:r>
            <a:r>
              <a:rPr lang="en-US" sz="2400" b="1" dirty="0"/>
              <a:t> dobro. 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066252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029ac4-2790-4e9d-b1ba-d309a41950a3" xsi:nil="true"/>
    <lcf76f155ced4ddcb4097134ff3c332f xmlns="4cb37d89-296d-4697-a3a4-f9df7f39d0e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70974B7780C42449E1B381D958C3DA6" ma:contentTypeVersion="15" ma:contentTypeDescription="Creare un nuovo documento." ma:contentTypeScope="" ma:versionID="28c8e84fbce78053d7f22056b6e07868">
  <xsd:schema xmlns:xsd="http://www.w3.org/2001/XMLSchema" xmlns:xs="http://www.w3.org/2001/XMLSchema" xmlns:p="http://schemas.microsoft.com/office/2006/metadata/properties" xmlns:ns2="4cb37d89-296d-4697-a3a4-f9df7f39d0ef" xmlns:ns3="4b029ac4-2790-4e9d-b1ba-d309a41950a3" targetNamespace="http://schemas.microsoft.com/office/2006/metadata/properties" ma:root="true" ma:fieldsID="b2080048e86604465f2b7e8932cd4fb6" ns2:_="" ns3:_="">
    <xsd:import namespace="4cb37d89-296d-4697-a3a4-f9df7f39d0ef"/>
    <xsd:import namespace="4b029ac4-2790-4e9d-b1ba-d309a4195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37d89-296d-4697-a3a4-f9df7f39d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3a5f7a8f-808c-47db-beb8-e1838fad2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29ac4-2790-4e9d-b1ba-d309a41950a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370ce11-841f-4ae9-ba72-4a85948f8fae}" ma:internalName="TaxCatchAll" ma:showField="CatchAllData" ma:web="4b029ac4-2790-4e9d-b1ba-d309a41950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89FA13-D37A-4F1B-9DCA-05059885AF1C}">
  <ds:schemaRefs>
    <ds:schemaRef ds:uri="http://schemas.microsoft.com/office/2006/metadata/properties"/>
    <ds:schemaRef ds:uri="http://schemas.microsoft.com/office/infopath/2007/PartnerControls"/>
    <ds:schemaRef ds:uri="4b029ac4-2790-4e9d-b1ba-d309a41950a3"/>
    <ds:schemaRef ds:uri="4cb37d89-296d-4697-a3a4-f9df7f39d0ef"/>
  </ds:schemaRefs>
</ds:datastoreItem>
</file>

<file path=customXml/itemProps2.xml><?xml version="1.0" encoding="utf-8"?>
<ds:datastoreItem xmlns:ds="http://schemas.openxmlformats.org/officeDocument/2006/customXml" ds:itemID="{59E357B6-DC84-4D18-B0D9-4560C43CBB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1C2CFA-A5BA-4924-A687-A7A4144EC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b37d89-296d-4697-a3a4-f9df7f39d0ef"/>
    <ds:schemaRef ds:uri="4b029ac4-2790-4e9d-b1ba-d309a41950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979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ZELENÉ ŠKOLY A BIOHOSPODÁRSTVO</vt:lpstr>
      <vt:lpstr>Čo je program Zelených škôl?</vt:lpstr>
      <vt:lpstr>Ako to funguje?</vt:lpstr>
      <vt:lpstr>Metodika 7 krokov</vt:lpstr>
      <vt:lpstr>Témy Zelených škôl</vt:lpstr>
      <vt:lpstr>Zelená vlajka</vt:lpstr>
      <vt:lpstr>Prečo implementovať program Zelených škôl?</vt:lpstr>
      <vt:lpstr>Čo je to biohospodárstvo?</vt:lpstr>
      <vt:lpstr>Prečo je program Zelených škôl dobrou praxou vo vzdelávaní o biohospodárstve?</vt:lpstr>
      <vt:lpstr>Ako sa môže biohospodárstvo vyučovať prostredníctvom programu Zelených škôl?</vt:lpstr>
      <vt:lpstr>Ako sa môže biohospodárstvo vyučovať prostredníctvom programu Zelených škôl?</vt:lpstr>
      <vt:lpstr>Zdroje pre vzdelávanie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7 – Produce an Eco Code</dc:title>
  <dc:creator>MKG</dc:creator>
  <cp:lastModifiedBy>Kika Kolárová</cp:lastModifiedBy>
  <cp:revision>115</cp:revision>
  <dcterms:created xsi:type="dcterms:W3CDTF">2024-05-12T12:39:55Z</dcterms:created>
  <dcterms:modified xsi:type="dcterms:W3CDTF">2025-01-03T10:52:28Z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0x010100470974B7780C42449E1B381D958C3DA6</vt:lpwstr>
  </property>
  <property fmtid="{D5CDD505-2E9C-101B-9397-08002B2CF9AE}" pid="3" name="MediaServiceImageTags">
    <vt:lpwstr/>
  </property>
</Properties>
</file>