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33"/>
  </p:notesMasterIdLst>
  <p:sldIdLst>
    <p:sldId id="314" r:id="rId5"/>
    <p:sldId id="258" r:id="rId6"/>
    <p:sldId id="308" r:id="rId7"/>
    <p:sldId id="309" r:id="rId8"/>
    <p:sldId id="272" r:id="rId9"/>
    <p:sldId id="260" r:id="rId10"/>
    <p:sldId id="264" r:id="rId11"/>
    <p:sldId id="259" r:id="rId12"/>
    <p:sldId id="300" r:id="rId13"/>
    <p:sldId id="263" r:id="rId14"/>
    <p:sldId id="261" r:id="rId15"/>
    <p:sldId id="301" r:id="rId16"/>
    <p:sldId id="302" r:id="rId17"/>
    <p:sldId id="303" r:id="rId18"/>
    <p:sldId id="304" r:id="rId19"/>
    <p:sldId id="307" r:id="rId20"/>
    <p:sldId id="266" r:id="rId21"/>
    <p:sldId id="274" r:id="rId22"/>
    <p:sldId id="267" r:id="rId23"/>
    <p:sldId id="305" r:id="rId24"/>
    <p:sldId id="273" r:id="rId25"/>
    <p:sldId id="306" r:id="rId26"/>
    <p:sldId id="277" r:id="rId27"/>
    <p:sldId id="310" r:id="rId28"/>
    <p:sldId id="311" r:id="rId29"/>
    <p:sldId id="299" r:id="rId30"/>
    <p:sldId id="278" r:id="rId31"/>
    <p:sldId id="313" r:id="rId32"/>
  </p:sldIdLst>
  <p:sldSz cx="9144000" cy="5143500" type="screen16x9"/>
  <p:notesSz cx="6858000" cy="9144000"/>
  <p:embeddedFontLst>
    <p:embeddedFont>
      <p:font typeface="Century Gothic" panose="020B0502020202020204" pitchFamily="34" charset="0"/>
      <p:regular r:id="rId34"/>
      <p:bold r:id="rId35"/>
      <p:italic r:id="rId36"/>
      <p:boldItalic r:id="rId37"/>
    </p:embeddedFont>
    <p:embeddedFont>
      <p:font typeface="Comic Sans MS" panose="030F0702030302020204" pitchFamily="66"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Montserrat Medium" panose="00000600000000000000" pitchFamily="2" charset="0"/>
      <p:regular r:id="rId46"/>
      <p:bold r:id="rId47"/>
      <p:italic r:id="rId48"/>
      <p:boldItalic r:id="rId49"/>
    </p:embeddedFont>
    <p:embeddedFont>
      <p:font typeface="Montserrat SemiBold" panose="00000700000000000000" pitchFamily="2" charset="0"/>
      <p:regular r:id="rId50"/>
      <p:bold r:id="rId51"/>
      <p:italic r:id="rId52"/>
      <p:boldItalic r:id="rId53"/>
    </p:embeddedFont>
    <p:embeddedFont>
      <p:font typeface="PT Serif" panose="020A0603040505020204" pitchFamily="18"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12A4B-47D5-915E-B7B4-174BE02FE227}" name="xanthich@eepf.gr" initials="xa" userId="S::xanthich_eepf.gr#ext#@apre.onmicrosoft.com::807cb1c3-744b-45df-906c-1ddb5481d4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FF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385120-E12D-44E5-9F20-95FFF2CE250E}">
  <a:tblStyle styleId="{D6385120-E12D-44E5-9F20-95FFF2CE25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1283" autoAdjust="0"/>
  </p:normalViewPr>
  <p:slideViewPr>
    <p:cSldViewPr>
      <p:cViewPr varScale="1">
        <p:scale>
          <a:sx n="96" d="100"/>
          <a:sy n="96" d="100"/>
        </p:scale>
        <p:origin x="77" y="38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814308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8e1ad7fe7_1_24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8e1ad7fe7_1_24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shows the students examples of more bio-based products</a:t>
            </a:r>
            <a:r>
              <a:rPr lang="en-US" baseline="0" dirty="0"/>
              <a:t> and explains the stages of turning the poo into a notebook.</a:t>
            </a:r>
            <a:endParaRPr lang="el-GR" dirty="0"/>
          </a:p>
        </p:txBody>
      </p:sp>
    </p:spTree>
    <p:extLst>
      <p:ext uri="{BB962C8B-B14F-4D97-AF65-F5344CB8AC3E}">
        <p14:creationId xmlns:p14="http://schemas.microsoft.com/office/powerpoint/2010/main" val="304980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asks</a:t>
            </a:r>
            <a:r>
              <a:rPr lang="en-US" baseline="0" dirty="0"/>
              <a:t> the students if they can wear something made of milk and explains how a soft and sustainable material can be made from the liquid left over from processing milk.</a:t>
            </a:r>
            <a:endParaRPr lang="el-GR" dirty="0"/>
          </a:p>
        </p:txBody>
      </p:sp>
    </p:spTree>
    <p:extLst>
      <p:ext uri="{BB962C8B-B14F-4D97-AF65-F5344CB8AC3E}">
        <p14:creationId xmlns:p14="http://schemas.microsoft.com/office/powerpoint/2010/main" val="340210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asks</a:t>
            </a:r>
            <a:r>
              <a:rPr lang="en-US" baseline="0" dirty="0"/>
              <a:t> the students if they have ever thought that we can use fishing waste to make something new. The s/he explains that if we process fishing waste we can produce cosmetics, accessories, building bricks, food supplements and sunscreen.</a:t>
            </a:r>
            <a:endParaRPr lang="el-GR" dirty="0"/>
          </a:p>
        </p:txBody>
      </p:sp>
    </p:spTree>
    <p:extLst>
      <p:ext uri="{BB962C8B-B14F-4D97-AF65-F5344CB8AC3E}">
        <p14:creationId xmlns:p14="http://schemas.microsoft.com/office/powerpoint/2010/main" val="45054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a:t>
            </a:r>
            <a:r>
              <a:rPr lang="en-US" baseline="0" dirty="0"/>
              <a:t> checks the students’ understanding  through this “Trash or Treasure” matching activity / assessment</a:t>
            </a:r>
            <a:endParaRPr lang="el-GR" dirty="0"/>
          </a:p>
        </p:txBody>
      </p:sp>
    </p:spTree>
    <p:extLst>
      <p:ext uri="{BB962C8B-B14F-4D97-AF65-F5344CB8AC3E}">
        <p14:creationId xmlns:p14="http://schemas.microsoft.com/office/powerpoint/2010/main" val="59606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8e1ad7fe7_1_24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8e1ad7fe7_1_24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988948c82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988948c82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teacher asks the students to draw a renewable biological resource or a bio-product we get from it. Alternatively, the teacher can give them visuals /pictures of resources and products</a:t>
            </a:r>
            <a:endParaRPr lang="el-GR" sz="1100" b="0" i="0" u="none" strike="noStrike" cap="none" dirty="0">
              <a:solidFill>
                <a:srgbClr val="000000"/>
              </a:solidFill>
              <a:effectLst/>
              <a:latin typeface="Arial"/>
              <a:ea typeface="Arial"/>
              <a:cs typeface="Arial"/>
              <a:sym typeface="Arial"/>
            </a:endParaRPr>
          </a:p>
          <a:p>
            <a:pPr marL="158750" indent="0">
              <a:buNone/>
            </a:pPr>
            <a:r>
              <a:rPr lang="en-US" sz="1100" b="1" i="0" u="none" strike="noStrike" cap="none" dirty="0">
                <a:solidFill>
                  <a:srgbClr val="000000"/>
                </a:solidFill>
                <a:effectLst/>
                <a:latin typeface="Arial"/>
                <a:ea typeface="Arial"/>
                <a:cs typeface="Arial"/>
                <a:sym typeface="Arial"/>
              </a:rPr>
              <a:t>Project:</a:t>
            </a:r>
            <a:r>
              <a:rPr lang="en-US" sz="1100" b="0" i="0" u="none" strike="noStrike" cap="none" dirty="0">
                <a:solidFill>
                  <a:srgbClr val="000000"/>
                </a:solidFill>
                <a:effectLst/>
                <a:latin typeface="Arial"/>
                <a:ea typeface="Arial"/>
                <a:cs typeface="Arial"/>
                <a:sym typeface="Arial"/>
              </a:rPr>
              <a:t> Pretend you are a bio-resource or a product. Follow the model text and write a few sentences to introduce yourself to your classmates. </a:t>
            </a:r>
            <a:endParaRPr lang="el-GR" sz="1100" b="0" i="0" u="none" strike="noStrike" cap="none" dirty="0">
              <a:solidFill>
                <a:srgbClr val="000000"/>
              </a:solidFill>
              <a:effectLst/>
              <a:latin typeface="Arial"/>
              <a:ea typeface="Arial"/>
              <a:cs typeface="Arial"/>
              <a:sym typeface="Arial"/>
            </a:endParaRPr>
          </a:p>
          <a:p>
            <a:pPr marL="158750" lvl="0" indent="0">
              <a:buNone/>
            </a:pPr>
            <a:r>
              <a:rPr lang="en-US" sz="1100" b="0" i="0" u="none" strike="noStrike" cap="none" dirty="0">
                <a:solidFill>
                  <a:srgbClr val="000000"/>
                </a:solidFill>
                <a:effectLst/>
                <a:latin typeface="Arial"/>
                <a:ea typeface="Arial"/>
                <a:cs typeface="Arial"/>
                <a:sym typeface="Arial"/>
              </a:rPr>
              <a:t>Then use  the application </a:t>
            </a:r>
            <a:r>
              <a:rPr lang="en-US" sz="1100" b="0" i="0" u="none" strike="noStrike" cap="none" dirty="0" err="1">
                <a:solidFill>
                  <a:srgbClr val="000000"/>
                </a:solidFill>
                <a:effectLst/>
                <a:latin typeface="Arial"/>
                <a:ea typeface="Arial"/>
                <a:cs typeface="Arial"/>
                <a:sym typeface="Arial"/>
              </a:rPr>
              <a:t>Chatterpix</a:t>
            </a:r>
            <a:r>
              <a:rPr lang="en-US" sz="1100" b="0" i="0" u="none" strike="noStrike" cap="none" dirty="0">
                <a:solidFill>
                  <a:srgbClr val="000000"/>
                </a:solidFill>
                <a:effectLst/>
                <a:latin typeface="Arial"/>
                <a:ea typeface="Arial"/>
                <a:cs typeface="Arial"/>
                <a:sym typeface="Arial"/>
              </a:rPr>
              <a:t> Kids to make your picture speak. (link to the sample)</a:t>
            </a:r>
            <a:endParaRPr lang="el-GR"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Present your video to your classmates.</a:t>
            </a:r>
            <a:endParaRPr lang="el-G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8b695c43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8b695c43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teachers asks the students to use the model text to write</a:t>
            </a:r>
            <a:r>
              <a:rPr lang="en-US" baseline="0" dirty="0"/>
              <a:t> about their bio-based product or resource.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8e1ad7c8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8e1ad7c8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a:t>
            </a:r>
            <a:r>
              <a:rPr lang="en-US" baseline="0" dirty="0"/>
              <a:t> introduces the topic of the day, namely the 7-step methodology of ECO Schools. S/he explains that the students will try to use specific steps of the 7-step circle to disseminate the knowledge they acquired through session 1 related to the concept of </a:t>
            </a:r>
            <a:r>
              <a:rPr lang="en-US" baseline="0" dirty="0" err="1"/>
              <a:t>Bioeconomy</a:t>
            </a:r>
            <a:r>
              <a:rPr lang="en-US" baseline="0" dirty="0"/>
              <a:t>. The teacher uses </a:t>
            </a:r>
            <a:r>
              <a:rPr lang="en-US" baseline="0"/>
              <a:t>a </a:t>
            </a:r>
            <a:r>
              <a:rPr lang="en-US" baseline="0">
                <a:solidFill>
                  <a:srgbClr val="FF0000"/>
                </a:solidFill>
              </a:rPr>
              <a:t>video</a:t>
            </a:r>
            <a:r>
              <a:rPr lang="en-US" baseline="0"/>
              <a:t> </a:t>
            </a:r>
            <a:r>
              <a:rPr lang="en-US" baseline="0" dirty="0"/>
              <a:t>to introduce them to the students.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 explains that the focus of the session will be on two steps, the Dissemination Stage and the creation of an ECO-CODE. The students work in teams and brainstorm on the ways they can use to disseminate their knowledge using the videos they created. They also propose ways the whole school can use to take action. They vote on the best ideas and write them down. They delegate roles and responsibilities. (Brainstorm map). To facilitate the process try to answer the questions above</a:t>
            </a:r>
          </a:p>
          <a:p>
            <a:pPr marL="158750" indent="0">
              <a:buNone/>
            </a:pPr>
            <a:endParaRPr lang="el-GR" dirty="0"/>
          </a:p>
        </p:txBody>
      </p:sp>
    </p:spTree>
    <p:extLst>
      <p:ext uri="{BB962C8B-B14F-4D97-AF65-F5344CB8AC3E}">
        <p14:creationId xmlns:p14="http://schemas.microsoft.com/office/powerpoint/2010/main" val="10595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988948c82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988948c82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The teachers shows the students samples of </a:t>
            </a:r>
            <a:r>
              <a:rPr lang="en-US" baseline="0" dirty="0"/>
              <a:t>ECO-CODES on </a:t>
            </a:r>
            <a:r>
              <a:rPr lang="en-US" baseline="0" dirty="0" err="1"/>
              <a:t>Bioeconomy</a:t>
            </a:r>
            <a:r>
              <a:rPr lang="en-US" baseline="0" dirty="0"/>
              <a:t>. </a:t>
            </a:r>
            <a:r>
              <a:rPr lang="en-US" dirty="0"/>
              <a:t>The students create their ECO –CODE of </a:t>
            </a:r>
            <a:r>
              <a:rPr lang="en-US" dirty="0" err="1"/>
              <a:t>Bioeconomy</a:t>
            </a:r>
            <a:r>
              <a:rPr lang="en-US" dirty="0"/>
              <a:t> at school</a:t>
            </a:r>
            <a:r>
              <a:rPr lang="en-US" baseline="0" dirty="0"/>
              <a:t> </a:t>
            </a:r>
            <a:r>
              <a:rPr lang="en-US" dirty="0"/>
              <a:t>and present it to the whole school</a:t>
            </a:r>
            <a:r>
              <a:rPr lang="en-US" baseline="0" dirty="0"/>
              <a:t> community</a:t>
            </a:r>
            <a:r>
              <a:rPr lang="en-US" dirty="0"/>
              <a:t>. They</a:t>
            </a:r>
            <a:r>
              <a:rPr lang="en-US" baseline="0" dirty="0"/>
              <a:t> also come up with a plan to </a:t>
            </a:r>
            <a:r>
              <a:rPr lang="en-US" baseline="0" dirty="0" err="1"/>
              <a:t>organise</a:t>
            </a:r>
            <a:r>
              <a:rPr lang="en-US" baseline="0" dirty="0"/>
              <a:t> a </a:t>
            </a:r>
            <a:r>
              <a:rPr lang="en-US" baseline="0" dirty="0" err="1"/>
              <a:t>Bioeconomy</a:t>
            </a:r>
            <a:r>
              <a:rPr lang="en-US" baseline="0" dirty="0"/>
              <a:t> Day at school to inform students, parents and teachers about the benefits of </a:t>
            </a:r>
            <a:r>
              <a:rPr lang="en-US" baseline="0" dirty="0" err="1"/>
              <a:t>bioeconomy</a:t>
            </a:r>
            <a:r>
              <a:rPr lang="en-US" baseline="0" dirty="0"/>
              <a:t> </a:t>
            </a:r>
            <a:r>
              <a:rPr lang="en-US" dirty="0"/>
              <a:t> (Eco code options worksheet) </a:t>
            </a:r>
          </a:p>
          <a:p>
            <a:endParaRPr lang="el-G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a:t>
            </a:r>
            <a:r>
              <a:rPr lang="en-US" baseline="0" dirty="0"/>
              <a:t> a</a:t>
            </a:r>
            <a:r>
              <a:rPr lang="en-US" dirty="0"/>
              <a:t>sks the students to reflect on what they learnt during the lesson. S/he encourages them to play an online game. (quantitative)</a:t>
            </a:r>
          </a:p>
          <a:p>
            <a:pPr marL="158750" indent="0">
              <a:buNone/>
            </a:pPr>
            <a:r>
              <a:rPr lang="en-US" dirty="0"/>
              <a:t>https://wordwall.net/resource/71151472</a:t>
            </a:r>
          </a:p>
          <a:p>
            <a:pPr marL="158750" indent="0">
              <a:buNone/>
            </a:pPr>
            <a:r>
              <a:rPr lang="en-US" dirty="0"/>
              <a:t>https://create.kahoot.it/details/5d109e00-bfd8-42ff-8f04-71da275f0750</a:t>
            </a:r>
          </a:p>
          <a:p>
            <a:pPr marL="158750" indent="0">
              <a:buNone/>
            </a:pPr>
            <a:r>
              <a:rPr lang="en-US" dirty="0"/>
              <a:t>The teacher asks the students to write an exit ticket as they leave the class answering the question “What makes bioeconomy a good option for a sustainable future?” or “Write the most impressive thing you learnt about bioeconomy” . </a:t>
            </a:r>
            <a:endParaRPr lang="el-GR" dirty="0"/>
          </a:p>
        </p:txBody>
      </p:sp>
    </p:spTree>
    <p:extLst>
      <p:ext uri="{BB962C8B-B14F-4D97-AF65-F5344CB8AC3E}">
        <p14:creationId xmlns:p14="http://schemas.microsoft.com/office/powerpoint/2010/main" val="67381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a:t>
            </a:r>
            <a:r>
              <a:rPr lang="en-US" baseline="0" dirty="0"/>
              <a:t> students</a:t>
            </a:r>
            <a:r>
              <a:rPr lang="en-US" dirty="0"/>
              <a:t> reflect on the 7-step methodology and the process they followed by answering the question “If you were to do the </a:t>
            </a:r>
            <a:r>
              <a:rPr lang="en-US" dirty="0" err="1"/>
              <a:t>Bioeconomy</a:t>
            </a:r>
            <a:r>
              <a:rPr lang="en-US" dirty="0"/>
              <a:t> project again, what would you keep and what would you leave out?” filling out the “Three checks – One cross” handout with three things they would like to experience again and one that was not particularly interesting or helpful.</a:t>
            </a:r>
            <a:r>
              <a:rPr lang="en-US" baseline="0" dirty="0"/>
              <a:t> </a:t>
            </a:r>
            <a:r>
              <a:rPr lang="en-US" dirty="0"/>
              <a:t>The lesson ends by emphasizing the role of individuals and communities in building a healthier planet.</a:t>
            </a:r>
          </a:p>
          <a:p>
            <a:pPr marL="158750" indent="0">
              <a:buNone/>
            </a:pPr>
            <a:r>
              <a:rPr lang="en-US" dirty="0"/>
              <a:t>The teachers also fill in the “Three Checks and a Cross” handout by answering the question “</a:t>
            </a:r>
            <a:r>
              <a:rPr lang="en-US" sz="1100" b="0" i="0" u="none" strike="noStrike" cap="none" dirty="0">
                <a:solidFill>
                  <a:srgbClr val="000000"/>
                </a:solidFill>
                <a:effectLst/>
                <a:latin typeface="Arial"/>
                <a:ea typeface="Arial"/>
                <a:cs typeface="Arial"/>
                <a:sym typeface="Arial"/>
              </a:rPr>
              <a:t>Choose</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two things you enjoyed and feel confident teaching again and one that was too difficult to teach</a:t>
            </a:r>
            <a:r>
              <a:rPr lang="en-US" sz="1100" b="0" i="0" u="none" strike="noStrike" cap="none" baseline="0" dirty="0">
                <a:solidFill>
                  <a:srgbClr val="000000"/>
                </a:solidFill>
                <a:effectLst/>
                <a:latin typeface="Arial"/>
                <a:ea typeface="Arial"/>
                <a:cs typeface="Arial"/>
                <a:sym typeface="Arial"/>
              </a:rPr>
              <a:t> or</a:t>
            </a:r>
            <a:r>
              <a:rPr lang="en-US" sz="1100" b="0" i="0" u="none" strike="noStrike" cap="none" dirty="0">
                <a:solidFill>
                  <a:srgbClr val="000000"/>
                </a:solidFill>
                <a:effectLst/>
                <a:latin typeface="Arial"/>
                <a:ea typeface="Arial"/>
                <a:cs typeface="Arial"/>
                <a:sym typeface="Arial"/>
              </a:rPr>
              <a:t> not particularly interesting or helpful.</a:t>
            </a:r>
            <a:endParaRPr lang="en-US" dirty="0"/>
          </a:p>
          <a:p>
            <a:endParaRPr lang="el-GR" dirty="0"/>
          </a:p>
        </p:txBody>
      </p:sp>
    </p:spTree>
    <p:extLst>
      <p:ext uri="{BB962C8B-B14F-4D97-AF65-F5344CB8AC3E}">
        <p14:creationId xmlns:p14="http://schemas.microsoft.com/office/powerpoint/2010/main" val="3426238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88b695c43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88b695c43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5164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88948c82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88948c82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a:solidFill>
                  <a:srgbClr val="000000"/>
                </a:solidFill>
                <a:effectLst/>
                <a:latin typeface="Arial"/>
                <a:ea typeface="Arial"/>
                <a:cs typeface="Arial"/>
                <a:sym typeface="Arial"/>
              </a:rPr>
              <a:t>Introduction - Warm-Up Activity (5 minutes)</a:t>
            </a:r>
            <a:r>
              <a:rPr lang="en-US" sz="1100" b="0" i="0" u="none" strike="noStrike" cap="none" dirty="0">
                <a:solidFill>
                  <a:srgbClr val="000000"/>
                </a:solidFill>
                <a:effectLst/>
                <a:latin typeface="Arial"/>
                <a:ea typeface="Arial"/>
                <a:cs typeface="Arial"/>
                <a:sym typeface="Arial"/>
              </a:rPr>
              <a:t>:</a:t>
            </a:r>
            <a:endParaRPr lang="el-GR"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1.	Show the students the pictures of things we use every day. Ask them if they know where the things come from. Encourage them to think about other materials around them  (their clothes, school supplies, and food). </a:t>
            </a:r>
            <a:endParaRPr lang="el-G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8b695c43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8b695c43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teacher explains how we use materials from nature to make products . For example, we can use some fruit peels to make color pigments (add picture). Then he splits the class in groups and asks them if they can you think of any other materials we find in nature and we use to make new products? The groups</a:t>
            </a:r>
            <a:r>
              <a:rPr lang="en-US" sz="1100" b="0" i="0" u="none" strike="noStrike" cap="none" baseline="0" dirty="0">
                <a:solidFill>
                  <a:srgbClr val="000000"/>
                </a:solidFill>
                <a:effectLst/>
                <a:latin typeface="Arial"/>
                <a:ea typeface="Arial"/>
                <a:cs typeface="Arial"/>
                <a:sym typeface="Arial"/>
              </a:rPr>
              <a:t> write their answers on post –it notes and stick them on the board for everyone to see.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988948c82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988948c8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teachers asks the students </a:t>
            </a:r>
            <a:r>
              <a:rPr lang="en-US" sz="1100" dirty="0">
                <a:latin typeface="Century Gothic" pitchFamily="34" charset="0"/>
              </a:rPr>
              <a:t>Think about the things we use every day at home and at school.</a:t>
            </a:r>
          </a:p>
          <a:p>
            <a:pPr marL="285750" lvl="0" indent="-285750" rtl="0">
              <a:spcBef>
                <a:spcPts val="0"/>
              </a:spcBef>
              <a:spcAft>
                <a:spcPts val="0"/>
              </a:spcAft>
              <a:buFont typeface="Arial" pitchFamily="34" charset="0"/>
              <a:buChar char="•"/>
            </a:pPr>
            <a:r>
              <a:rPr lang="en-US" sz="1100" dirty="0">
                <a:latin typeface="Century Gothic" pitchFamily="34" charset="0"/>
              </a:rPr>
              <a:t>What are they made of?</a:t>
            </a:r>
          </a:p>
          <a:p>
            <a:pPr marL="285750" lvl="0" indent="-285750" rtl="0">
              <a:spcBef>
                <a:spcPts val="0"/>
              </a:spcBef>
              <a:spcAft>
                <a:spcPts val="0"/>
              </a:spcAft>
              <a:buFont typeface="Arial" pitchFamily="34" charset="0"/>
              <a:buChar char="•"/>
            </a:pPr>
            <a:r>
              <a:rPr lang="en-US" sz="1100" dirty="0">
                <a:latin typeface="Century Gothic" pitchFamily="34" charset="0"/>
              </a:rPr>
              <a:t>What material do we need?</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After the 5 min introduction and discussion</a:t>
            </a:r>
            <a:r>
              <a:rPr lang="en-US" baseline="0" dirty="0"/>
              <a:t> </a:t>
            </a:r>
            <a:r>
              <a:rPr lang="en-US" sz="1100" b="0" i="0" u="none" strike="noStrike" cap="none" baseline="0" dirty="0">
                <a:solidFill>
                  <a:srgbClr val="000000"/>
                </a:solidFill>
                <a:effectLst/>
                <a:latin typeface="Arial"/>
                <a:cs typeface="Arial"/>
                <a:sym typeface="Arial"/>
              </a:rPr>
              <a:t>t</a:t>
            </a:r>
            <a:r>
              <a:rPr lang="en-US" sz="1100" b="0" i="0" u="none" strike="noStrike" cap="none" dirty="0">
                <a:solidFill>
                  <a:srgbClr val="000000"/>
                </a:solidFill>
                <a:effectLst/>
                <a:latin typeface="Arial"/>
                <a:ea typeface="Arial"/>
                <a:cs typeface="Arial"/>
                <a:sym typeface="Arial"/>
              </a:rPr>
              <a:t>he teacher asks the students  to fill in the first and second column of a </a:t>
            </a:r>
            <a:r>
              <a:rPr lang="en-US" sz="1100" b="1" i="0" u="none" strike="noStrike" cap="none" dirty="0">
                <a:solidFill>
                  <a:srgbClr val="000000"/>
                </a:solidFill>
                <a:effectLst/>
                <a:latin typeface="Arial"/>
                <a:ea typeface="Arial"/>
                <a:cs typeface="Arial"/>
                <a:sym typeface="Arial"/>
              </a:rPr>
              <a:t>KWL chart (Know-Want to Know- Learnt). </a:t>
            </a:r>
            <a:r>
              <a:rPr lang="en-US" sz="1100" b="0" i="0" u="none" strike="noStrike" cap="none" dirty="0">
                <a:solidFill>
                  <a:srgbClr val="000000"/>
                </a:solidFill>
                <a:effectLst/>
                <a:latin typeface="Arial"/>
                <a:ea typeface="Arial"/>
                <a:cs typeface="Arial"/>
                <a:sym typeface="Arial"/>
              </a:rPr>
              <a:t>What are the things I already</a:t>
            </a:r>
            <a:r>
              <a:rPr lang="en-US" sz="1100" b="0" i="0" u="none" strike="noStrike" cap="none" baseline="0" dirty="0">
                <a:solidFill>
                  <a:srgbClr val="000000"/>
                </a:solidFill>
                <a:effectLst/>
                <a:latin typeface="Arial"/>
                <a:ea typeface="Arial"/>
                <a:cs typeface="Arial"/>
                <a:sym typeface="Arial"/>
              </a:rPr>
              <a:t> know about “</a:t>
            </a:r>
            <a:r>
              <a:rPr lang="en-US" sz="1100" b="0" i="0" u="none" strike="noStrike" cap="none" baseline="0" dirty="0" err="1">
                <a:solidFill>
                  <a:srgbClr val="000000"/>
                </a:solidFill>
                <a:effectLst/>
                <a:latin typeface="Arial"/>
                <a:ea typeface="Arial"/>
                <a:cs typeface="Arial"/>
                <a:sym typeface="Arial"/>
              </a:rPr>
              <a:t>Bioeconomy</a:t>
            </a:r>
            <a:r>
              <a:rPr lang="en-US" sz="1100" b="0" i="0" u="none" strike="noStrike" cap="none" baseline="0" dirty="0">
                <a:solidFill>
                  <a:srgbClr val="000000"/>
                </a:solidFill>
                <a:effectLst/>
                <a:latin typeface="Arial"/>
                <a:ea typeface="Arial"/>
                <a:cs typeface="Arial"/>
                <a:sym typeface="Arial"/>
              </a:rPr>
              <a:t>” and what questions are raised after this brief introduction. In other words what do I want to learn about this new concept?</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dirty="0"/>
          </a:p>
          <a:p>
            <a:endParaRPr lang="el-GR" dirty="0"/>
          </a:p>
        </p:txBody>
      </p:sp>
    </p:spTree>
    <p:extLst>
      <p:ext uri="{BB962C8B-B14F-4D97-AF65-F5344CB8AC3E}">
        <p14:creationId xmlns:p14="http://schemas.microsoft.com/office/powerpoint/2010/main" val="373370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8b695c43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8b695c43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 introduces the term "</a:t>
            </a:r>
            <a:r>
              <a:rPr lang="en-US" dirty="0" err="1"/>
              <a:t>bioeconomy</a:t>
            </a:r>
            <a:r>
              <a:rPr lang="en-US" dirty="0"/>
              <a:t>" through the short video (https://www.youtube.com/watch?v=KYvJCIGxPLk) and explains that it </a:t>
            </a:r>
            <a:r>
              <a:rPr lang="en-US" dirty="0" err="1"/>
              <a:t>it</a:t>
            </a:r>
            <a:r>
              <a:rPr lang="en-US" dirty="0"/>
              <a:t> involves using renewable biological resources (like plants and animals) to create products and services. </a:t>
            </a:r>
          </a:p>
          <a:p>
            <a:pPr marL="0" lvl="0" indent="0" algn="l" rtl="0">
              <a:spcBef>
                <a:spcPts val="0"/>
              </a:spcBef>
              <a:spcAft>
                <a:spcPts val="0"/>
              </a:spcAft>
              <a:buNone/>
            </a:pPr>
            <a:r>
              <a:rPr lang="en-US" dirty="0"/>
              <a:t>Then the students are asked  to come up with a definition</a:t>
            </a:r>
            <a:r>
              <a:rPr lang="en-US" baseline="0" dirty="0"/>
              <a:t> as a group (the same groups that worked on the KWL Charts)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988948c82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988948c8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a:t>
            </a:r>
            <a:r>
              <a:rPr lang="en-US" baseline="0" dirty="0"/>
              <a:t> teachers s</a:t>
            </a:r>
            <a:r>
              <a:rPr lang="en-US" dirty="0"/>
              <a:t>how the students examples or pictures of renewable biological resources, such as plants, wood, and cotton and their applications in modern life. The students</a:t>
            </a:r>
            <a:r>
              <a:rPr lang="en-US" baseline="0" dirty="0"/>
              <a:t> are </a:t>
            </a:r>
            <a:r>
              <a:rPr lang="en-US" dirty="0"/>
              <a:t>asked</a:t>
            </a:r>
            <a:r>
              <a:rPr lang="en-US" baseline="0" dirty="0"/>
              <a:t> to look at the their definition and highlight any of the words presented on this slide that is also included in their definition.</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teacher shows examples or pictures of renewable biological resources, such as plants, wood, and cotton and their bio-based</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products. In the pictures, the students can see diapers</a:t>
            </a:r>
            <a:r>
              <a:rPr lang="en-US" sz="1100" b="0" i="0" u="none" strike="noStrike" cap="none" baseline="0" dirty="0">
                <a:solidFill>
                  <a:srgbClr val="000000"/>
                </a:solidFill>
                <a:effectLst/>
                <a:latin typeface="Arial"/>
                <a:ea typeface="Arial"/>
                <a:cs typeface="Arial"/>
                <a:sym typeface="Arial"/>
              </a:rPr>
              <a:t> made of corn starch, Cork leather made of the inner part of cork trees, an organic egg package </a:t>
            </a:r>
            <a:r>
              <a:rPr lang="en-US" sz="1100" b="0" i="0" u="none" strike="noStrike" cap="none" dirty="0">
                <a:solidFill>
                  <a:srgbClr val="000000"/>
                </a:solidFill>
                <a:effectLst/>
                <a:latin typeface="Arial"/>
                <a:ea typeface="Arial"/>
                <a:cs typeface="Arial"/>
                <a:sym typeface="Arial"/>
              </a:rPr>
              <a:t>(make a handout with these</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pictures). S/He</a:t>
            </a:r>
            <a:r>
              <a:rPr lang="en-US" sz="1100" b="0" i="0" u="none" strike="noStrike" cap="none" baseline="0" dirty="0">
                <a:solidFill>
                  <a:srgbClr val="000000"/>
                </a:solidFill>
                <a:effectLst/>
                <a:latin typeface="Arial"/>
                <a:ea typeface="Arial"/>
                <a:cs typeface="Arial"/>
                <a:sym typeface="Arial"/>
              </a:rPr>
              <a:t> asks the students if they have ever seen or used any of these products. </a:t>
            </a:r>
            <a:r>
              <a:rPr lang="en-US" sz="1100" b="0" i="0" u="none" strike="noStrike" cap="none" baseline="0" dirty="0">
                <a:solidFill>
                  <a:srgbClr val="FF0000"/>
                </a:solidFill>
                <a:effectLst>
                  <a:outerShdw blurRad="38100" dist="38100" dir="2700000" algn="tl">
                    <a:srgbClr val="000000">
                      <a:alpha val="43137"/>
                    </a:srgbClr>
                  </a:outerShdw>
                </a:effectLst>
                <a:latin typeface="Arial"/>
                <a:ea typeface="Arial"/>
                <a:cs typeface="Arial"/>
                <a:sym typeface="Arial"/>
              </a:rPr>
              <a:t>You need to add the rest</a:t>
            </a:r>
            <a:r>
              <a:rPr lang="en-US" sz="1100" b="0" i="0" u="none" strike="noStrike" cap="none" baseline="0" dirty="0">
                <a:solidFill>
                  <a:srgbClr val="FF0000"/>
                </a:solidFill>
                <a:effectLst/>
                <a:latin typeface="Arial"/>
                <a:ea typeface="Arial"/>
                <a:cs typeface="Arial"/>
                <a:sym typeface="Arial"/>
              </a:rPr>
              <a:t>.</a:t>
            </a:r>
            <a:endParaRPr lang="el-GR" dirty="0">
              <a:solidFill>
                <a:srgbClr val="FF0000"/>
              </a:solidFill>
            </a:endParaRPr>
          </a:p>
        </p:txBody>
      </p:sp>
    </p:spTree>
    <p:extLst>
      <p:ext uri="{BB962C8B-B14F-4D97-AF65-F5344CB8AC3E}">
        <p14:creationId xmlns:p14="http://schemas.microsoft.com/office/powerpoint/2010/main" val="326440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9.xml.rels><?xml version="1.0" encoding="UTF-8" standalone="yes"?>
<Relationships xmlns="http://schemas.openxmlformats.org/package/2006/relationships"><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21" Type="http://schemas.openxmlformats.org/officeDocument/2006/relationships/image" Target="../media/image21.svg"/><Relationship Id="rId34" Type="http://schemas.openxmlformats.org/officeDocument/2006/relationships/image" Target="../media/image34.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33" Type="http://schemas.openxmlformats.org/officeDocument/2006/relationships/image" Target="../media/image33.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emf"/><Relationship Id="rId5" Type="http://schemas.openxmlformats.org/officeDocument/2006/relationships/image" Target="../media/image5.emf"/><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36" Type="http://schemas.openxmlformats.org/officeDocument/2006/relationships/image" Target="../media/image36.emf"/><Relationship Id="rId10" Type="http://schemas.openxmlformats.org/officeDocument/2006/relationships/image" Target="../media/image10.png"/><Relationship Id="rId19" Type="http://schemas.openxmlformats.org/officeDocument/2006/relationships/image" Target="../media/image19.svg"/><Relationship Id="rId31" Type="http://schemas.openxmlformats.org/officeDocument/2006/relationships/image" Target="../media/image31.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svg"/><Relationship Id="rId8" Type="http://schemas.openxmlformats.org/officeDocument/2006/relationships/image" Target="../media/image8.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00000">
            <a:off x="2393085" y="-1611750"/>
            <a:ext cx="6229200" cy="72813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0;p2"/>
          <p:cNvCxnSpPr/>
          <p:nvPr/>
        </p:nvCxnSpPr>
        <p:spPr>
          <a:xfrm flipH="1">
            <a:off x="1590865" y="-1085850"/>
            <a:ext cx="7281300" cy="6229200"/>
          </a:xfrm>
          <a:prstGeom prst="straightConnector1">
            <a:avLst/>
          </a:prstGeom>
          <a:noFill/>
          <a:ln w="9525" cap="flat" cmpd="sng">
            <a:solidFill>
              <a:schemeClr val="accent4"/>
            </a:solidFill>
            <a:prstDash val="solid"/>
            <a:round/>
            <a:headEnd type="none" w="med" len="med"/>
            <a:tailEnd type="none" w="med" len="med"/>
          </a:ln>
        </p:spPr>
      </p:cxnSp>
      <p:sp>
        <p:nvSpPr>
          <p:cNvPr id="11" name="Google Shape;11;p2"/>
          <p:cNvSpPr/>
          <p:nvPr/>
        </p:nvSpPr>
        <p:spPr>
          <a:xfrm rot="5400000">
            <a:off x="28124" y="-39750"/>
            <a:ext cx="1557900" cy="16140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rot="10800000" flipH="1">
            <a:off x="10425" y="-11700"/>
            <a:ext cx="1703100" cy="1650000"/>
          </a:xfrm>
          <a:prstGeom prst="straightConnector1">
            <a:avLst/>
          </a:prstGeom>
          <a:noFill/>
          <a:ln w="9525" cap="flat" cmpd="sng">
            <a:solidFill>
              <a:schemeClr val="accent4"/>
            </a:solidFill>
            <a:prstDash val="solid"/>
            <a:round/>
            <a:headEnd type="none" w="med" len="med"/>
            <a:tailEnd type="none" w="med" len="med"/>
          </a:ln>
        </p:spPr>
      </p:cxnSp>
      <p:sp>
        <p:nvSpPr>
          <p:cNvPr id="13" name="Google Shape;13;p2"/>
          <p:cNvSpPr txBox="1">
            <a:spLocks noGrp="1"/>
          </p:cNvSpPr>
          <p:nvPr>
            <p:ph type="subTitle" idx="1"/>
          </p:nvPr>
        </p:nvSpPr>
        <p:spPr>
          <a:xfrm>
            <a:off x="4894250" y="4179450"/>
            <a:ext cx="36336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
        <p:nvSpPr>
          <p:cNvPr id="14" name="Google Shape;14;p2"/>
          <p:cNvSpPr txBox="1">
            <a:spLocks noGrp="1"/>
          </p:cNvSpPr>
          <p:nvPr>
            <p:ph type="title"/>
          </p:nvPr>
        </p:nvSpPr>
        <p:spPr>
          <a:xfrm>
            <a:off x="4419825" y="2068625"/>
            <a:ext cx="4108200" cy="23553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5000"/>
            </a:lvl1pPr>
            <a:lvl2pPr lvl="1" rtl="0">
              <a:spcBef>
                <a:spcPts val="0"/>
              </a:spcBef>
              <a:spcAft>
                <a:spcPts val="0"/>
              </a:spcAft>
              <a:buNone/>
              <a:defRPr sz="5000">
                <a:latin typeface="Montserrat"/>
                <a:ea typeface="Montserrat"/>
                <a:cs typeface="Montserrat"/>
                <a:sym typeface="Montserrat"/>
              </a:defRPr>
            </a:lvl2pPr>
            <a:lvl3pPr lvl="2" rtl="0">
              <a:spcBef>
                <a:spcPts val="0"/>
              </a:spcBef>
              <a:spcAft>
                <a:spcPts val="0"/>
              </a:spcAft>
              <a:buNone/>
              <a:defRPr sz="5000">
                <a:latin typeface="Montserrat"/>
                <a:ea typeface="Montserrat"/>
                <a:cs typeface="Montserrat"/>
                <a:sym typeface="Montserrat"/>
              </a:defRPr>
            </a:lvl3pPr>
            <a:lvl4pPr lvl="3" rtl="0">
              <a:spcBef>
                <a:spcPts val="0"/>
              </a:spcBef>
              <a:spcAft>
                <a:spcPts val="0"/>
              </a:spcAft>
              <a:buNone/>
              <a:defRPr sz="5000">
                <a:latin typeface="Montserrat"/>
                <a:ea typeface="Montserrat"/>
                <a:cs typeface="Montserrat"/>
                <a:sym typeface="Montserrat"/>
              </a:defRPr>
            </a:lvl4pPr>
            <a:lvl5pPr lvl="4" rtl="0">
              <a:spcBef>
                <a:spcPts val="0"/>
              </a:spcBef>
              <a:spcAft>
                <a:spcPts val="0"/>
              </a:spcAft>
              <a:buNone/>
              <a:defRPr sz="5000">
                <a:latin typeface="Montserrat"/>
                <a:ea typeface="Montserrat"/>
                <a:cs typeface="Montserrat"/>
                <a:sym typeface="Montserrat"/>
              </a:defRPr>
            </a:lvl5pPr>
            <a:lvl6pPr lvl="5" rtl="0">
              <a:spcBef>
                <a:spcPts val="0"/>
              </a:spcBef>
              <a:spcAft>
                <a:spcPts val="0"/>
              </a:spcAft>
              <a:buNone/>
              <a:defRPr sz="5000">
                <a:latin typeface="Montserrat"/>
                <a:ea typeface="Montserrat"/>
                <a:cs typeface="Montserrat"/>
                <a:sym typeface="Montserrat"/>
              </a:defRPr>
            </a:lvl6pPr>
            <a:lvl7pPr lvl="6" rtl="0">
              <a:spcBef>
                <a:spcPts val="0"/>
              </a:spcBef>
              <a:spcAft>
                <a:spcPts val="0"/>
              </a:spcAft>
              <a:buNone/>
              <a:defRPr sz="5000">
                <a:latin typeface="Montserrat"/>
                <a:ea typeface="Montserrat"/>
                <a:cs typeface="Montserrat"/>
                <a:sym typeface="Montserrat"/>
              </a:defRPr>
            </a:lvl7pPr>
            <a:lvl8pPr lvl="7" rtl="0">
              <a:spcBef>
                <a:spcPts val="0"/>
              </a:spcBef>
              <a:spcAft>
                <a:spcPts val="0"/>
              </a:spcAft>
              <a:buNone/>
              <a:defRPr sz="5000">
                <a:latin typeface="Montserrat"/>
                <a:ea typeface="Montserrat"/>
                <a:cs typeface="Montserrat"/>
                <a:sym typeface="Montserrat"/>
              </a:defRPr>
            </a:lvl8pPr>
            <a:lvl9pPr lvl="8" rtl="0">
              <a:spcBef>
                <a:spcPts val="0"/>
              </a:spcBef>
              <a:spcAft>
                <a:spcPts val="0"/>
              </a:spcAft>
              <a:buNone/>
              <a:defRPr sz="5000">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one column 2">
  <p:cSld name="ONE_COLUMN_TEXT_2">
    <p:spTree>
      <p:nvGrpSpPr>
        <p:cNvPr id="1" name="Shape 47"/>
        <p:cNvGrpSpPr/>
        <p:nvPr/>
      </p:nvGrpSpPr>
      <p:grpSpPr>
        <a:xfrm>
          <a:off x="0" y="0"/>
          <a:ext cx="0" cy="0"/>
          <a:chOff x="0" y="0"/>
          <a:chExt cx="0" cy="0"/>
        </a:xfrm>
      </p:grpSpPr>
      <p:sp>
        <p:nvSpPr>
          <p:cNvPr id="48" name="Google Shape;48;p13"/>
          <p:cNvSpPr txBox="1">
            <a:spLocks noGrp="1"/>
          </p:cNvSpPr>
          <p:nvPr>
            <p:ph type="subTitle" idx="1"/>
          </p:nvPr>
        </p:nvSpPr>
        <p:spPr>
          <a:xfrm>
            <a:off x="4504500" y="3160525"/>
            <a:ext cx="4001400" cy="14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title"/>
          </p:nvPr>
        </p:nvSpPr>
        <p:spPr>
          <a:xfrm>
            <a:off x="4893975" y="1843025"/>
            <a:ext cx="3612000" cy="12954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_2">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 name="Google Shape;58;p16"/>
          <p:cNvSpPr txBox="1">
            <a:spLocks noGrp="1"/>
          </p:cNvSpPr>
          <p:nvPr>
            <p:ph type="subTitle" idx="1"/>
          </p:nvPr>
        </p:nvSpPr>
        <p:spPr>
          <a:xfrm>
            <a:off x="72270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16"/>
          <p:cNvSpPr txBox="1">
            <a:spLocks noGrp="1"/>
          </p:cNvSpPr>
          <p:nvPr>
            <p:ph type="ctrTitle" idx="2"/>
          </p:nvPr>
        </p:nvSpPr>
        <p:spPr>
          <a:xfrm>
            <a:off x="722650" y="2769550"/>
            <a:ext cx="2094900" cy="4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0" name="Google Shape;60;p16"/>
          <p:cNvSpPr txBox="1">
            <a:spLocks noGrp="1"/>
          </p:cNvSpPr>
          <p:nvPr>
            <p:ph type="subTitle" idx="3"/>
          </p:nvPr>
        </p:nvSpPr>
        <p:spPr>
          <a:xfrm>
            <a:off x="352455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6"/>
          <p:cNvSpPr txBox="1">
            <a:spLocks noGrp="1"/>
          </p:cNvSpPr>
          <p:nvPr>
            <p:ph type="ctrTitle" idx="4"/>
          </p:nvPr>
        </p:nvSpPr>
        <p:spPr>
          <a:xfrm>
            <a:off x="35245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6"/>
          <p:cNvSpPr txBox="1">
            <a:spLocks noGrp="1"/>
          </p:cNvSpPr>
          <p:nvPr>
            <p:ph type="subTitle" idx="5"/>
          </p:nvPr>
        </p:nvSpPr>
        <p:spPr>
          <a:xfrm>
            <a:off x="6326513"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6"/>
          <p:cNvSpPr txBox="1">
            <a:spLocks noGrp="1"/>
          </p:cNvSpPr>
          <p:nvPr>
            <p:ph type="ctrTitle" idx="6"/>
          </p:nvPr>
        </p:nvSpPr>
        <p:spPr>
          <a:xfrm>
            <a:off x="63264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_2_2">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720150" y="362130"/>
            <a:ext cx="7698900" cy="46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 name="Google Shape;66;p17"/>
          <p:cNvSpPr txBox="1">
            <a:spLocks noGrp="1"/>
          </p:cNvSpPr>
          <p:nvPr>
            <p:ph type="subTitle" idx="1"/>
          </p:nvPr>
        </p:nvSpPr>
        <p:spPr>
          <a:xfrm>
            <a:off x="611400" y="3870389"/>
            <a:ext cx="2268000" cy="74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7" name="Google Shape;67;p17"/>
          <p:cNvSpPr txBox="1">
            <a:spLocks noGrp="1"/>
          </p:cNvSpPr>
          <p:nvPr>
            <p:ph type="ctrTitle" idx="2"/>
          </p:nvPr>
        </p:nvSpPr>
        <p:spPr>
          <a:xfrm>
            <a:off x="611400" y="3607089"/>
            <a:ext cx="21837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7"/>
          <p:cNvSpPr txBox="1">
            <a:spLocks noGrp="1"/>
          </p:cNvSpPr>
          <p:nvPr>
            <p:ph type="subTitle" idx="3"/>
          </p:nvPr>
        </p:nvSpPr>
        <p:spPr>
          <a:xfrm>
            <a:off x="6259800" y="3881889"/>
            <a:ext cx="2268000" cy="78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7"/>
          <p:cNvSpPr txBox="1">
            <a:spLocks noGrp="1"/>
          </p:cNvSpPr>
          <p:nvPr>
            <p:ph type="ctrTitle" idx="4"/>
          </p:nvPr>
        </p:nvSpPr>
        <p:spPr>
          <a:xfrm>
            <a:off x="6259800" y="3618589"/>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0" name="Google Shape;70;p17"/>
          <p:cNvSpPr txBox="1">
            <a:spLocks noGrp="1"/>
          </p:cNvSpPr>
          <p:nvPr>
            <p:ph type="subTitle" idx="5"/>
          </p:nvPr>
        </p:nvSpPr>
        <p:spPr>
          <a:xfrm>
            <a:off x="3435600" y="3881839"/>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 name="Google Shape;71;p17"/>
          <p:cNvSpPr txBox="1">
            <a:spLocks noGrp="1"/>
          </p:cNvSpPr>
          <p:nvPr>
            <p:ph type="ctrTitle" idx="6"/>
          </p:nvPr>
        </p:nvSpPr>
        <p:spPr>
          <a:xfrm>
            <a:off x="3435600" y="3618589"/>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7"/>
          </p:nvPr>
        </p:nvSpPr>
        <p:spPr>
          <a:xfrm>
            <a:off x="611400" y="1998975"/>
            <a:ext cx="2268000" cy="786600"/>
          </a:xfrm>
          <a:prstGeom prst="rect">
            <a:avLst/>
          </a:prstGeom>
        </p:spPr>
        <p:txBody>
          <a:bodyPr spcFirstLastPara="1" wrap="square" lIns="91425" tIns="91425" rIns="231450"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 name="Google Shape;73;p17"/>
          <p:cNvSpPr txBox="1">
            <a:spLocks noGrp="1"/>
          </p:cNvSpPr>
          <p:nvPr>
            <p:ph type="ctrTitle" idx="8"/>
          </p:nvPr>
        </p:nvSpPr>
        <p:spPr>
          <a:xfrm>
            <a:off x="611400" y="1735750"/>
            <a:ext cx="22680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7"/>
          <p:cNvSpPr txBox="1">
            <a:spLocks noGrp="1"/>
          </p:cNvSpPr>
          <p:nvPr>
            <p:ph type="subTitle" idx="9"/>
          </p:nvPr>
        </p:nvSpPr>
        <p:spPr>
          <a:xfrm>
            <a:off x="6259800" y="1998925"/>
            <a:ext cx="2268000" cy="69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7"/>
          <p:cNvSpPr txBox="1">
            <a:spLocks noGrp="1"/>
          </p:cNvSpPr>
          <p:nvPr>
            <p:ph type="ctrTitle" idx="13"/>
          </p:nvPr>
        </p:nvSpPr>
        <p:spPr>
          <a:xfrm>
            <a:off x="6259800" y="1735625"/>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7"/>
          <p:cNvSpPr txBox="1">
            <a:spLocks noGrp="1"/>
          </p:cNvSpPr>
          <p:nvPr>
            <p:ph type="subTitle" idx="14"/>
          </p:nvPr>
        </p:nvSpPr>
        <p:spPr>
          <a:xfrm>
            <a:off x="3435600" y="1998925"/>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 name="Google Shape;77;p17"/>
          <p:cNvSpPr txBox="1">
            <a:spLocks noGrp="1"/>
          </p:cNvSpPr>
          <p:nvPr>
            <p:ph type="ctrTitle" idx="15"/>
          </p:nvPr>
        </p:nvSpPr>
        <p:spPr>
          <a:xfrm>
            <a:off x="3435600" y="1735750"/>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2_2_1">
    <p:spTree>
      <p:nvGrpSpPr>
        <p:cNvPr id="1" name="Shape 78"/>
        <p:cNvGrpSpPr/>
        <p:nvPr/>
      </p:nvGrpSpPr>
      <p:grpSpPr>
        <a:xfrm>
          <a:off x="0" y="0"/>
          <a:ext cx="0" cy="0"/>
          <a:chOff x="0" y="0"/>
          <a:chExt cx="0" cy="0"/>
        </a:xfrm>
      </p:grpSpPr>
      <p:sp>
        <p:nvSpPr>
          <p:cNvPr id="79" name="Google Shape;79;p18"/>
          <p:cNvSpPr txBox="1">
            <a:spLocks noGrp="1"/>
          </p:cNvSpPr>
          <p:nvPr>
            <p:ph type="subTitle" idx="1"/>
          </p:nvPr>
        </p:nvSpPr>
        <p:spPr>
          <a:xfrm>
            <a:off x="588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0" name="Google Shape;80;p18"/>
          <p:cNvSpPr txBox="1">
            <a:spLocks noGrp="1"/>
          </p:cNvSpPr>
          <p:nvPr>
            <p:ph type="ctrTitle"/>
          </p:nvPr>
        </p:nvSpPr>
        <p:spPr>
          <a:xfrm>
            <a:off x="588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8"/>
          <p:cNvSpPr txBox="1">
            <a:spLocks noGrp="1"/>
          </p:cNvSpPr>
          <p:nvPr>
            <p:ph type="title" idx="2"/>
          </p:nvPr>
        </p:nvSpPr>
        <p:spPr>
          <a:xfrm>
            <a:off x="588900" y="369700"/>
            <a:ext cx="8015100" cy="96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82" name="Google Shape;82;p18"/>
          <p:cNvSpPr txBox="1">
            <a:spLocks noGrp="1"/>
          </p:cNvSpPr>
          <p:nvPr>
            <p:ph type="subTitle" idx="3"/>
          </p:nvPr>
        </p:nvSpPr>
        <p:spPr>
          <a:xfrm>
            <a:off x="26463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8"/>
          <p:cNvSpPr txBox="1">
            <a:spLocks noGrp="1"/>
          </p:cNvSpPr>
          <p:nvPr>
            <p:ph type="ctrTitle" idx="4"/>
          </p:nvPr>
        </p:nvSpPr>
        <p:spPr>
          <a:xfrm>
            <a:off x="2646300" y="1658000"/>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4" name="Google Shape;84;p18"/>
          <p:cNvSpPr txBox="1">
            <a:spLocks noGrp="1"/>
          </p:cNvSpPr>
          <p:nvPr>
            <p:ph type="subTitle" idx="5"/>
          </p:nvPr>
        </p:nvSpPr>
        <p:spPr>
          <a:xfrm>
            <a:off x="46275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5" name="Google Shape;85;p18"/>
          <p:cNvSpPr txBox="1">
            <a:spLocks noGrp="1"/>
          </p:cNvSpPr>
          <p:nvPr>
            <p:ph type="ctrTitle" idx="6"/>
          </p:nvPr>
        </p:nvSpPr>
        <p:spPr>
          <a:xfrm>
            <a:off x="4627500" y="1657925"/>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8"/>
          <p:cNvSpPr txBox="1">
            <a:spLocks noGrp="1"/>
          </p:cNvSpPr>
          <p:nvPr>
            <p:ph type="subTitle" idx="7"/>
          </p:nvPr>
        </p:nvSpPr>
        <p:spPr>
          <a:xfrm>
            <a:off x="6684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 name="Google Shape;87;p18"/>
          <p:cNvSpPr txBox="1">
            <a:spLocks noGrp="1"/>
          </p:cNvSpPr>
          <p:nvPr>
            <p:ph type="ctrTitle" idx="8"/>
          </p:nvPr>
        </p:nvSpPr>
        <p:spPr>
          <a:xfrm>
            <a:off x="6684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2_1">
    <p:spTree>
      <p:nvGrpSpPr>
        <p:cNvPr id="1" name="Shape 88"/>
        <p:cNvGrpSpPr/>
        <p:nvPr/>
      </p:nvGrpSpPr>
      <p:grpSpPr>
        <a:xfrm>
          <a:off x="0" y="0"/>
          <a:ext cx="0" cy="0"/>
          <a:chOff x="0" y="0"/>
          <a:chExt cx="0" cy="0"/>
        </a:xfrm>
      </p:grpSpPr>
      <p:sp>
        <p:nvSpPr>
          <p:cNvPr id="89" name="Google Shape;89;p19"/>
          <p:cNvSpPr txBox="1">
            <a:spLocks noGrp="1"/>
          </p:cNvSpPr>
          <p:nvPr>
            <p:ph type="subTitle" idx="1"/>
          </p:nvPr>
        </p:nvSpPr>
        <p:spPr>
          <a:xfrm>
            <a:off x="17231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0" name="Google Shape;90;p19"/>
          <p:cNvSpPr txBox="1">
            <a:spLocks noGrp="1"/>
          </p:cNvSpPr>
          <p:nvPr>
            <p:ph type="ctrTitle"/>
          </p:nvPr>
        </p:nvSpPr>
        <p:spPr>
          <a:xfrm>
            <a:off x="17231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1" name="Google Shape;91;p19"/>
          <p:cNvSpPr txBox="1">
            <a:spLocks noGrp="1"/>
          </p:cNvSpPr>
          <p:nvPr>
            <p:ph type="title" idx="2" hasCustomPrompt="1"/>
          </p:nvPr>
        </p:nvSpPr>
        <p:spPr>
          <a:xfrm>
            <a:off x="8656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2" name="Google Shape;92;p19"/>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93" name="Google Shape;93;p19"/>
          <p:cNvSpPr txBox="1">
            <a:spLocks noGrp="1"/>
          </p:cNvSpPr>
          <p:nvPr>
            <p:ph type="subTitle" idx="4"/>
          </p:nvPr>
        </p:nvSpPr>
        <p:spPr>
          <a:xfrm>
            <a:off x="17231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 name="Google Shape;94;p19"/>
          <p:cNvSpPr txBox="1">
            <a:spLocks noGrp="1"/>
          </p:cNvSpPr>
          <p:nvPr>
            <p:ph type="ctrTitle" idx="5"/>
          </p:nvPr>
        </p:nvSpPr>
        <p:spPr>
          <a:xfrm>
            <a:off x="17231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5" name="Google Shape;95;p19"/>
          <p:cNvSpPr txBox="1">
            <a:spLocks noGrp="1"/>
          </p:cNvSpPr>
          <p:nvPr>
            <p:ph type="title" idx="6" hasCustomPrompt="1"/>
          </p:nvPr>
        </p:nvSpPr>
        <p:spPr>
          <a:xfrm>
            <a:off x="8656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6" name="Google Shape;96;p19"/>
          <p:cNvSpPr txBox="1">
            <a:spLocks noGrp="1"/>
          </p:cNvSpPr>
          <p:nvPr>
            <p:ph type="subTitle" idx="7"/>
          </p:nvPr>
        </p:nvSpPr>
        <p:spPr>
          <a:xfrm>
            <a:off x="17231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 name="Google Shape;97;p19"/>
          <p:cNvSpPr txBox="1">
            <a:spLocks noGrp="1"/>
          </p:cNvSpPr>
          <p:nvPr>
            <p:ph type="ctrTitle" idx="8"/>
          </p:nvPr>
        </p:nvSpPr>
        <p:spPr>
          <a:xfrm>
            <a:off x="17231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8" name="Google Shape;98;p19"/>
          <p:cNvSpPr txBox="1">
            <a:spLocks noGrp="1"/>
          </p:cNvSpPr>
          <p:nvPr>
            <p:ph type="title" idx="9" hasCustomPrompt="1"/>
          </p:nvPr>
        </p:nvSpPr>
        <p:spPr>
          <a:xfrm>
            <a:off x="8656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9" name="Google Shape;99;p19"/>
          <p:cNvSpPr txBox="1">
            <a:spLocks noGrp="1"/>
          </p:cNvSpPr>
          <p:nvPr>
            <p:ph type="subTitle" idx="13"/>
          </p:nvPr>
        </p:nvSpPr>
        <p:spPr>
          <a:xfrm>
            <a:off x="57617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 name="Google Shape;100;p19"/>
          <p:cNvSpPr txBox="1">
            <a:spLocks noGrp="1"/>
          </p:cNvSpPr>
          <p:nvPr>
            <p:ph type="ctrTitle" idx="14"/>
          </p:nvPr>
        </p:nvSpPr>
        <p:spPr>
          <a:xfrm>
            <a:off x="57617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1" name="Google Shape;101;p19"/>
          <p:cNvSpPr txBox="1">
            <a:spLocks noGrp="1"/>
          </p:cNvSpPr>
          <p:nvPr>
            <p:ph type="title" idx="15" hasCustomPrompt="1"/>
          </p:nvPr>
        </p:nvSpPr>
        <p:spPr>
          <a:xfrm>
            <a:off x="49042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2" name="Google Shape;102;p19"/>
          <p:cNvSpPr txBox="1">
            <a:spLocks noGrp="1"/>
          </p:cNvSpPr>
          <p:nvPr>
            <p:ph type="subTitle" idx="16"/>
          </p:nvPr>
        </p:nvSpPr>
        <p:spPr>
          <a:xfrm>
            <a:off x="57617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9"/>
          <p:cNvSpPr txBox="1">
            <a:spLocks noGrp="1"/>
          </p:cNvSpPr>
          <p:nvPr>
            <p:ph type="ctrTitle" idx="17"/>
          </p:nvPr>
        </p:nvSpPr>
        <p:spPr>
          <a:xfrm>
            <a:off x="57617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4" name="Google Shape;104;p19"/>
          <p:cNvSpPr txBox="1">
            <a:spLocks noGrp="1"/>
          </p:cNvSpPr>
          <p:nvPr>
            <p:ph type="title" idx="18" hasCustomPrompt="1"/>
          </p:nvPr>
        </p:nvSpPr>
        <p:spPr>
          <a:xfrm>
            <a:off x="49042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5" name="Google Shape;105;p19"/>
          <p:cNvSpPr txBox="1">
            <a:spLocks noGrp="1"/>
          </p:cNvSpPr>
          <p:nvPr>
            <p:ph type="subTitle" idx="19"/>
          </p:nvPr>
        </p:nvSpPr>
        <p:spPr>
          <a:xfrm>
            <a:off x="57617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6" name="Google Shape;106;p19"/>
          <p:cNvSpPr txBox="1">
            <a:spLocks noGrp="1"/>
          </p:cNvSpPr>
          <p:nvPr>
            <p:ph type="ctrTitle" idx="20"/>
          </p:nvPr>
        </p:nvSpPr>
        <p:spPr>
          <a:xfrm>
            <a:off x="57617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7" name="Google Shape;107;p19"/>
          <p:cNvSpPr txBox="1">
            <a:spLocks noGrp="1"/>
          </p:cNvSpPr>
          <p:nvPr>
            <p:ph type="title" idx="21" hasCustomPrompt="1"/>
          </p:nvPr>
        </p:nvSpPr>
        <p:spPr>
          <a:xfrm>
            <a:off x="49042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16200" y="1921650"/>
            <a:ext cx="3412500" cy="28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0"/>
          <p:cNvSpPr txBox="1">
            <a:spLocks noGrp="1"/>
          </p:cNvSpPr>
          <p:nvPr>
            <p:ph type="subTitle" idx="1"/>
          </p:nvPr>
        </p:nvSpPr>
        <p:spPr>
          <a:xfrm>
            <a:off x="616200" y="640100"/>
            <a:ext cx="3591000" cy="1245900"/>
          </a:xfrm>
          <a:prstGeom prst="rect">
            <a:avLst/>
          </a:prstGeom>
        </p:spPr>
        <p:txBody>
          <a:bodyPr spcFirstLastPara="1" wrap="square" lIns="91425" tIns="91425" rIns="91425" bIns="91425" anchor="t" anchorCtr="0">
            <a:noAutofit/>
          </a:bodyPr>
          <a:lstStyle>
            <a:lvl1pPr lvl="0">
              <a:spcBef>
                <a:spcPts val="0"/>
              </a:spcBef>
              <a:spcAft>
                <a:spcPts val="0"/>
              </a:spcAft>
              <a:buNone/>
              <a:defRPr sz="1700">
                <a:solidFill>
                  <a:schemeClr val="accent3"/>
                </a:solidFill>
              </a:defRPr>
            </a:lvl1pPr>
            <a:lvl2pPr lvl="1">
              <a:spcBef>
                <a:spcPts val="1600"/>
              </a:spcBef>
              <a:spcAft>
                <a:spcPts val="0"/>
              </a:spcAft>
              <a:buNone/>
              <a:defRPr sz="1700">
                <a:solidFill>
                  <a:schemeClr val="accent3"/>
                </a:solidFill>
              </a:defRPr>
            </a:lvl2pPr>
            <a:lvl3pPr lvl="2">
              <a:spcBef>
                <a:spcPts val="1600"/>
              </a:spcBef>
              <a:spcAft>
                <a:spcPts val="0"/>
              </a:spcAft>
              <a:buNone/>
              <a:defRPr sz="1700">
                <a:solidFill>
                  <a:schemeClr val="accent3"/>
                </a:solidFill>
              </a:defRPr>
            </a:lvl3pPr>
            <a:lvl4pPr lvl="3">
              <a:spcBef>
                <a:spcPts val="1600"/>
              </a:spcBef>
              <a:spcAft>
                <a:spcPts val="0"/>
              </a:spcAft>
              <a:buNone/>
              <a:defRPr sz="1700">
                <a:solidFill>
                  <a:schemeClr val="accent3"/>
                </a:solidFill>
              </a:defRPr>
            </a:lvl4pPr>
            <a:lvl5pPr lvl="4">
              <a:spcBef>
                <a:spcPts val="1600"/>
              </a:spcBef>
              <a:spcAft>
                <a:spcPts val="0"/>
              </a:spcAft>
              <a:buNone/>
              <a:defRPr sz="1700">
                <a:solidFill>
                  <a:schemeClr val="accent3"/>
                </a:solidFill>
              </a:defRPr>
            </a:lvl5pPr>
            <a:lvl6pPr lvl="5">
              <a:spcBef>
                <a:spcPts val="1600"/>
              </a:spcBef>
              <a:spcAft>
                <a:spcPts val="0"/>
              </a:spcAft>
              <a:buNone/>
              <a:defRPr sz="1700">
                <a:solidFill>
                  <a:schemeClr val="accent3"/>
                </a:solidFill>
              </a:defRPr>
            </a:lvl6pPr>
            <a:lvl7pPr lvl="6">
              <a:spcBef>
                <a:spcPts val="1600"/>
              </a:spcBef>
              <a:spcAft>
                <a:spcPts val="0"/>
              </a:spcAft>
              <a:buNone/>
              <a:defRPr sz="1700">
                <a:solidFill>
                  <a:schemeClr val="accent3"/>
                </a:solidFill>
              </a:defRPr>
            </a:lvl7pPr>
            <a:lvl8pPr lvl="7">
              <a:spcBef>
                <a:spcPts val="1600"/>
              </a:spcBef>
              <a:spcAft>
                <a:spcPts val="0"/>
              </a:spcAft>
              <a:buNone/>
              <a:defRPr sz="1700">
                <a:solidFill>
                  <a:schemeClr val="accent3"/>
                </a:solidFill>
              </a:defRPr>
            </a:lvl8pPr>
            <a:lvl9pPr lvl="8">
              <a:spcBef>
                <a:spcPts val="1600"/>
              </a:spcBef>
              <a:spcAft>
                <a:spcPts val="1600"/>
              </a:spcAft>
              <a:buNone/>
              <a:defRPr sz="1700">
                <a:solidFill>
                  <a:schemeClr val="accent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ONE_COLUMN_TEXT_4">
    <p:spTree>
      <p:nvGrpSpPr>
        <p:cNvPr id="1" name="Shape 111"/>
        <p:cNvGrpSpPr/>
        <p:nvPr/>
      </p:nvGrpSpPr>
      <p:grpSpPr>
        <a:xfrm>
          <a:off x="0" y="0"/>
          <a:ext cx="0" cy="0"/>
          <a:chOff x="0" y="0"/>
          <a:chExt cx="0" cy="0"/>
        </a:xfrm>
      </p:grpSpPr>
      <p:sp>
        <p:nvSpPr>
          <p:cNvPr id="112" name="Google Shape;112;p21"/>
          <p:cNvSpPr txBox="1">
            <a:spLocks noGrp="1"/>
          </p:cNvSpPr>
          <p:nvPr>
            <p:ph type="subTitle" idx="1"/>
          </p:nvPr>
        </p:nvSpPr>
        <p:spPr>
          <a:xfrm>
            <a:off x="623275" y="1907975"/>
            <a:ext cx="3941700" cy="10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13" name="Google Shape;113;p21"/>
          <p:cNvSpPr txBox="1">
            <a:spLocks noGrp="1"/>
          </p:cNvSpPr>
          <p:nvPr>
            <p:ph type="title"/>
          </p:nvPr>
        </p:nvSpPr>
        <p:spPr>
          <a:xfrm>
            <a:off x="617975" y="745375"/>
            <a:ext cx="3941700" cy="1133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ITLE_AND_BODY_2">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4496100" y="-243825"/>
            <a:ext cx="4031700" cy="2154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4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116" name="Google Shape;116;p22"/>
          <p:cNvSpPr txBox="1">
            <a:spLocks noGrp="1"/>
          </p:cNvSpPr>
          <p:nvPr>
            <p:ph type="body" idx="1"/>
          </p:nvPr>
        </p:nvSpPr>
        <p:spPr>
          <a:xfrm>
            <a:off x="7074525" y="1965975"/>
            <a:ext cx="1420800" cy="3177600"/>
          </a:xfrm>
          <a:prstGeom prst="rect">
            <a:avLst/>
          </a:prstGeom>
        </p:spPr>
        <p:txBody>
          <a:bodyPr spcFirstLastPara="1" wrap="square" lIns="91425" tIns="91425" rIns="91425" bIns="91425" anchor="t" anchorCtr="0">
            <a:noAutofit/>
          </a:bodyPr>
          <a:lstStyle>
            <a:lvl1pPr marL="457200" lvl="0" indent="-317500" algn="r">
              <a:lnSpc>
                <a:spcPct val="100000"/>
              </a:lnSpc>
              <a:spcBef>
                <a:spcPts val="0"/>
              </a:spcBef>
              <a:spcAft>
                <a:spcPts val="0"/>
              </a:spcAft>
              <a:buSzPts val="1400"/>
              <a:buChar char="●"/>
              <a:defRPr/>
            </a:lvl1pPr>
            <a:lvl2pPr marL="914400" lvl="1" indent="-317500" algn="r">
              <a:lnSpc>
                <a:spcPct val="100000"/>
              </a:lnSpc>
              <a:spcBef>
                <a:spcPts val="1600"/>
              </a:spcBef>
              <a:spcAft>
                <a:spcPts val="0"/>
              </a:spcAft>
              <a:buSzPts val="1400"/>
              <a:buChar char="○"/>
              <a:defRPr/>
            </a:lvl2pPr>
            <a:lvl3pPr marL="1371600" lvl="2" indent="-317500" algn="r">
              <a:lnSpc>
                <a:spcPct val="100000"/>
              </a:lnSpc>
              <a:spcBef>
                <a:spcPts val="1600"/>
              </a:spcBef>
              <a:spcAft>
                <a:spcPts val="0"/>
              </a:spcAft>
              <a:buSzPts val="1400"/>
              <a:buChar char="■"/>
              <a:defRPr/>
            </a:lvl3pPr>
            <a:lvl4pPr marL="1828800" lvl="3" indent="-317500" algn="r">
              <a:lnSpc>
                <a:spcPct val="100000"/>
              </a:lnSpc>
              <a:spcBef>
                <a:spcPts val="1600"/>
              </a:spcBef>
              <a:spcAft>
                <a:spcPts val="0"/>
              </a:spcAft>
              <a:buSzPts val="1400"/>
              <a:buChar char="●"/>
              <a:defRPr/>
            </a:lvl4pPr>
            <a:lvl5pPr marL="2286000" lvl="4" indent="-317500" algn="r">
              <a:lnSpc>
                <a:spcPct val="100000"/>
              </a:lnSpc>
              <a:spcBef>
                <a:spcPts val="1600"/>
              </a:spcBef>
              <a:spcAft>
                <a:spcPts val="0"/>
              </a:spcAft>
              <a:buSzPts val="1400"/>
              <a:buChar char="○"/>
              <a:defRPr/>
            </a:lvl5pPr>
            <a:lvl6pPr marL="2743200" lvl="5" indent="-317500" algn="r">
              <a:lnSpc>
                <a:spcPct val="100000"/>
              </a:lnSpc>
              <a:spcBef>
                <a:spcPts val="1600"/>
              </a:spcBef>
              <a:spcAft>
                <a:spcPts val="0"/>
              </a:spcAft>
              <a:buSzPts val="1400"/>
              <a:buChar char="■"/>
              <a:defRPr/>
            </a:lvl6pPr>
            <a:lvl7pPr marL="3200400" lvl="6" indent="-317500" algn="r">
              <a:lnSpc>
                <a:spcPct val="100000"/>
              </a:lnSpc>
              <a:spcBef>
                <a:spcPts val="1600"/>
              </a:spcBef>
              <a:spcAft>
                <a:spcPts val="0"/>
              </a:spcAft>
              <a:buSzPts val="1400"/>
              <a:buChar char="●"/>
              <a:defRPr/>
            </a:lvl7pPr>
            <a:lvl8pPr marL="3657600" lvl="7" indent="-317500" algn="r">
              <a:lnSpc>
                <a:spcPct val="100000"/>
              </a:lnSpc>
              <a:spcBef>
                <a:spcPts val="1600"/>
              </a:spcBef>
              <a:spcAft>
                <a:spcPts val="0"/>
              </a:spcAft>
              <a:buSzPts val="1400"/>
              <a:buChar char="○"/>
              <a:defRPr/>
            </a:lvl8pPr>
            <a:lvl9pPr marL="4114800" lvl="8" indent="-317500" algn="r">
              <a:lnSpc>
                <a:spcPct val="100000"/>
              </a:lnSpc>
              <a:spcBef>
                <a:spcPts val="1600"/>
              </a:spcBef>
              <a:spcAft>
                <a:spcPts val="1600"/>
              </a:spcAft>
              <a:buSzPts val="1400"/>
              <a:buChar char="■"/>
              <a:defRPr/>
            </a:lvl9pPr>
          </a:lstStyle>
          <a:p>
            <a:endParaRPr/>
          </a:p>
        </p:txBody>
      </p:sp>
      <p:sp>
        <p:nvSpPr>
          <p:cNvPr id="117" name="Google Shape;117;p22"/>
          <p:cNvSpPr txBox="1"/>
          <p:nvPr/>
        </p:nvSpPr>
        <p:spPr>
          <a:xfrm>
            <a:off x="4714800" y="3644900"/>
            <a:ext cx="3813300" cy="1026300"/>
          </a:xfrm>
          <a:prstGeom prst="rect">
            <a:avLst/>
          </a:prstGeom>
          <a:noFill/>
          <a:ln>
            <a:noFill/>
          </a:ln>
        </p:spPr>
        <p:txBody>
          <a:bodyPr spcFirstLastPara="1" wrap="square" lIns="91425" tIns="91425" rIns="91425" bIns="91425" anchor="t" anchorCtr="0">
            <a:noAutofit/>
          </a:bodyPr>
          <a:lstStyle/>
          <a:p>
            <a:pPr marL="1371600" lvl="0" indent="0" algn="r" rtl="0">
              <a:lnSpc>
                <a:spcPct val="114000"/>
              </a:lnSpc>
              <a:spcBef>
                <a:spcPts val="0"/>
              </a:spcBef>
              <a:spcAft>
                <a:spcPts val="0"/>
              </a:spcAft>
              <a:buNone/>
            </a:pPr>
            <a:r>
              <a:rPr lang="en" sz="800" b="1">
                <a:solidFill>
                  <a:schemeClr val="accent1"/>
                </a:solidFill>
                <a:latin typeface="Montserrat"/>
                <a:ea typeface="Montserrat"/>
                <a:cs typeface="Montserrat"/>
                <a:sym typeface="Montserrat"/>
              </a:rPr>
              <a:t>CREDITS</a:t>
            </a:r>
            <a:r>
              <a:rPr lang="en" sz="800">
                <a:solidFill>
                  <a:schemeClr val="accent1"/>
                </a:solidFill>
                <a:latin typeface="Montserrat"/>
                <a:ea typeface="Montserrat"/>
                <a:cs typeface="Montserrat"/>
                <a:sym typeface="Montserrat"/>
              </a:rPr>
              <a:t>:</a:t>
            </a:r>
            <a:endParaRPr sz="800">
              <a:solidFill>
                <a:schemeClr val="accent1"/>
              </a:solidFill>
              <a:latin typeface="Montserrat"/>
              <a:ea typeface="Montserrat"/>
              <a:cs typeface="Montserrat"/>
              <a:sym typeface="Montserrat"/>
            </a:endParaRPr>
          </a:p>
          <a:p>
            <a:pPr marL="1371600" lvl="0" indent="0" algn="r" rtl="0">
              <a:lnSpc>
                <a:spcPct val="114000"/>
              </a:lnSpc>
              <a:spcBef>
                <a:spcPts val="0"/>
              </a:spcBef>
              <a:spcAft>
                <a:spcPts val="0"/>
              </a:spcAft>
              <a:buNone/>
            </a:pPr>
            <a:r>
              <a:rPr lang="en" sz="800">
                <a:solidFill>
                  <a:schemeClr val="accent1"/>
                </a:solidFill>
                <a:latin typeface="Montserrat"/>
                <a:ea typeface="Montserrat"/>
                <a:cs typeface="Montserrat"/>
                <a:sym typeface="Montserrat"/>
              </a:rPr>
              <a:t>This presentation template was created by </a:t>
            </a:r>
            <a:r>
              <a:rPr lang="en" sz="800" b="1">
                <a:solidFill>
                  <a:schemeClr val="accent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800">
                <a:solidFill>
                  <a:schemeClr val="accent1"/>
                </a:solidFill>
                <a:latin typeface="Montserrat"/>
                <a:ea typeface="Montserrat"/>
                <a:cs typeface="Montserrat"/>
                <a:sym typeface="Montserrat"/>
              </a:rPr>
              <a:t>, including icons by </a:t>
            </a:r>
            <a:r>
              <a:rPr lang="en" sz="800" b="1">
                <a:solidFill>
                  <a:schemeClr val="accen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800" b="1">
                <a:solidFill>
                  <a:schemeClr val="accent1"/>
                </a:solidFill>
                <a:latin typeface="Montserrat"/>
                <a:ea typeface="Montserrat"/>
                <a:cs typeface="Montserrat"/>
                <a:sym typeface="Montserrat"/>
              </a:rPr>
              <a:t>, </a:t>
            </a:r>
            <a:r>
              <a:rPr lang="en" sz="800">
                <a:solidFill>
                  <a:schemeClr val="accent1"/>
                </a:solidFill>
                <a:latin typeface="Montserrat"/>
                <a:ea typeface="Montserrat"/>
                <a:cs typeface="Montserrat"/>
                <a:sym typeface="Montserrat"/>
              </a:rPr>
              <a:t>infographics &amp; images by </a:t>
            </a:r>
            <a:r>
              <a:rPr lang="en" sz="800" b="1">
                <a:solidFill>
                  <a:schemeClr val="accen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800" b="1">
                <a:solidFill>
                  <a:schemeClr val="accent1"/>
                </a:solidFill>
                <a:latin typeface="Montserrat"/>
                <a:ea typeface="Montserrat"/>
                <a:cs typeface="Montserrat"/>
                <a:sym typeface="Montserrat"/>
              </a:rPr>
              <a:t> </a:t>
            </a:r>
            <a:endParaRPr sz="800" b="1">
              <a:solidFill>
                <a:schemeClr val="accent1"/>
              </a:solidFill>
              <a:latin typeface="Montserrat"/>
              <a:ea typeface="Montserrat"/>
              <a:cs typeface="Montserrat"/>
              <a:sym typeface="Montserrat"/>
            </a:endParaRPr>
          </a:p>
        </p:txBody>
      </p:sp>
      <p:sp>
        <p:nvSpPr>
          <p:cNvPr id="118" name="Google Shape;118;p22"/>
          <p:cNvSpPr txBox="1">
            <a:spLocks noGrp="1"/>
          </p:cNvSpPr>
          <p:nvPr>
            <p:ph type="subTitle" idx="2"/>
          </p:nvPr>
        </p:nvSpPr>
        <p:spPr>
          <a:xfrm>
            <a:off x="4117975" y="4392525"/>
            <a:ext cx="4410000" cy="270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8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final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39BA59-69B5-4BA8-A153-9A136681CF17}"/>
              </a:ext>
            </a:extLst>
          </p:cNvPr>
          <p:cNvSpPr>
            <a:spLocks noGrp="1"/>
          </p:cNvSpPr>
          <p:nvPr>
            <p:ph type="body" idx="1" hasCustomPrompt="1"/>
          </p:nvPr>
        </p:nvSpPr>
        <p:spPr>
          <a:xfrm>
            <a:off x="3131617" y="1072991"/>
            <a:ext cx="2880766" cy="530915"/>
          </a:xfrm>
          <a:prstGeom prst="rect">
            <a:avLst/>
          </a:prstGeom>
        </p:spPr>
        <p:txBody>
          <a:bodyPr>
            <a:normAutofit/>
          </a:bodyPr>
          <a:lstStyle>
            <a:lvl1pPr marL="0" indent="0" algn="ctr">
              <a:buNone/>
              <a:defRPr sz="3000" b="1" i="0">
                <a:solidFill>
                  <a:srgbClr val="3BFF95"/>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Thank you!</a:t>
            </a:r>
          </a:p>
        </p:txBody>
      </p:sp>
      <p:pic>
        <p:nvPicPr>
          <p:cNvPr id="7" name="Gráfico 6">
            <a:extLst>
              <a:ext uri="{FF2B5EF4-FFF2-40B4-BE49-F238E27FC236}">
                <a16:creationId xmlns:a16="http://schemas.microsoft.com/office/drawing/2014/main" id="{6A4652E0-C2FC-479D-B45C-9120A4C05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281" y="820173"/>
            <a:ext cx="617935" cy="879035"/>
          </a:xfrm>
          <a:prstGeom prst="rect">
            <a:avLst/>
          </a:prstGeom>
        </p:spPr>
      </p:pic>
      <p:sp>
        <p:nvSpPr>
          <p:cNvPr id="8" name="Subtitle 2">
            <a:extLst>
              <a:ext uri="{FF2B5EF4-FFF2-40B4-BE49-F238E27FC236}">
                <a16:creationId xmlns:a16="http://schemas.microsoft.com/office/drawing/2014/main" id="{49C1FC45-1D74-4177-9BEB-49CBE7669045}"/>
              </a:ext>
            </a:extLst>
          </p:cNvPr>
          <p:cNvSpPr>
            <a:spLocks noGrp="1"/>
          </p:cNvSpPr>
          <p:nvPr>
            <p:ph type="subTitle" idx="10" hasCustomPrompt="1"/>
          </p:nvPr>
        </p:nvSpPr>
        <p:spPr>
          <a:xfrm>
            <a:off x="7100425" y="992123"/>
            <a:ext cx="1443500" cy="206084"/>
          </a:xfrm>
          <a:prstGeom prst="rect">
            <a:avLst/>
          </a:prstGeom>
        </p:spPr>
        <p:txBody>
          <a:bodyPr lIns="0" tIns="0" rIns="0" bIns="0" anchor="t" anchorCtr="0">
            <a:normAutofit/>
          </a:bodyPr>
          <a:lstStyle>
            <a:lvl1pPr marL="0" indent="0" algn="l">
              <a:spcBef>
                <a:spcPts val="0"/>
              </a:spcBef>
              <a:buNone/>
              <a:defRPr sz="12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info@genb-project.eu</a:t>
            </a:r>
            <a:endParaRPr lang="pt-PT" dirty="0"/>
          </a:p>
        </p:txBody>
      </p:sp>
      <p:pic>
        <p:nvPicPr>
          <p:cNvPr id="9" name="Picture 2">
            <a:extLst>
              <a:ext uri="{FF2B5EF4-FFF2-40B4-BE49-F238E27FC236}">
                <a16:creationId xmlns:a16="http://schemas.microsoft.com/office/drawing/2014/main" id="{9706B8B9-BEDC-4794-8A82-3F12AD929062}"/>
              </a:ext>
            </a:extLst>
          </p:cNvPr>
          <p:cNvPicPr>
            <a:picLocks noChangeAspect="1"/>
          </p:cNvPicPr>
          <p:nvPr userDrawn="1"/>
        </p:nvPicPr>
        <p:blipFill>
          <a:blip r:embed="rId5"/>
          <a:stretch>
            <a:fillRect/>
          </a:stretch>
        </p:blipFill>
        <p:spPr>
          <a:xfrm>
            <a:off x="644590" y="4791463"/>
            <a:ext cx="817907" cy="173806"/>
          </a:xfrm>
          <a:prstGeom prst="rect">
            <a:avLst/>
          </a:prstGeom>
        </p:spPr>
      </p:pic>
      <p:pic>
        <p:nvPicPr>
          <p:cNvPr id="10" name="Gráfico 9">
            <a:extLst>
              <a:ext uri="{FF2B5EF4-FFF2-40B4-BE49-F238E27FC236}">
                <a16:creationId xmlns:a16="http://schemas.microsoft.com/office/drawing/2014/main" id="{DB088986-685D-48D4-A472-86EC30A037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72492" y="3879058"/>
            <a:ext cx="59801" cy="946847"/>
          </a:xfrm>
          <a:prstGeom prst="rect">
            <a:avLst/>
          </a:prstGeom>
        </p:spPr>
      </p:pic>
      <p:pic>
        <p:nvPicPr>
          <p:cNvPr id="20" name="Gráfico 19">
            <a:extLst>
              <a:ext uri="{FF2B5EF4-FFF2-40B4-BE49-F238E27FC236}">
                <a16:creationId xmlns:a16="http://schemas.microsoft.com/office/drawing/2014/main" id="{83959350-4C7F-4EA5-BEBF-062C6A52C9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4590" y="2839561"/>
            <a:ext cx="750094" cy="64294"/>
          </a:xfrm>
          <a:prstGeom prst="rect">
            <a:avLst/>
          </a:prstGeom>
        </p:spPr>
      </p:pic>
      <p:pic>
        <p:nvPicPr>
          <p:cNvPr id="15" name="Gráfico 14">
            <a:extLst>
              <a:ext uri="{FF2B5EF4-FFF2-40B4-BE49-F238E27FC236}">
                <a16:creationId xmlns:a16="http://schemas.microsoft.com/office/drawing/2014/main" id="{48E59FCA-A872-47B2-9988-8F6458DB69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6033" y="3345831"/>
            <a:ext cx="696464" cy="264853"/>
          </a:xfrm>
          <a:prstGeom prst="rect">
            <a:avLst/>
          </a:prstGeom>
        </p:spPr>
      </p:pic>
      <p:pic>
        <p:nvPicPr>
          <p:cNvPr id="18" name="Gráfico 17">
            <a:extLst>
              <a:ext uri="{FF2B5EF4-FFF2-40B4-BE49-F238E27FC236}">
                <a16:creationId xmlns:a16="http://schemas.microsoft.com/office/drawing/2014/main" id="{8E1BDFC4-08E9-4DE3-8B07-0E363C31F75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05144" y="3361185"/>
            <a:ext cx="914747" cy="243284"/>
          </a:xfrm>
          <a:prstGeom prst="rect">
            <a:avLst/>
          </a:prstGeom>
        </p:spPr>
      </p:pic>
      <p:pic>
        <p:nvPicPr>
          <p:cNvPr id="26" name="Gráfico 25">
            <a:extLst>
              <a:ext uri="{FF2B5EF4-FFF2-40B4-BE49-F238E27FC236}">
                <a16:creationId xmlns:a16="http://schemas.microsoft.com/office/drawing/2014/main" id="{B032CCAB-2D06-49D3-8B93-957B89E314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780891" y="3307829"/>
            <a:ext cx="784430" cy="280845"/>
          </a:xfrm>
          <a:prstGeom prst="rect">
            <a:avLst/>
          </a:prstGeom>
        </p:spPr>
      </p:pic>
      <p:pic>
        <p:nvPicPr>
          <p:cNvPr id="28" name="Gráfico 27">
            <a:extLst>
              <a:ext uri="{FF2B5EF4-FFF2-40B4-BE49-F238E27FC236}">
                <a16:creationId xmlns:a16="http://schemas.microsoft.com/office/drawing/2014/main" id="{18257D63-999A-40A0-8599-6606268AEB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8538" y="4003480"/>
            <a:ext cx="330106" cy="310688"/>
          </a:xfrm>
          <a:prstGeom prst="rect">
            <a:avLst/>
          </a:prstGeom>
        </p:spPr>
      </p:pic>
      <p:pic>
        <p:nvPicPr>
          <p:cNvPr id="30" name="Gráfico 29">
            <a:extLst>
              <a:ext uri="{FF2B5EF4-FFF2-40B4-BE49-F238E27FC236}">
                <a16:creationId xmlns:a16="http://schemas.microsoft.com/office/drawing/2014/main" id="{4D2210F7-6BB9-4710-82C5-7147C51F5CB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4553" y="3990582"/>
            <a:ext cx="617703" cy="351452"/>
          </a:xfrm>
          <a:prstGeom prst="rect">
            <a:avLst/>
          </a:prstGeom>
        </p:spPr>
      </p:pic>
      <p:pic>
        <p:nvPicPr>
          <p:cNvPr id="37" name="Gráfico 36">
            <a:extLst>
              <a:ext uri="{FF2B5EF4-FFF2-40B4-BE49-F238E27FC236}">
                <a16:creationId xmlns:a16="http://schemas.microsoft.com/office/drawing/2014/main" id="{7CFEDBFB-A4AE-4061-A29B-C2E8223AC9D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177650" y="4045309"/>
            <a:ext cx="962529" cy="238151"/>
          </a:xfrm>
          <a:prstGeom prst="rect">
            <a:avLst/>
          </a:prstGeom>
        </p:spPr>
      </p:pic>
      <p:pic>
        <p:nvPicPr>
          <p:cNvPr id="39" name="Gráfico 38">
            <a:extLst>
              <a:ext uri="{FF2B5EF4-FFF2-40B4-BE49-F238E27FC236}">
                <a16:creationId xmlns:a16="http://schemas.microsoft.com/office/drawing/2014/main" id="{4D0BD139-2100-4B2A-B282-4157F6EC4ED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572000" y="4033256"/>
            <a:ext cx="669208" cy="262257"/>
          </a:xfrm>
          <a:prstGeom prst="rect">
            <a:avLst/>
          </a:prstGeom>
        </p:spPr>
      </p:pic>
      <p:pic>
        <p:nvPicPr>
          <p:cNvPr id="42" name="Gráfico 41">
            <a:extLst>
              <a:ext uri="{FF2B5EF4-FFF2-40B4-BE49-F238E27FC236}">
                <a16:creationId xmlns:a16="http://schemas.microsoft.com/office/drawing/2014/main" id="{14F89BCA-A12D-49C2-9220-AD0BEA68D5F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46092" y="4032599"/>
            <a:ext cx="854029" cy="262031"/>
          </a:xfrm>
          <a:prstGeom prst="rect">
            <a:avLst/>
          </a:prstGeom>
        </p:spPr>
      </p:pic>
      <p:pic>
        <p:nvPicPr>
          <p:cNvPr id="45" name="Imagem 44" descr="Uma imagem com texto&#10;&#10;Descrição gerada automaticamente">
            <a:extLst>
              <a:ext uri="{FF2B5EF4-FFF2-40B4-BE49-F238E27FC236}">
                <a16:creationId xmlns:a16="http://schemas.microsoft.com/office/drawing/2014/main" id="{FB115980-C199-4805-BF1C-EC58C685CFD2}"/>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915191" y="3301408"/>
            <a:ext cx="938537" cy="338777"/>
          </a:xfrm>
          <a:prstGeom prst="rect">
            <a:avLst/>
          </a:prstGeom>
        </p:spPr>
      </p:pic>
      <p:pic>
        <p:nvPicPr>
          <p:cNvPr id="47" name="Imagem 46" descr="Uma imagem com texto, relógio&#10;&#10;Descrição gerada automaticamente">
            <a:extLst>
              <a:ext uri="{FF2B5EF4-FFF2-40B4-BE49-F238E27FC236}">
                <a16:creationId xmlns:a16="http://schemas.microsoft.com/office/drawing/2014/main" id="{15660DBE-2727-4334-A252-D6A216931D4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443078" y="3331607"/>
            <a:ext cx="942974" cy="293999"/>
          </a:xfrm>
          <a:prstGeom prst="rect">
            <a:avLst/>
          </a:prstGeom>
        </p:spPr>
      </p:pic>
      <p:pic>
        <p:nvPicPr>
          <p:cNvPr id="22" name="Gráfico 21">
            <a:extLst>
              <a:ext uri="{FF2B5EF4-FFF2-40B4-BE49-F238E27FC236}">
                <a16:creationId xmlns:a16="http://schemas.microsoft.com/office/drawing/2014/main" id="{2EB55039-2AE8-453C-A153-ACDC360C443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44590" y="992124"/>
            <a:ext cx="1460435" cy="870076"/>
          </a:xfrm>
          <a:prstGeom prst="rect">
            <a:avLst/>
          </a:prstGeom>
        </p:spPr>
      </p:pic>
      <p:pic>
        <p:nvPicPr>
          <p:cNvPr id="2" name="Gráfico 28">
            <a:extLst>
              <a:ext uri="{FF2B5EF4-FFF2-40B4-BE49-F238E27FC236}">
                <a16:creationId xmlns:a16="http://schemas.microsoft.com/office/drawing/2014/main" id="{675D1097-52D4-0F2A-362C-B2628797C94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093281" y="2011007"/>
            <a:ext cx="207169" cy="207169"/>
          </a:xfrm>
          <a:prstGeom prst="rect">
            <a:avLst/>
          </a:prstGeom>
        </p:spPr>
      </p:pic>
      <p:pic>
        <p:nvPicPr>
          <p:cNvPr id="3" name="Gráfico 29">
            <a:extLst>
              <a:ext uri="{FF2B5EF4-FFF2-40B4-BE49-F238E27FC236}">
                <a16:creationId xmlns:a16="http://schemas.microsoft.com/office/drawing/2014/main" id="{15A8CEEE-8FEA-2084-18D0-9E45665D420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402248" y="2011007"/>
            <a:ext cx="207169" cy="207169"/>
          </a:xfrm>
          <a:prstGeom prst="rect">
            <a:avLst/>
          </a:prstGeom>
        </p:spPr>
      </p:pic>
      <p:pic>
        <p:nvPicPr>
          <p:cNvPr id="4" name="Gráfico 35">
            <a:extLst>
              <a:ext uri="{FF2B5EF4-FFF2-40B4-BE49-F238E27FC236}">
                <a16:creationId xmlns:a16="http://schemas.microsoft.com/office/drawing/2014/main" id="{5D7D807D-56DF-136D-A066-0770DBD7D86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711215" y="2011007"/>
            <a:ext cx="207169" cy="207169"/>
          </a:xfrm>
          <a:prstGeom prst="rect">
            <a:avLst/>
          </a:prstGeom>
        </p:spPr>
      </p:pic>
      <p:pic>
        <p:nvPicPr>
          <p:cNvPr id="6" name="Picture 5">
            <a:extLst>
              <a:ext uri="{FF2B5EF4-FFF2-40B4-BE49-F238E27FC236}">
                <a16:creationId xmlns:a16="http://schemas.microsoft.com/office/drawing/2014/main" id="{24CFF4CC-82A1-21DF-5D3C-E73D9E93A109}"/>
              </a:ext>
            </a:extLst>
          </p:cNvPr>
          <p:cNvPicPr>
            <a:picLocks noChangeAspect="1"/>
          </p:cNvPicPr>
          <p:nvPr userDrawn="1"/>
        </p:nvPicPr>
        <p:blipFill>
          <a:blip r:embed="rId36"/>
          <a:stretch>
            <a:fillRect/>
          </a:stretch>
        </p:blipFill>
        <p:spPr>
          <a:xfrm>
            <a:off x="8329149" y="2011007"/>
            <a:ext cx="207169" cy="207169"/>
          </a:xfrm>
          <a:prstGeom prst="rect">
            <a:avLst/>
          </a:prstGeom>
        </p:spPr>
      </p:pic>
      <p:pic>
        <p:nvPicPr>
          <p:cNvPr id="11" name="Picture 10">
            <a:extLst>
              <a:ext uri="{FF2B5EF4-FFF2-40B4-BE49-F238E27FC236}">
                <a16:creationId xmlns:a16="http://schemas.microsoft.com/office/drawing/2014/main" id="{2C9027BA-4AAF-3622-0849-6939C6FB7222}"/>
              </a:ext>
            </a:extLst>
          </p:cNvPr>
          <p:cNvPicPr>
            <a:picLocks noChangeAspect="1"/>
          </p:cNvPicPr>
          <p:nvPr userDrawn="1"/>
        </p:nvPicPr>
        <p:blipFill>
          <a:blip r:embed="rId37"/>
          <a:stretch>
            <a:fillRect/>
          </a:stretch>
        </p:blipFill>
        <p:spPr>
          <a:xfrm>
            <a:off x="8020182" y="2011007"/>
            <a:ext cx="207169" cy="207169"/>
          </a:xfrm>
          <a:prstGeom prst="rect">
            <a:avLst/>
          </a:prstGeom>
        </p:spPr>
      </p:pic>
      <p:sp>
        <p:nvSpPr>
          <p:cNvPr id="13" name="Subtitle 2">
            <a:extLst>
              <a:ext uri="{FF2B5EF4-FFF2-40B4-BE49-F238E27FC236}">
                <a16:creationId xmlns:a16="http://schemas.microsoft.com/office/drawing/2014/main" id="{BCCA99D0-9476-E25C-24A1-C8494080DF5A}"/>
              </a:ext>
            </a:extLst>
          </p:cNvPr>
          <p:cNvSpPr txBox="1">
            <a:spLocks/>
          </p:cNvSpPr>
          <p:nvPr userDrawn="1"/>
        </p:nvSpPr>
        <p:spPr>
          <a:xfrm>
            <a:off x="7100425" y="1797676"/>
            <a:ext cx="1443500" cy="206084"/>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buClr>
                <a:srgbClr val="3BFF95"/>
              </a:buClr>
              <a:buFont typeface="Arial" panose="020B0604020202020204" pitchFamily="34" charset="0"/>
              <a:buNone/>
              <a:defRPr sz="1600" b="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rgbClr val="3BFF95"/>
              </a:buClr>
              <a:buFont typeface="Arial" panose="020B0604020202020204" pitchFamily="34" charset="0"/>
              <a:buNone/>
              <a:defRPr sz="2000" kern="1200">
                <a:solidFill>
                  <a:srgbClr val="454D47"/>
                </a:solidFill>
                <a:latin typeface="+mj-lt"/>
                <a:ea typeface="+mn-ea"/>
                <a:cs typeface="+mn-cs"/>
              </a:defRPr>
            </a:lvl2pPr>
            <a:lvl3pPr marL="914400" indent="0" algn="ctr" defTabSz="914400" rtl="0" eaLnBrk="1" latinLnBrk="0" hangingPunct="1">
              <a:lnSpc>
                <a:spcPct val="90000"/>
              </a:lnSpc>
              <a:spcBef>
                <a:spcPts val="500"/>
              </a:spcBef>
              <a:buClr>
                <a:srgbClr val="3BFF95"/>
              </a:buClr>
              <a:buFont typeface="Arial" panose="020B0604020202020204" pitchFamily="34" charset="0"/>
              <a:buNone/>
              <a:defRPr sz="1800" kern="1200">
                <a:solidFill>
                  <a:srgbClr val="454D47"/>
                </a:solidFill>
                <a:latin typeface="+mj-lt"/>
                <a:ea typeface="+mn-ea"/>
                <a:cs typeface="+mn-cs"/>
              </a:defRPr>
            </a:lvl3pPr>
            <a:lvl4pPr marL="13716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4pPr>
            <a:lvl5pPr marL="18288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50" b="0" i="0" dirty="0">
                <a:solidFill>
                  <a:schemeClr val="bg1"/>
                </a:solidFill>
                <a:effectLst/>
                <a:latin typeface="PuviRegular"/>
              </a:rPr>
              <a:t>@BIOVOICES</a:t>
            </a:r>
            <a:endParaRPr lang="pt-PT" sz="1050" dirty="0">
              <a:solidFill>
                <a:schemeClr val="bg1"/>
              </a:solidFill>
            </a:endParaRPr>
          </a:p>
        </p:txBody>
      </p:sp>
    </p:spTree>
    <p:extLst>
      <p:ext uri="{BB962C8B-B14F-4D97-AF65-F5344CB8AC3E}">
        <p14:creationId xmlns:p14="http://schemas.microsoft.com/office/powerpoint/2010/main" val="349952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rot="-5400000">
            <a:off x="1411206" y="-2589400"/>
            <a:ext cx="7130700" cy="83349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3"/>
          <p:cNvCxnSpPr/>
          <p:nvPr/>
        </p:nvCxnSpPr>
        <p:spPr>
          <a:xfrm flipH="1">
            <a:off x="497294" y="-1987300"/>
            <a:ext cx="8334900" cy="7130700"/>
          </a:xfrm>
          <a:prstGeom prst="straightConnector1">
            <a:avLst/>
          </a:prstGeom>
          <a:noFill/>
          <a:ln w="9525" cap="flat" cmpd="sng">
            <a:solidFill>
              <a:schemeClr val="accent4"/>
            </a:solidFill>
            <a:prstDash val="solid"/>
            <a:round/>
            <a:headEnd type="none" w="med" len="med"/>
            <a:tailEnd type="none" w="med" len="med"/>
          </a:ln>
        </p:spPr>
      </p:cxnSp>
      <p:sp>
        <p:nvSpPr>
          <p:cNvPr id="18" name="Google Shape;18;p3"/>
          <p:cNvSpPr txBox="1">
            <a:spLocks noGrp="1"/>
          </p:cNvSpPr>
          <p:nvPr>
            <p:ph type="title"/>
          </p:nvPr>
        </p:nvSpPr>
        <p:spPr>
          <a:xfrm>
            <a:off x="4818025" y="2436625"/>
            <a:ext cx="3710100" cy="1942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800">
                <a:solidFill>
                  <a:schemeClr val="accent3"/>
                </a:solidFill>
              </a:defRPr>
            </a:lvl1pPr>
            <a:lvl2pPr lvl="1" rtl="0">
              <a:spcBef>
                <a:spcPts val="0"/>
              </a:spcBef>
              <a:spcAft>
                <a:spcPts val="0"/>
              </a:spcAft>
              <a:buNone/>
              <a:defRPr>
                <a:solidFill>
                  <a:schemeClr val="accent3"/>
                </a:solidFill>
                <a:latin typeface="Montserrat"/>
                <a:ea typeface="Montserrat"/>
                <a:cs typeface="Montserrat"/>
                <a:sym typeface="Montserrat"/>
              </a:defRPr>
            </a:lvl2pPr>
            <a:lvl3pPr lvl="2" rtl="0">
              <a:spcBef>
                <a:spcPts val="0"/>
              </a:spcBef>
              <a:spcAft>
                <a:spcPts val="0"/>
              </a:spcAft>
              <a:buNone/>
              <a:defRPr>
                <a:solidFill>
                  <a:schemeClr val="accent3"/>
                </a:solidFill>
                <a:latin typeface="Montserrat"/>
                <a:ea typeface="Montserrat"/>
                <a:cs typeface="Montserrat"/>
                <a:sym typeface="Montserrat"/>
              </a:defRPr>
            </a:lvl3pPr>
            <a:lvl4pPr lvl="3" rtl="0">
              <a:spcBef>
                <a:spcPts val="0"/>
              </a:spcBef>
              <a:spcAft>
                <a:spcPts val="0"/>
              </a:spcAft>
              <a:buNone/>
              <a:defRPr>
                <a:solidFill>
                  <a:schemeClr val="accent3"/>
                </a:solidFill>
                <a:latin typeface="Montserrat"/>
                <a:ea typeface="Montserrat"/>
                <a:cs typeface="Montserrat"/>
                <a:sym typeface="Montserrat"/>
              </a:defRPr>
            </a:lvl4pPr>
            <a:lvl5pPr lvl="4" rtl="0">
              <a:spcBef>
                <a:spcPts val="0"/>
              </a:spcBef>
              <a:spcAft>
                <a:spcPts val="0"/>
              </a:spcAft>
              <a:buNone/>
              <a:defRPr>
                <a:solidFill>
                  <a:schemeClr val="accent3"/>
                </a:solidFill>
                <a:latin typeface="Montserrat"/>
                <a:ea typeface="Montserrat"/>
                <a:cs typeface="Montserrat"/>
                <a:sym typeface="Montserrat"/>
              </a:defRPr>
            </a:lvl5pPr>
            <a:lvl6pPr lvl="5" rtl="0">
              <a:spcBef>
                <a:spcPts val="0"/>
              </a:spcBef>
              <a:spcAft>
                <a:spcPts val="0"/>
              </a:spcAft>
              <a:buNone/>
              <a:defRPr>
                <a:solidFill>
                  <a:schemeClr val="accent3"/>
                </a:solidFill>
                <a:latin typeface="Montserrat"/>
                <a:ea typeface="Montserrat"/>
                <a:cs typeface="Montserrat"/>
                <a:sym typeface="Montserrat"/>
              </a:defRPr>
            </a:lvl6pPr>
            <a:lvl7pPr lvl="6" rtl="0">
              <a:spcBef>
                <a:spcPts val="0"/>
              </a:spcBef>
              <a:spcAft>
                <a:spcPts val="0"/>
              </a:spcAft>
              <a:buNone/>
              <a:defRPr>
                <a:solidFill>
                  <a:schemeClr val="accent3"/>
                </a:solidFill>
                <a:latin typeface="Montserrat"/>
                <a:ea typeface="Montserrat"/>
                <a:cs typeface="Montserrat"/>
                <a:sym typeface="Montserrat"/>
              </a:defRPr>
            </a:lvl7pPr>
            <a:lvl8pPr lvl="7" rtl="0">
              <a:spcBef>
                <a:spcPts val="0"/>
              </a:spcBef>
              <a:spcAft>
                <a:spcPts val="0"/>
              </a:spcAft>
              <a:buNone/>
              <a:defRPr>
                <a:solidFill>
                  <a:schemeClr val="accent3"/>
                </a:solidFill>
                <a:latin typeface="Montserrat"/>
                <a:ea typeface="Montserrat"/>
                <a:cs typeface="Montserrat"/>
                <a:sym typeface="Montserrat"/>
              </a:defRPr>
            </a:lvl8pPr>
            <a:lvl9pPr lvl="8" rtl="0">
              <a:spcBef>
                <a:spcPts val="0"/>
              </a:spcBef>
              <a:spcAft>
                <a:spcPts val="0"/>
              </a:spcAft>
              <a:buNone/>
              <a:defRPr>
                <a:solidFill>
                  <a:schemeClr val="accent3"/>
                </a:solidFill>
                <a:latin typeface="Montserrat"/>
                <a:ea typeface="Montserrat"/>
                <a:cs typeface="Montserrat"/>
                <a:sym typeface="Montserrat"/>
              </a:defRPr>
            </a:lvl9pPr>
          </a:lstStyle>
          <a:p>
            <a:endParaRPr/>
          </a:p>
        </p:txBody>
      </p:sp>
      <p:sp>
        <p:nvSpPr>
          <p:cNvPr id="19" name="Google Shape;19;p3"/>
          <p:cNvSpPr txBox="1">
            <a:spLocks noGrp="1"/>
          </p:cNvSpPr>
          <p:nvPr>
            <p:ph type="title" idx="2" hasCustomPrompt="1"/>
          </p:nvPr>
        </p:nvSpPr>
        <p:spPr>
          <a:xfrm>
            <a:off x="6413100" y="2017525"/>
            <a:ext cx="2114700" cy="6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Font typeface="Montserrat"/>
              <a:buNone/>
              <a:defRPr sz="7000" b="1">
                <a:solidFill>
                  <a:schemeClr val="accent3"/>
                </a:solidFill>
                <a:latin typeface="Montserrat"/>
                <a:ea typeface="Montserrat"/>
                <a:cs typeface="Montserrat"/>
                <a:sym typeface="Montserra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3651000" y="3569850"/>
            <a:ext cx="48771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93D9522B-868A-43DC-9255-CD7A1780D4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9887" y="3879057"/>
            <a:ext cx="59801" cy="946847"/>
          </a:xfrm>
          <a:prstGeom prst="rect">
            <a:avLst/>
          </a:prstGeom>
        </p:spPr>
      </p:pic>
      <p:sp>
        <p:nvSpPr>
          <p:cNvPr id="19" name="Title Placeholder 1">
            <a:extLst>
              <a:ext uri="{FF2B5EF4-FFF2-40B4-BE49-F238E27FC236}">
                <a16:creationId xmlns:a16="http://schemas.microsoft.com/office/drawing/2014/main" id="{52DB5F41-4F2B-4328-AE49-3707D2F74D0D}"/>
              </a:ext>
            </a:extLst>
          </p:cNvPr>
          <p:cNvSpPr>
            <a:spLocks noGrp="1"/>
          </p:cNvSpPr>
          <p:nvPr>
            <p:ph type="title" hasCustomPrompt="1"/>
          </p:nvPr>
        </p:nvSpPr>
        <p:spPr>
          <a:xfrm>
            <a:off x="644590" y="2325013"/>
            <a:ext cx="4410681" cy="936159"/>
          </a:xfrm>
          <a:prstGeom prst="rect">
            <a:avLst/>
          </a:prstGeom>
        </p:spPr>
        <p:txBody>
          <a:bodyPr vert="horz" lIns="0" tIns="0" rIns="0" bIns="0" rtlCol="0" anchor="ctr" anchorCtr="0">
            <a:normAutofit/>
          </a:bodyPr>
          <a:lstStyle>
            <a:lvl1pPr algn="l">
              <a:defRPr b="1">
                <a:solidFill>
                  <a:schemeClr val="bg1"/>
                </a:solidFill>
                <a:latin typeface="Calibri" panose="020F0502020204030204" pitchFamily="34" charset="0"/>
                <a:cs typeface="Calibri" panose="020F0502020204030204" pitchFamily="34" charset="0"/>
              </a:defRPr>
            </a:lvl1pPr>
          </a:lstStyle>
          <a:p>
            <a:r>
              <a:rPr lang="en-US" dirty="0"/>
              <a:t>Title of the</a:t>
            </a:r>
            <a:br>
              <a:rPr lang="en-US" dirty="0"/>
            </a:br>
            <a:r>
              <a:rPr lang="en-US" dirty="0"/>
              <a:t>presentation</a:t>
            </a:r>
            <a:endParaRPr lang="pt-PT" dirty="0"/>
          </a:p>
        </p:txBody>
      </p:sp>
      <p:sp>
        <p:nvSpPr>
          <p:cNvPr id="20" name="Subtitle 2">
            <a:extLst>
              <a:ext uri="{FF2B5EF4-FFF2-40B4-BE49-F238E27FC236}">
                <a16:creationId xmlns:a16="http://schemas.microsoft.com/office/drawing/2014/main" id="{D4662E1A-1852-420A-BF5C-6602BA6CF884}"/>
              </a:ext>
            </a:extLst>
          </p:cNvPr>
          <p:cNvSpPr>
            <a:spLocks noGrp="1"/>
          </p:cNvSpPr>
          <p:nvPr>
            <p:ph type="subTitle" idx="1" hasCustomPrompt="1"/>
          </p:nvPr>
        </p:nvSpPr>
        <p:spPr>
          <a:xfrm>
            <a:off x="644590" y="3414400"/>
            <a:ext cx="2946486" cy="454106"/>
          </a:xfrm>
          <a:prstGeom prst="rect">
            <a:avLst/>
          </a:prstGeom>
        </p:spPr>
        <p:txBody>
          <a:bodyPr lIns="0" tIns="0" rIns="0" bIns="0" anchor="ctr" anchorCtr="0">
            <a:normAutofit/>
          </a:bodyPr>
          <a:lstStyle>
            <a:lvl1pPr marL="0" indent="0" algn="l">
              <a:buNone/>
              <a:defRPr sz="1875" b="0">
                <a:solidFill>
                  <a:srgbClr val="3BFF95"/>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 if needed</a:t>
            </a:r>
            <a:endParaRPr lang="pt-PT" dirty="0"/>
          </a:p>
        </p:txBody>
      </p:sp>
      <p:sp>
        <p:nvSpPr>
          <p:cNvPr id="21" name="Text Placeholder 3">
            <a:extLst>
              <a:ext uri="{FF2B5EF4-FFF2-40B4-BE49-F238E27FC236}">
                <a16:creationId xmlns:a16="http://schemas.microsoft.com/office/drawing/2014/main" id="{A551FBB9-4D3D-4135-9095-7A3090D09995}"/>
              </a:ext>
            </a:extLst>
          </p:cNvPr>
          <p:cNvSpPr>
            <a:spLocks noGrp="1"/>
          </p:cNvSpPr>
          <p:nvPr>
            <p:ph type="body" sz="quarter" idx="11" hasCustomPrompt="1"/>
          </p:nvPr>
        </p:nvSpPr>
        <p:spPr>
          <a:xfrm>
            <a:off x="644590" y="4347901"/>
            <a:ext cx="2458641" cy="284214"/>
          </a:xfrm>
          <a:prstGeom prst="rect">
            <a:avLst/>
          </a:prstGeom>
        </p:spPr>
        <p:txBody>
          <a:bodyPr>
            <a:normAutofit/>
          </a:bodyPr>
          <a:lstStyle>
            <a:lvl1pPr marL="0" indent="0">
              <a:buNone/>
              <a:defRPr sz="1200" b="0">
                <a:solidFill>
                  <a:schemeClr val="bg1"/>
                </a:solidFill>
                <a:latin typeface="Calibri" panose="020F0502020204030204" pitchFamily="34" charset="0"/>
                <a:cs typeface="Calibri" panose="020F0502020204030204" pitchFamily="34" charset="0"/>
              </a:defRPr>
            </a:lvl1pPr>
            <a:lvl2pPr>
              <a:defRPr sz="1350" b="1">
                <a:solidFill>
                  <a:srgbClr val="02967E"/>
                </a:solidFill>
                <a:latin typeface="Calibri" panose="020F0502020204030204" pitchFamily="34" charset="0"/>
                <a:cs typeface="Calibri" panose="020F0502020204030204" pitchFamily="34" charset="0"/>
              </a:defRPr>
            </a:lvl2pPr>
            <a:lvl3pPr>
              <a:defRPr sz="1350" b="1">
                <a:solidFill>
                  <a:srgbClr val="02967E"/>
                </a:solidFill>
                <a:latin typeface="Calibri" panose="020F0502020204030204" pitchFamily="34" charset="0"/>
                <a:cs typeface="Calibri" panose="020F0502020204030204" pitchFamily="34" charset="0"/>
              </a:defRPr>
            </a:lvl3pPr>
            <a:lvl4pPr>
              <a:defRPr sz="1350" b="1">
                <a:solidFill>
                  <a:srgbClr val="02967E"/>
                </a:solidFill>
                <a:latin typeface="Calibri" panose="020F0502020204030204" pitchFamily="34" charset="0"/>
                <a:cs typeface="Calibri" panose="020F0502020204030204" pitchFamily="34" charset="0"/>
              </a:defRPr>
            </a:lvl4pPr>
            <a:lvl5pPr>
              <a:defRPr sz="1350" b="1">
                <a:solidFill>
                  <a:srgbClr val="02967E"/>
                </a:solidFill>
                <a:latin typeface="Calibri" panose="020F0502020204030204" pitchFamily="34" charset="0"/>
                <a:cs typeface="Calibri" panose="020F0502020204030204" pitchFamily="34" charset="0"/>
              </a:defRPr>
            </a:lvl5pPr>
          </a:lstStyle>
          <a:p>
            <a:pPr lvl="0"/>
            <a:r>
              <a:rPr lang="en-GB" dirty="0"/>
              <a:t>Date/Event Info</a:t>
            </a:r>
            <a:endParaRPr lang="en-PT" dirty="0"/>
          </a:p>
        </p:txBody>
      </p:sp>
      <p:pic>
        <p:nvPicPr>
          <p:cNvPr id="14" name="Gráfico 13">
            <a:extLst>
              <a:ext uri="{FF2B5EF4-FFF2-40B4-BE49-F238E27FC236}">
                <a16:creationId xmlns:a16="http://schemas.microsoft.com/office/drawing/2014/main" id="{832DF04A-AF0D-4355-A484-EC8E2FAAF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4590" y="653493"/>
            <a:ext cx="1466663" cy="870458"/>
          </a:xfrm>
          <a:prstGeom prst="rect">
            <a:avLst/>
          </a:prstGeom>
        </p:spPr>
      </p:pic>
    </p:spTree>
    <p:extLst>
      <p:ext uri="{BB962C8B-B14F-4D97-AF65-F5344CB8AC3E}">
        <p14:creationId xmlns:p14="http://schemas.microsoft.com/office/powerpoint/2010/main" val="1592339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437675" y="361825"/>
            <a:ext cx="5090400" cy="107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3984550"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7" name="Google Shape;27;p5"/>
          <p:cNvSpPr txBox="1">
            <a:spLocks noGrp="1"/>
          </p:cNvSpPr>
          <p:nvPr>
            <p:ph type="ctrTitle" idx="2"/>
          </p:nvPr>
        </p:nvSpPr>
        <p:spPr>
          <a:xfrm>
            <a:off x="3984550"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 name="Google Shape;28;p5"/>
          <p:cNvSpPr txBox="1">
            <a:spLocks noGrp="1"/>
          </p:cNvSpPr>
          <p:nvPr>
            <p:ph type="subTitle" idx="3"/>
          </p:nvPr>
        </p:nvSpPr>
        <p:spPr>
          <a:xfrm>
            <a:off x="6313925"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9" name="Google Shape;29;p5"/>
          <p:cNvSpPr txBox="1">
            <a:spLocks noGrp="1"/>
          </p:cNvSpPr>
          <p:nvPr>
            <p:ph type="ctrTitle" idx="4"/>
          </p:nvPr>
        </p:nvSpPr>
        <p:spPr>
          <a:xfrm>
            <a:off x="6313925"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subTitle" idx="1"/>
          </p:nvPr>
        </p:nvSpPr>
        <p:spPr>
          <a:xfrm>
            <a:off x="606675" y="1288850"/>
            <a:ext cx="4021500" cy="10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4" name="Google Shape;34;p7"/>
          <p:cNvSpPr txBox="1">
            <a:spLocks noGrp="1"/>
          </p:cNvSpPr>
          <p:nvPr>
            <p:ph type="title"/>
          </p:nvPr>
        </p:nvSpPr>
        <p:spPr>
          <a:xfrm>
            <a:off x="606675" y="-125600"/>
            <a:ext cx="3965400" cy="1377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3600" y="539500"/>
            <a:ext cx="6367800" cy="405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subTitle" idx="1"/>
          </p:nvPr>
        </p:nvSpPr>
        <p:spPr>
          <a:xfrm>
            <a:off x="597150" y="2537475"/>
            <a:ext cx="4021500" cy="10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9" name="Google Shape;39;p9"/>
          <p:cNvSpPr txBox="1">
            <a:spLocks noGrp="1"/>
          </p:cNvSpPr>
          <p:nvPr>
            <p:ph type="title"/>
          </p:nvPr>
        </p:nvSpPr>
        <p:spPr>
          <a:xfrm>
            <a:off x="597150" y="1200150"/>
            <a:ext cx="4021500" cy="1295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p:nvPr/>
        </p:nvSpPr>
        <p:spPr>
          <a:xfrm>
            <a:off x="713450" y="1408650"/>
            <a:ext cx="7698900" cy="2326200"/>
          </a:xfrm>
          <a:prstGeom prst="snip1Rect">
            <a:avLst>
              <a:gd name="adj" fmla="val 16667"/>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1"/>
          <p:cNvSpPr txBox="1">
            <a:spLocks noGrp="1"/>
          </p:cNvSpPr>
          <p:nvPr>
            <p:ph type="title" hasCustomPrompt="1"/>
          </p:nvPr>
        </p:nvSpPr>
        <p:spPr>
          <a:xfrm>
            <a:off x="713225" y="2276675"/>
            <a:ext cx="7698900" cy="102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500"/>
              <a:buFont typeface="Montserrat"/>
              <a:buNone/>
              <a:defRPr sz="6500" b="1">
                <a:solidFill>
                  <a:schemeClr val="accent3"/>
                </a:solidFill>
                <a:latin typeface="Montserrat"/>
                <a:ea typeface="Montserrat"/>
                <a:cs typeface="Montserrat"/>
                <a:sym typeface="Montserra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713450" y="3228425"/>
            <a:ext cx="7698900" cy="1443300"/>
          </a:xfrm>
          <a:prstGeom prst="rect">
            <a:avLst/>
          </a:prstGeom>
        </p:spPr>
        <p:txBody>
          <a:bodyPr spcFirstLastPara="1" wrap="square" lIns="91425" tIns="91425" rIns="91425" bIns="91425" anchor="t" anchorCtr="0">
            <a:noAutofit/>
          </a:bodyPr>
          <a:lstStyle>
            <a:lvl1pPr marL="457200" lvl="0" indent="-361950" algn="ctr" rtl="0">
              <a:spcBef>
                <a:spcPts val="0"/>
              </a:spcBef>
              <a:spcAft>
                <a:spcPts val="0"/>
              </a:spcAft>
              <a:buClr>
                <a:schemeClr val="accent3"/>
              </a:buClr>
              <a:buSzPts val="2100"/>
              <a:buChar char="●"/>
              <a:defRPr sz="2100">
                <a:solidFill>
                  <a:schemeClr val="accent3"/>
                </a:solidFill>
              </a:defRPr>
            </a:lvl1pPr>
            <a:lvl2pPr marL="914400" lvl="1" indent="-374650" algn="ctr" rtl="0">
              <a:spcBef>
                <a:spcPts val="1600"/>
              </a:spcBef>
              <a:spcAft>
                <a:spcPts val="0"/>
              </a:spcAft>
              <a:buClr>
                <a:schemeClr val="accent2"/>
              </a:buClr>
              <a:buSzPts val="2300"/>
              <a:buChar char="○"/>
              <a:defRPr sz="2300">
                <a:solidFill>
                  <a:schemeClr val="accent2"/>
                </a:solidFill>
              </a:defRPr>
            </a:lvl2pPr>
            <a:lvl3pPr marL="1371600" lvl="2" indent="-361950" algn="ctr" rtl="0">
              <a:spcBef>
                <a:spcPts val="1600"/>
              </a:spcBef>
              <a:spcAft>
                <a:spcPts val="0"/>
              </a:spcAft>
              <a:buClr>
                <a:schemeClr val="accent2"/>
              </a:buClr>
              <a:buSzPts val="2100"/>
              <a:buChar char="■"/>
              <a:defRPr sz="2100">
                <a:solidFill>
                  <a:schemeClr val="accent2"/>
                </a:solidFill>
              </a:defRPr>
            </a:lvl3pPr>
            <a:lvl4pPr marL="1828800" lvl="3" indent="-361950" algn="ctr" rtl="0">
              <a:spcBef>
                <a:spcPts val="1600"/>
              </a:spcBef>
              <a:spcAft>
                <a:spcPts val="0"/>
              </a:spcAft>
              <a:buClr>
                <a:schemeClr val="accent2"/>
              </a:buClr>
              <a:buSzPts val="2100"/>
              <a:buChar char="●"/>
              <a:defRPr sz="2100">
                <a:solidFill>
                  <a:schemeClr val="accent2"/>
                </a:solidFill>
              </a:defRPr>
            </a:lvl4pPr>
            <a:lvl5pPr marL="2286000" lvl="4" indent="-361950" algn="ctr" rtl="0">
              <a:spcBef>
                <a:spcPts val="1600"/>
              </a:spcBef>
              <a:spcAft>
                <a:spcPts val="0"/>
              </a:spcAft>
              <a:buClr>
                <a:schemeClr val="accent2"/>
              </a:buClr>
              <a:buSzPts val="2100"/>
              <a:buChar char="○"/>
              <a:defRPr sz="2100">
                <a:solidFill>
                  <a:schemeClr val="accent2"/>
                </a:solidFill>
              </a:defRPr>
            </a:lvl5pPr>
            <a:lvl6pPr marL="2743200" lvl="5" indent="-361950" algn="ctr" rtl="0">
              <a:spcBef>
                <a:spcPts val="1600"/>
              </a:spcBef>
              <a:spcAft>
                <a:spcPts val="0"/>
              </a:spcAft>
              <a:buClr>
                <a:schemeClr val="accent2"/>
              </a:buClr>
              <a:buSzPts val="2100"/>
              <a:buChar char="■"/>
              <a:defRPr sz="2100">
                <a:solidFill>
                  <a:schemeClr val="accent2"/>
                </a:solidFill>
              </a:defRPr>
            </a:lvl6pPr>
            <a:lvl7pPr marL="3200400" lvl="6" indent="-361950" algn="ctr" rtl="0">
              <a:spcBef>
                <a:spcPts val="1600"/>
              </a:spcBef>
              <a:spcAft>
                <a:spcPts val="0"/>
              </a:spcAft>
              <a:buClr>
                <a:schemeClr val="accent2"/>
              </a:buClr>
              <a:buSzPts val="2100"/>
              <a:buChar char="●"/>
              <a:defRPr sz="2100">
                <a:solidFill>
                  <a:schemeClr val="accent2"/>
                </a:solidFill>
              </a:defRPr>
            </a:lvl7pPr>
            <a:lvl8pPr marL="3657600" lvl="7" indent="-361950" algn="ctr" rtl="0">
              <a:spcBef>
                <a:spcPts val="1600"/>
              </a:spcBef>
              <a:spcAft>
                <a:spcPts val="0"/>
              </a:spcAft>
              <a:buClr>
                <a:schemeClr val="accent2"/>
              </a:buClr>
              <a:buSzPts val="2100"/>
              <a:buChar char="○"/>
              <a:defRPr sz="2100">
                <a:solidFill>
                  <a:schemeClr val="accent2"/>
                </a:solidFill>
              </a:defRPr>
            </a:lvl8pPr>
            <a:lvl9pPr marL="4114800" lvl="8" indent="-361950" algn="ctr" rtl="0">
              <a:spcBef>
                <a:spcPts val="1600"/>
              </a:spcBef>
              <a:spcAft>
                <a:spcPts val="1600"/>
              </a:spcAft>
              <a:buClr>
                <a:schemeClr val="accent2"/>
              </a:buClr>
              <a:buSzPts val="2100"/>
              <a:buChar char="■"/>
              <a:defRPr sz="2100">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22">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6500" y="368825"/>
            <a:ext cx="7795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PT Serif"/>
              <a:buNone/>
              <a:defRPr sz="2800">
                <a:solidFill>
                  <a:schemeClr val="accent1"/>
                </a:solidFill>
                <a:latin typeface="PT Serif"/>
                <a:ea typeface="PT Serif"/>
                <a:cs typeface="PT Serif"/>
                <a:sym typeface="PT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16500" y="1076275"/>
            <a:ext cx="7795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1" r:id="rId19"/>
    <p:sldLayoutId id="214748367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YvJCIGxPLk"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JcHOy9MdNew1rMbpULynguNPl0Pc2_n4NmaCDzQHsUU/cop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duckduckmoose.com/educational-iphone-itouch-apps-for-kids/chatterpixkids/"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hyperlink" Target="https://www.ecoschools.global/seven-steps-methodolog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resource/71151472"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encrypted-tbn0.gstatic.com/images?q=tbn:ANd9GcSdUr08fOClEJRdUhPxra0em1LI3NY24WW2QQ&amp;s" TargetMode="External"/><Relationship Id="rId2" Type="http://schemas.openxmlformats.org/officeDocument/2006/relationships/hyperlink" Target="https://encryptedtbn0.gstatic.com/images?q=tbn:ANd9GcSrt9DMrbEWqSp4WHHU8XxSs5WkkYFRwEMP3g&amp;s" TargetMode="Externa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2CE5319-B5FA-4C8F-A6BC-3E1C3B92DEA5}"/>
              </a:ext>
            </a:extLst>
          </p:cNvPr>
          <p:cNvSpPr>
            <a:spLocks noGrp="1"/>
          </p:cNvSpPr>
          <p:nvPr>
            <p:ph type="title"/>
          </p:nvPr>
        </p:nvSpPr>
        <p:spPr>
          <a:xfrm>
            <a:off x="644589" y="1998846"/>
            <a:ext cx="5367571" cy="936159"/>
          </a:xfrm>
        </p:spPr>
        <p:txBody>
          <a:bodyPr>
            <a:normAutofit fontScale="90000"/>
          </a:bodyPr>
          <a:lstStyle/>
          <a:p>
            <a:r>
              <a:rPr lang="fr-FR" dirty="0">
                <a:solidFill>
                  <a:schemeClr val="accent3"/>
                </a:solidFill>
                <a:latin typeface="Century Gothic" pitchFamily="34" charset="0"/>
              </a:rPr>
              <a:t>Plan de leçon sur la bioéconomie</a:t>
            </a:r>
            <a:br>
              <a:rPr lang="fr-FR" dirty="0">
                <a:solidFill>
                  <a:schemeClr val="accent3"/>
                </a:solidFill>
                <a:latin typeface="Century Gothic" pitchFamily="34" charset="0"/>
              </a:rPr>
            </a:br>
            <a:r>
              <a:rPr lang="fr-FR" dirty="0">
                <a:solidFill>
                  <a:schemeClr val="accent3"/>
                </a:solidFill>
                <a:latin typeface="Century Gothic" pitchFamily="34" charset="0"/>
              </a:rPr>
              <a:t>École primaire</a:t>
            </a:r>
            <a:endParaRPr lang="pt-PT" dirty="0"/>
          </a:p>
        </p:txBody>
      </p:sp>
      <p:sp>
        <p:nvSpPr>
          <p:cNvPr id="8" name="Subtítulo 7">
            <a:extLst>
              <a:ext uri="{FF2B5EF4-FFF2-40B4-BE49-F238E27FC236}">
                <a16:creationId xmlns:a16="http://schemas.microsoft.com/office/drawing/2014/main" id="{CC2F6698-AAC8-4D41-BFA3-C64E5D72655A}"/>
              </a:ext>
            </a:extLst>
          </p:cNvPr>
          <p:cNvSpPr>
            <a:spLocks noGrp="1"/>
          </p:cNvSpPr>
          <p:nvPr>
            <p:ph type="subTitle" idx="1"/>
          </p:nvPr>
        </p:nvSpPr>
        <p:spPr>
          <a:xfrm>
            <a:off x="658645" y="3187347"/>
            <a:ext cx="4654186" cy="454106"/>
          </a:xfrm>
        </p:spPr>
        <p:txBody>
          <a:bodyPr>
            <a:normAutofit fontScale="85000" lnSpcReduction="20000"/>
          </a:bodyPr>
          <a:lstStyle/>
          <a:p>
            <a:pPr marL="0" lvl="0" indent="0" rtl="0">
              <a:spcBef>
                <a:spcPts val="0"/>
              </a:spcBef>
              <a:spcAft>
                <a:spcPts val="1600"/>
              </a:spcAft>
              <a:buNone/>
            </a:pPr>
            <a:r>
              <a:rPr lang="it-IT" sz="2000" dirty="0"/>
              <a:t>M. </a:t>
            </a:r>
            <a:r>
              <a:rPr lang="it-IT" sz="2000" dirty="0" err="1"/>
              <a:t>Giannakopoulou</a:t>
            </a:r>
            <a:endParaRPr lang="it-IT" sz="2000" dirty="0"/>
          </a:p>
        </p:txBody>
      </p:sp>
    </p:spTree>
    <p:extLst>
      <p:ext uri="{BB962C8B-B14F-4D97-AF65-F5344CB8AC3E}">
        <p14:creationId xmlns:p14="http://schemas.microsoft.com/office/powerpoint/2010/main" val="339605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subTitle" idx="1"/>
          </p:nvPr>
        </p:nvSpPr>
        <p:spPr>
          <a:xfrm>
            <a:off x="395536" y="1635646"/>
            <a:ext cx="4021500" cy="1512168"/>
          </a:xfrm>
          <a:prstGeom prst="rect">
            <a:avLst/>
          </a:prstGeom>
        </p:spPr>
        <p:txBody>
          <a:bodyPr spcFirstLastPara="1" wrap="square" lIns="91425" tIns="91425" rIns="91425" bIns="91425" anchor="t" anchorCtr="0">
            <a:noAutofit/>
          </a:bodyPr>
          <a:lstStyle/>
          <a:p>
            <a:pPr marL="0" lvl="0" indent="0">
              <a:buClr>
                <a:schemeClr val="dk1"/>
              </a:buClr>
              <a:buSzPts val="1100"/>
            </a:pPr>
            <a:r>
              <a:rPr lang="fr-FR" dirty="0">
                <a:hlinkClick r:id="rId3"/>
              </a:rPr>
              <a:t>Regardons la vidéo suivante et parlons du concept de bioéconomie.</a:t>
            </a:r>
            <a:endParaRPr lang="en-US" dirty="0">
              <a:hlinkClick r:id="rId3"/>
            </a:endParaRPr>
          </a:p>
          <a:p>
            <a:pPr marL="0" indent="0">
              <a:buClr>
                <a:schemeClr val="dk1"/>
              </a:buClr>
              <a:buSzPts val="1100"/>
            </a:pPr>
            <a:r>
              <a:rPr lang="en-US" dirty="0">
                <a:hlinkClick r:id="rId3"/>
              </a:rPr>
              <a:t>https://www.youtube.com/watch?v=KYvJCIGxPLk</a:t>
            </a:r>
            <a:endParaRPr lang="en-US" dirty="0"/>
          </a:p>
          <a:p>
            <a:pPr mar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dirty="0"/>
          </a:p>
        </p:txBody>
      </p:sp>
      <p:sp>
        <p:nvSpPr>
          <p:cNvPr id="228" name="Google Shape;228;p32"/>
          <p:cNvSpPr txBox="1">
            <a:spLocks noGrp="1"/>
          </p:cNvSpPr>
          <p:nvPr>
            <p:ph type="title"/>
          </p:nvPr>
        </p:nvSpPr>
        <p:spPr>
          <a:xfrm>
            <a:off x="606674" y="539500"/>
            <a:ext cx="5909541" cy="712200"/>
          </a:xfrm>
          <a:prstGeom prst="rect">
            <a:avLst/>
          </a:prstGeom>
        </p:spPr>
        <p:txBody>
          <a:bodyPr spcFirstLastPara="1" wrap="square" lIns="91425" tIns="91425" rIns="91425" bIns="91425" anchor="b" anchorCtr="0">
            <a:noAutofit/>
          </a:bodyPr>
          <a:lstStyle/>
          <a:p>
            <a:pPr lvl="0"/>
            <a:r>
              <a:rPr lang="it-IT" dirty="0" err="1"/>
              <a:t>Qu’est</a:t>
            </a:r>
            <a:r>
              <a:rPr lang="it-IT" dirty="0"/>
              <a:t>-ce </a:t>
            </a:r>
            <a:r>
              <a:rPr lang="it-IT" dirty="0" err="1"/>
              <a:t>que</a:t>
            </a:r>
            <a:r>
              <a:rPr lang="it-IT" dirty="0"/>
              <a:t> la </a:t>
            </a:r>
            <a:r>
              <a:rPr lang="it-IT" dirty="0" err="1"/>
              <a:t>bioéconomie</a:t>
            </a:r>
            <a:r>
              <a:rPr lang="it-IT" dirty="0"/>
              <a:t> ?</a:t>
            </a:r>
            <a:endParaRPr dirty="0"/>
          </a:p>
        </p:txBody>
      </p:sp>
      <p:pic>
        <p:nvPicPr>
          <p:cNvPr id="229" name="Google Shape;229;p32"/>
          <p:cNvPicPr preferRelativeResize="0"/>
          <p:nvPr/>
        </p:nvPicPr>
        <p:blipFill rotWithShape="1">
          <a:blip r:embed="rId4">
            <a:alphaModFix/>
          </a:blip>
          <a:srcRect t="4379" b="11239"/>
          <a:stretch/>
        </p:blipFill>
        <p:spPr>
          <a:xfrm flipH="1">
            <a:off x="150" y="0"/>
            <a:ext cx="9144000" cy="5143500"/>
          </a:xfrm>
          <a:prstGeom prst="rtTriangle">
            <a:avLst/>
          </a:prstGeom>
          <a:noFill/>
          <a:ln>
            <a:noFill/>
          </a:ln>
        </p:spPr>
      </p:pic>
      <p:cxnSp>
        <p:nvCxnSpPr>
          <p:cNvPr id="230" name="Google Shape;230;p32"/>
          <p:cNvCxnSpPr/>
          <p:nvPr/>
        </p:nvCxnSpPr>
        <p:spPr>
          <a:xfrm>
            <a:off x="11375" y="1221100"/>
            <a:ext cx="1403700" cy="5100"/>
          </a:xfrm>
          <a:prstGeom prst="straightConnector1">
            <a:avLst/>
          </a:prstGeom>
          <a:noFill/>
          <a:ln w="9525" cap="flat" cmpd="sng">
            <a:solidFill>
              <a:schemeClr val="accent1"/>
            </a:solidFill>
            <a:prstDash val="solid"/>
            <a:round/>
            <a:headEnd type="none" w="med" len="med"/>
            <a:tailEnd type="oval" w="med" len="med"/>
          </a:ln>
        </p:spPr>
      </p:cxnSp>
      <p:sp>
        <p:nvSpPr>
          <p:cNvPr id="231" name="Google Shape;231;p32"/>
          <p:cNvSpPr/>
          <p:nvPr/>
        </p:nvSpPr>
        <p:spPr>
          <a:xfrm rot="-5400000">
            <a:off x="6658125" y="2657400"/>
            <a:ext cx="1666800" cy="33054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3" name="Google Shape;213;p30"/>
          <p:cNvCxnSpPr/>
          <p:nvPr/>
        </p:nvCxnSpPr>
        <p:spPr>
          <a:xfrm>
            <a:off x="11400" y="1842650"/>
            <a:ext cx="3714900" cy="3000"/>
          </a:xfrm>
          <a:prstGeom prst="straightConnector1">
            <a:avLst/>
          </a:prstGeom>
          <a:noFill/>
          <a:ln w="9525" cap="flat" cmpd="sng">
            <a:solidFill>
              <a:schemeClr val="accent1"/>
            </a:solidFill>
            <a:prstDash val="solid"/>
            <a:round/>
            <a:headEnd type="none" w="med" len="med"/>
            <a:tailEnd type="oval" w="med" len="med"/>
          </a:ln>
        </p:spPr>
      </p:cxnSp>
      <p:pic>
        <p:nvPicPr>
          <p:cNvPr id="215" name="Google Shape;215;p30"/>
          <p:cNvPicPr preferRelativeResize="0"/>
          <p:nvPr/>
        </p:nvPicPr>
        <p:blipFill rotWithShape="1">
          <a:blip r:embed="rId3">
            <a:alphaModFix/>
          </a:blip>
          <a:srcRect t="15476" r="53598"/>
          <a:stretch/>
        </p:blipFill>
        <p:spPr>
          <a:xfrm flipH="1">
            <a:off x="4124400" y="-800"/>
            <a:ext cx="5019600" cy="5144400"/>
          </a:xfrm>
          <a:prstGeom prst="parallelogram">
            <a:avLst>
              <a:gd name="adj" fmla="val 25000"/>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0" y="0"/>
            <a:ext cx="5476782" cy="51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02300" y="195486"/>
            <a:ext cx="3941700" cy="288032"/>
          </a:xfrm>
        </p:spPr>
        <p:txBody>
          <a:bodyPr/>
          <a:lstStyle/>
          <a:p>
            <a:r>
              <a:rPr lang="en-US" b="1" dirty="0"/>
              <a:t>BIO-BASED  PRODUCTS</a:t>
            </a:r>
            <a:endParaRPr lang="el-GR"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83718"/>
            <a:ext cx="2690317" cy="269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135783"/>
            <a:ext cx="2838252" cy="28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2715766"/>
            <a:ext cx="2117031" cy="21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39502"/>
            <a:ext cx="2044608" cy="167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47513"/>
            <a:ext cx="2284347" cy="185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405" y="594866"/>
            <a:ext cx="2302667" cy="204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19022" y="-7315"/>
            <a:ext cx="3957233" cy="458853"/>
          </a:xfrm>
        </p:spPr>
        <p:txBody>
          <a:bodyPr/>
          <a:lstStyle/>
          <a:p>
            <a:r>
              <a:rPr lang="en-US" sz="1600" b="1" dirty="0" err="1"/>
              <a:t>Ressources</a:t>
            </a:r>
            <a:r>
              <a:rPr lang="en-US" sz="1600" b="1" dirty="0"/>
              <a:t> </a:t>
            </a:r>
            <a:r>
              <a:rPr lang="en-US" sz="1600" b="1" dirty="0" err="1"/>
              <a:t>biologiques</a:t>
            </a:r>
            <a:r>
              <a:rPr lang="en-US" sz="1600" b="1" dirty="0"/>
              <a:t> </a:t>
            </a:r>
            <a:r>
              <a:rPr lang="en-US" sz="1600" b="1" dirty="0" err="1"/>
              <a:t>renouvelables</a:t>
            </a:r>
            <a:endParaRPr lang="el-GR" sz="16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320" y="468548"/>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277" y="468548"/>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3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2919022" y="0"/>
            <a:ext cx="4101249" cy="4588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PT Serif"/>
              <a:buNone/>
              <a:defRPr sz="30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9pPr>
          </a:lstStyle>
          <a:p>
            <a:r>
              <a:rPr lang="en-US" sz="1600" b="1" dirty="0" err="1"/>
              <a:t>Ressources</a:t>
            </a:r>
            <a:r>
              <a:rPr lang="en-US" sz="1600" b="1" dirty="0"/>
              <a:t> </a:t>
            </a:r>
            <a:r>
              <a:rPr lang="en-US" sz="1600" b="1" dirty="0" err="1"/>
              <a:t>biologiques</a:t>
            </a:r>
            <a:r>
              <a:rPr lang="en-US" sz="1600" b="1" dirty="0"/>
              <a:t> </a:t>
            </a:r>
            <a:r>
              <a:rPr lang="en-US" sz="1600" b="1" dirty="0" err="1"/>
              <a:t>renouvelables</a:t>
            </a:r>
            <a:endParaRPr lang="el-GR" sz="16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4" y="61120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8" y="61120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36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594" y="349793"/>
            <a:ext cx="4248000" cy="42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63329"/>
            <a:ext cx="4248472"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79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339502"/>
            <a:ext cx="7770449" cy="746255"/>
          </a:xfrm>
        </p:spPr>
        <p:txBody>
          <a:bodyPr/>
          <a:lstStyle/>
          <a:p>
            <a:pPr algn="ctr"/>
            <a:r>
              <a:rPr lang="fr-FR" sz="2400" b="1" dirty="0">
                <a:solidFill>
                  <a:schemeClr val="accent5">
                    <a:lumMod val="50000"/>
                  </a:schemeClr>
                </a:solidFill>
              </a:rPr>
              <a:t>L’HEURE DU QUIZ</a:t>
            </a:r>
            <a:br>
              <a:rPr lang="fr-FR" sz="2400" b="1" dirty="0">
                <a:solidFill>
                  <a:schemeClr val="accent5">
                    <a:lumMod val="50000"/>
                  </a:schemeClr>
                </a:solidFill>
              </a:rPr>
            </a:br>
            <a:r>
              <a:rPr lang="fr-FR" sz="2400" b="1" dirty="0">
                <a:solidFill>
                  <a:schemeClr val="accent5">
                    <a:lumMod val="50000"/>
                  </a:schemeClr>
                </a:solidFill>
              </a:rPr>
              <a:t>DÉCHETS OU TRÉSORS ?</a:t>
            </a:r>
            <a:endParaRPr lang="el-GR" sz="2400" b="1" dirty="0">
              <a:solidFill>
                <a:schemeClr val="accent5">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1590"/>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5576" y="4371950"/>
            <a:ext cx="2252540" cy="307777"/>
          </a:xfrm>
          <a:prstGeom prst="rect">
            <a:avLst/>
          </a:prstGeom>
        </p:spPr>
        <p:txBody>
          <a:bodyPr wrap="none">
            <a:spAutoFit/>
          </a:bodyPr>
          <a:lstStyle/>
          <a:p>
            <a:r>
              <a:rPr lang="en-US" dirty="0"/>
              <a:t>https://wordart.com/create</a:t>
            </a:r>
            <a:endParaRPr lang="el-GR" dirty="0"/>
          </a:p>
        </p:txBody>
      </p:sp>
      <p:graphicFrame>
        <p:nvGraphicFramePr>
          <p:cNvPr id="7" name="Table 6"/>
          <p:cNvGraphicFramePr>
            <a:graphicFrameLocks noGrp="1"/>
          </p:cNvGraphicFramePr>
          <p:nvPr>
            <p:extLst>
              <p:ext uri="{D42A27DB-BD31-4B8C-83A1-F6EECF244321}">
                <p14:modId xmlns:p14="http://schemas.microsoft.com/office/powerpoint/2010/main" val="2423995237"/>
              </p:ext>
            </p:extLst>
          </p:nvPr>
        </p:nvGraphicFramePr>
        <p:xfrm>
          <a:off x="4427984" y="1779662"/>
          <a:ext cx="4223846" cy="1237171"/>
        </p:xfrm>
        <a:graphic>
          <a:graphicData uri="http://schemas.openxmlformats.org/drawingml/2006/table">
            <a:tbl>
              <a:tblPr firstRow="1" firstCol="1" bandRow="1">
                <a:tableStyleId>{D6385120-E12D-44E5-9F20-95FFF2CE250E}</a:tableStyleId>
              </a:tblPr>
              <a:tblGrid>
                <a:gridCol w="1666924">
                  <a:extLst>
                    <a:ext uri="{9D8B030D-6E8A-4147-A177-3AD203B41FA5}">
                      <a16:colId xmlns:a16="http://schemas.microsoft.com/office/drawing/2014/main" val="20000"/>
                    </a:ext>
                  </a:extLst>
                </a:gridCol>
                <a:gridCol w="2556922">
                  <a:extLst>
                    <a:ext uri="{9D8B030D-6E8A-4147-A177-3AD203B41FA5}">
                      <a16:colId xmlns:a16="http://schemas.microsoft.com/office/drawing/2014/main" val="20001"/>
                    </a:ext>
                  </a:extLst>
                </a:gridCol>
              </a:tblGrid>
              <a:tr h="0">
                <a:tc>
                  <a:txBody>
                    <a:bodyPr/>
                    <a:lstStyle/>
                    <a:p>
                      <a:pPr lvl="4">
                        <a:lnSpc>
                          <a:spcPct val="107000"/>
                        </a:lnSpc>
                        <a:spcAft>
                          <a:spcPts val="0"/>
                        </a:spcAft>
                      </a:pPr>
                      <a:r>
                        <a:rPr lang="en-US" sz="1100" b="1" dirty="0">
                          <a:solidFill>
                            <a:schemeClr val="tx1"/>
                          </a:solidFill>
                          <a:effectLst/>
                        </a:rPr>
                        <a:t>Trash</a:t>
                      </a:r>
                      <a:r>
                        <a:rPr lang="en-US" sz="1100" b="1" baseline="0" dirty="0">
                          <a:solidFill>
                            <a:schemeClr val="tx1"/>
                          </a:solidFill>
                          <a:effectLst/>
                        </a:rPr>
                        <a:t> or Treasure?</a:t>
                      </a:r>
                      <a:endParaRPr lang="el-GR" sz="1100" b="1" dirty="0">
                        <a:solidFill>
                          <a:schemeClr val="tx1"/>
                        </a:solidFill>
                        <a:effectLst/>
                        <a:latin typeface="Calibri"/>
                        <a:ea typeface="Calibri"/>
                        <a:cs typeface="Times New Roman"/>
                      </a:endParaRPr>
                    </a:p>
                  </a:txBody>
                  <a:tcPr marL="68580" marR="68580" marT="0" marB="0"/>
                </a:tc>
                <a:tc>
                  <a:txBody>
                    <a:bodyPr/>
                    <a:lstStyle/>
                    <a:p>
                      <a:pPr lvl="4">
                        <a:lnSpc>
                          <a:spcPct val="107000"/>
                        </a:lnSpc>
                        <a:spcAft>
                          <a:spcPts val="0"/>
                        </a:spcAft>
                      </a:pPr>
                      <a:r>
                        <a:rPr lang="en-US" sz="1100" b="1" dirty="0">
                          <a:solidFill>
                            <a:schemeClr val="tx1"/>
                          </a:solidFill>
                          <a:effectLst/>
                        </a:rPr>
                        <a:t>Product or Use</a:t>
                      </a:r>
                      <a:endParaRPr lang="el-GR"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lvl="4">
                        <a:lnSpc>
                          <a:spcPct val="107000"/>
                        </a:lnSpc>
                        <a:spcAft>
                          <a:spcPts val="0"/>
                        </a:spcAft>
                      </a:pPr>
                      <a:r>
                        <a:rPr lang="en-US" sz="1100" dirty="0">
                          <a:effectLst/>
                        </a:rPr>
                        <a:t>Corn starch</a:t>
                      </a:r>
                      <a:endParaRPr lang="el-GR" sz="1100" dirty="0">
                        <a:effectLst/>
                        <a:latin typeface="Calibri"/>
                        <a:ea typeface="Calibri"/>
                        <a:cs typeface="Times New Roman"/>
                      </a:endParaRPr>
                    </a:p>
                  </a:txBody>
                  <a:tcPr marL="68580" marR="68580" marT="0" marB="0"/>
                </a:tc>
                <a:tc>
                  <a:txBody>
                    <a:bodyPr/>
                    <a:lstStyle/>
                    <a:p>
                      <a:r>
                        <a:rPr lang="en-US" dirty="0"/>
                        <a:t>Accessories</a:t>
                      </a:r>
                      <a:endParaRPr lang="el-GR" dirty="0"/>
                    </a:p>
                  </a:txBody>
                  <a:tcPr marL="68580" marR="68580" marT="0" marB="0"/>
                </a:tc>
                <a:extLst>
                  <a:ext uri="{0D108BD9-81ED-4DB2-BD59-A6C34878D82A}">
                    <a16:rowId xmlns:a16="http://schemas.microsoft.com/office/drawing/2014/main" val="10001"/>
                  </a:ext>
                </a:extLst>
              </a:tr>
              <a:tr h="0">
                <a:tc>
                  <a:txBody>
                    <a:bodyPr/>
                    <a:lstStyle/>
                    <a:p>
                      <a:pPr lvl="4">
                        <a:lnSpc>
                          <a:spcPct val="107000"/>
                        </a:lnSpc>
                        <a:spcAft>
                          <a:spcPts val="0"/>
                        </a:spcAft>
                      </a:pPr>
                      <a:r>
                        <a:rPr lang="en-US" sz="1100" dirty="0">
                          <a:effectLst/>
                        </a:rPr>
                        <a:t>Fishing waste</a:t>
                      </a:r>
                      <a:endParaRPr lang="el-GR" sz="1100" dirty="0">
                        <a:effectLst/>
                        <a:latin typeface="Calibri"/>
                        <a:ea typeface="Calibri"/>
                        <a:cs typeface="Times New Roman"/>
                      </a:endParaRPr>
                    </a:p>
                  </a:txBody>
                  <a:tcPr marL="68580" marR="68580" marT="0" marB="0"/>
                </a:tc>
                <a:tc>
                  <a:txBody>
                    <a:bodyPr/>
                    <a:lstStyle/>
                    <a:p>
                      <a:r>
                        <a:rPr lang="en-US" dirty="0"/>
                        <a:t>Clothes</a:t>
                      </a:r>
                      <a:endParaRPr lang="el-GR" dirty="0"/>
                    </a:p>
                  </a:txBody>
                  <a:tcPr marL="68580" marR="68580" marT="0" marB="0"/>
                </a:tc>
                <a:extLst>
                  <a:ext uri="{0D108BD9-81ED-4DB2-BD59-A6C34878D82A}">
                    <a16:rowId xmlns:a16="http://schemas.microsoft.com/office/drawing/2014/main" val="10002"/>
                  </a:ext>
                </a:extLst>
              </a:tr>
              <a:tr h="0">
                <a:tc>
                  <a:txBody>
                    <a:bodyPr/>
                    <a:lstStyle/>
                    <a:p>
                      <a:pPr lvl="4">
                        <a:lnSpc>
                          <a:spcPct val="107000"/>
                        </a:lnSpc>
                        <a:spcAft>
                          <a:spcPts val="0"/>
                        </a:spcAft>
                      </a:pPr>
                      <a:r>
                        <a:rPr lang="en-US" sz="1100" dirty="0">
                          <a:effectLst/>
                        </a:rPr>
                        <a:t>Animal Poo</a:t>
                      </a:r>
                      <a:endParaRPr lang="el-GR" sz="1100" dirty="0">
                        <a:effectLst/>
                        <a:latin typeface="Calibri"/>
                        <a:ea typeface="Calibri"/>
                        <a:cs typeface="Times New Roman"/>
                      </a:endParaRPr>
                    </a:p>
                  </a:txBody>
                  <a:tcPr marL="68580" marR="68580" marT="0" marB="0"/>
                </a:tc>
                <a:tc>
                  <a:txBody>
                    <a:bodyPr/>
                    <a:lstStyle/>
                    <a:p>
                      <a:r>
                        <a:rPr lang="en-US" dirty="0"/>
                        <a:t>Paper</a:t>
                      </a:r>
                      <a:endParaRPr lang="el-GR" dirty="0"/>
                    </a:p>
                  </a:txBody>
                  <a:tcPr marL="68580" marR="68580" marT="0" marB="0"/>
                </a:tc>
                <a:extLst>
                  <a:ext uri="{0D108BD9-81ED-4DB2-BD59-A6C34878D82A}">
                    <a16:rowId xmlns:a16="http://schemas.microsoft.com/office/drawing/2014/main" val="10003"/>
                  </a:ext>
                </a:extLst>
              </a:tr>
              <a:tr h="0">
                <a:tc>
                  <a:txBody>
                    <a:bodyPr/>
                    <a:lstStyle/>
                    <a:p>
                      <a:pPr lvl="4">
                        <a:lnSpc>
                          <a:spcPct val="107000"/>
                        </a:lnSpc>
                        <a:spcAft>
                          <a:spcPts val="0"/>
                        </a:spcAft>
                      </a:pPr>
                      <a:r>
                        <a:rPr lang="en-US" sz="1100" dirty="0">
                          <a:effectLst/>
                        </a:rPr>
                        <a:t>Milk leftover</a:t>
                      </a:r>
                      <a:endParaRPr lang="el-GR" sz="1100" dirty="0">
                        <a:effectLst/>
                        <a:latin typeface="Calibri"/>
                        <a:ea typeface="Calibri"/>
                        <a:cs typeface="Times New Roman"/>
                      </a:endParaRPr>
                    </a:p>
                  </a:txBody>
                  <a:tcPr marL="68580" marR="68580" marT="0" marB="0"/>
                </a:tc>
                <a:tc>
                  <a:txBody>
                    <a:bodyPr/>
                    <a:lstStyle/>
                    <a:p>
                      <a:r>
                        <a:rPr lang="en-US" dirty="0"/>
                        <a:t>Cork</a:t>
                      </a:r>
                      <a:r>
                        <a:rPr lang="en-US" baseline="0" dirty="0"/>
                        <a:t> leather</a:t>
                      </a:r>
                      <a:endParaRPr lang="el-GR" dirty="0"/>
                    </a:p>
                  </a:txBody>
                  <a:tcPr marL="68580" marR="68580" marT="0" marB="0"/>
                </a:tc>
                <a:extLst>
                  <a:ext uri="{0D108BD9-81ED-4DB2-BD59-A6C34878D82A}">
                    <a16:rowId xmlns:a16="http://schemas.microsoft.com/office/drawing/2014/main" val="10004"/>
                  </a:ext>
                </a:extLst>
              </a:tr>
              <a:tr h="0">
                <a:tc>
                  <a:txBody>
                    <a:bodyPr/>
                    <a:lstStyle/>
                    <a:p>
                      <a:pPr lvl="4">
                        <a:lnSpc>
                          <a:spcPct val="107000"/>
                        </a:lnSpc>
                        <a:spcAft>
                          <a:spcPts val="0"/>
                        </a:spcAft>
                      </a:pPr>
                      <a:r>
                        <a:rPr lang="en-US" sz="1100" dirty="0">
                          <a:effectLst/>
                        </a:rPr>
                        <a:t>Inner part of trees</a:t>
                      </a:r>
                      <a:endParaRPr lang="el-GR" sz="1100" dirty="0">
                        <a:effectLst/>
                        <a:latin typeface="Calibri"/>
                        <a:ea typeface="Calibri"/>
                        <a:cs typeface="Times New Roman"/>
                      </a:endParaRPr>
                    </a:p>
                  </a:txBody>
                  <a:tcPr marL="68580" marR="68580" marT="0" marB="0"/>
                </a:tc>
                <a:tc>
                  <a:txBody>
                    <a:bodyPr/>
                    <a:lstStyle/>
                    <a:p>
                      <a:r>
                        <a:rPr lang="en-US" dirty="0"/>
                        <a:t>Diapers</a:t>
                      </a:r>
                      <a:endParaRPr lang="el-GR" dirty="0"/>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00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5"/>
          <p:cNvSpPr txBox="1">
            <a:spLocks noGrp="1"/>
          </p:cNvSpPr>
          <p:nvPr>
            <p:ph type="subTitle" idx="1"/>
          </p:nvPr>
        </p:nvSpPr>
        <p:spPr>
          <a:xfrm>
            <a:off x="251520" y="123478"/>
            <a:ext cx="4392488" cy="208823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solidFill>
                  <a:schemeClr val="tx1"/>
                </a:solidFill>
              </a:rPr>
              <a:t>Project</a:t>
            </a:r>
          </a:p>
          <a:p>
            <a:pPr marL="0" lvl="0" indent="0">
              <a:spcAft>
                <a:spcPts val="1600"/>
              </a:spcAft>
            </a:pPr>
            <a:r>
              <a:rPr lang="fr-FR" b="1" dirty="0">
                <a:solidFill>
                  <a:schemeClr val="tx1"/>
                </a:solidFill>
              </a:rPr>
              <a:t>Imaginez que vous êtes une bioressource ou un bioproduit. Suivez le modèle de texte et écrivez quelques phrases pour vous présenter à vos camarades de classe.</a:t>
            </a:r>
            <a:endParaRPr b="1" dirty="0">
              <a:solidFill>
                <a:schemeClr val="tx1"/>
              </a:solidFill>
            </a:endParaRPr>
          </a:p>
        </p:txBody>
      </p:sp>
      <p:cxnSp>
        <p:nvCxnSpPr>
          <p:cNvPr id="303" name="Google Shape;303;p35"/>
          <p:cNvCxnSpPr/>
          <p:nvPr/>
        </p:nvCxnSpPr>
        <p:spPr>
          <a:xfrm rot="10800000">
            <a:off x="-77525" y="2401450"/>
            <a:ext cx="3723900" cy="0"/>
          </a:xfrm>
          <a:prstGeom prst="straightConnector1">
            <a:avLst/>
          </a:prstGeom>
          <a:noFill/>
          <a:ln w="9525" cap="flat" cmpd="sng">
            <a:solidFill>
              <a:srgbClr val="FFFFFF"/>
            </a:solidFill>
            <a:prstDash val="solid"/>
            <a:round/>
            <a:headEnd type="oval"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grpSp>
        <p:nvGrpSpPr>
          <p:cNvPr id="679" name="Google Shape;679;p43"/>
          <p:cNvGrpSpPr/>
          <p:nvPr/>
        </p:nvGrpSpPr>
        <p:grpSpPr>
          <a:xfrm>
            <a:off x="1403648" y="983703"/>
            <a:ext cx="6268310" cy="3396228"/>
            <a:chOff x="1663288" y="2759283"/>
            <a:chExt cx="4898383" cy="1986488"/>
          </a:xfrm>
        </p:grpSpPr>
        <p:grpSp>
          <p:nvGrpSpPr>
            <p:cNvPr id="680" name="Google Shape;680;p43"/>
            <p:cNvGrpSpPr/>
            <p:nvPr/>
          </p:nvGrpSpPr>
          <p:grpSpPr>
            <a:xfrm>
              <a:off x="1663288" y="3430776"/>
              <a:ext cx="4898383" cy="643500"/>
              <a:chOff x="644113" y="2768801"/>
              <a:chExt cx="4898383" cy="643500"/>
            </a:xfrm>
          </p:grpSpPr>
          <p:sp>
            <p:nvSpPr>
              <p:cNvPr id="681" name="Google Shape;681;p43"/>
              <p:cNvSpPr/>
              <p:nvPr/>
            </p:nvSpPr>
            <p:spPr>
              <a:xfrm>
                <a:off x="2779495" y="2768801"/>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1393741" y="2769469"/>
                <a:ext cx="1940700" cy="642300"/>
              </a:xfrm>
              <a:prstGeom prst="rect">
                <a:avLst/>
              </a:prstGeom>
              <a:noFill/>
              <a:ln>
                <a:noFill/>
              </a:ln>
            </p:spPr>
            <p:txBody>
              <a:bodyPr spcFirstLastPara="1" wrap="square" lIns="91425" tIns="91425" rIns="91425" bIns="91425" anchor="ctr" anchorCtr="0">
                <a:noAutofit/>
              </a:bodyPr>
              <a:lstStyle/>
              <a:p>
                <a:pPr lvl="0"/>
                <a:r>
                  <a:rPr lang="it-IT" sz="2000" dirty="0" err="1">
                    <a:solidFill>
                      <a:schemeClr val="lt1"/>
                    </a:solidFill>
                    <a:latin typeface="Montserrat Medium"/>
                    <a:ea typeface="Montserrat Medium"/>
                    <a:cs typeface="Montserrat Medium"/>
                    <a:sym typeface="Montserrat Medium"/>
                  </a:rPr>
                  <a:t>Étape</a:t>
                </a:r>
                <a:r>
                  <a:rPr lang="it-IT" sz="2000" dirty="0">
                    <a:solidFill>
                      <a:schemeClr val="lt1"/>
                    </a:solidFill>
                    <a:latin typeface="Montserrat Medium"/>
                    <a:ea typeface="Montserrat Medium"/>
                    <a:cs typeface="Montserrat Medium"/>
                    <a:sym typeface="Montserrat Medium"/>
                  </a:rPr>
                  <a:t> 02</a:t>
                </a:r>
                <a:endParaRPr sz="2100" dirty="0">
                  <a:solidFill>
                    <a:schemeClr val="lt1"/>
                  </a:solidFill>
                  <a:latin typeface="Montserrat SemiBold"/>
                  <a:ea typeface="Montserrat SemiBold"/>
                  <a:cs typeface="Montserrat SemiBold"/>
                  <a:sym typeface="Montserrat SemiBold"/>
                </a:endParaRPr>
              </a:p>
            </p:txBody>
          </p:sp>
        </p:grpSp>
        <p:grpSp>
          <p:nvGrpSpPr>
            <p:cNvPr id="686" name="Google Shape;686;p43"/>
            <p:cNvGrpSpPr/>
            <p:nvPr/>
          </p:nvGrpSpPr>
          <p:grpSpPr>
            <a:xfrm>
              <a:off x="1663288" y="4102270"/>
              <a:ext cx="4898383" cy="643500"/>
              <a:chOff x="644113" y="2768795"/>
              <a:chExt cx="4898383" cy="643500"/>
            </a:xfrm>
          </p:grpSpPr>
          <p:sp>
            <p:nvSpPr>
              <p:cNvPr id="687" name="Google Shape;687;p43"/>
              <p:cNvSpPr/>
              <p:nvPr/>
            </p:nvSpPr>
            <p:spPr>
              <a:xfrm>
                <a:off x="2779495" y="2768795"/>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1393741" y="2768830"/>
                <a:ext cx="1940700" cy="642300"/>
              </a:xfrm>
              <a:prstGeom prst="rect">
                <a:avLst/>
              </a:prstGeom>
              <a:noFill/>
              <a:ln>
                <a:noFill/>
              </a:ln>
            </p:spPr>
            <p:txBody>
              <a:bodyPr spcFirstLastPara="1" wrap="square" lIns="91425" tIns="91425" rIns="91425" bIns="91425" anchor="ctr" anchorCtr="0">
                <a:noAutofit/>
              </a:bodyPr>
              <a:lstStyle/>
              <a:p>
                <a:pPr lvl="0"/>
                <a:r>
                  <a:rPr lang="it-IT" sz="2000" dirty="0" err="1">
                    <a:solidFill>
                      <a:schemeClr val="lt1"/>
                    </a:solidFill>
                    <a:latin typeface="Montserrat Medium"/>
                    <a:ea typeface="Montserrat Medium"/>
                    <a:cs typeface="Montserrat Medium"/>
                    <a:sym typeface="Montserrat Medium"/>
                  </a:rPr>
                  <a:t>Étape</a:t>
                </a:r>
                <a:r>
                  <a:rPr lang="it-IT" sz="2000" dirty="0">
                    <a:solidFill>
                      <a:schemeClr val="lt1"/>
                    </a:solidFill>
                    <a:latin typeface="Montserrat Medium"/>
                    <a:ea typeface="Montserrat Medium"/>
                    <a:cs typeface="Montserrat Medium"/>
                    <a:sym typeface="Montserrat Medium"/>
                  </a:rPr>
                  <a:t> 03</a:t>
                </a:r>
                <a:endParaRPr sz="2100" dirty="0">
                  <a:solidFill>
                    <a:schemeClr val="lt1"/>
                  </a:solidFill>
                  <a:latin typeface="Montserrat SemiBold"/>
                  <a:ea typeface="Montserrat SemiBold"/>
                  <a:cs typeface="Montserrat SemiBold"/>
                  <a:sym typeface="Montserrat SemiBold"/>
                </a:endParaRPr>
              </a:p>
            </p:txBody>
          </p:sp>
        </p:grpSp>
        <p:grpSp>
          <p:nvGrpSpPr>
            <p:cNvPr id="692" name="Google Shape;692;p43"/>
            <p:cNvGrpSpPr/>
            <p:nvPr/>
          </p:nvGrpSpPr>
          <p:grpSpPr>
            <a:xfrm>
              <a:off x="1663288" y="2759283"/>
              <a:ext cx="4898383" cy="643518"/>
              <a:chOff x="644113" y="2768808"/>
              <a:chExt cx="4898383" cy="643518"/>
            </a:xfrm>
          </p:grpSpPr>
          <p:sp>
            <p:nvSpPr>
              <p:cNvPr id="693" name="Google Shape;693;p43"/>
              <p:cNvSpPr/>
              <p:nvPr/>
            </p:nvSpPr>
            <p:spPr>
              <a:xfrm>
                <a:off x="2779495" y="2768808"/>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398131" y="2768825"/>
                <a:ext cx="1479000" cy="643500"/>
              </a:xfrm>
              <a:prstGeom prst="rect">
                <a:avLst/>
              </a:prstGeom>
              <a:noFill/>
              <a:ln>
                <a:noFill/>
              </a:ln>
            </p:spPr>
            <p:txBody>
              <a:bodyPr spcFirstLastPara="1" wrap="square" lIns="91425" tIns="91425" rIns="91425" bIns="91425" anchor="ctr" anchorCtr="0">
                <a:noAutofit/>
              </a:bodyPr>
              <a:lstStyle/>
              <a:p>
                <a:pPr lvl="0"/>
                <a:r>
                  <a:rPr lang="it-IT" sz="2000" dirty="0" err="1">
                    <a:solidFill>
                      <a:schemeClr val="lt1"/>
                    </a:solidFill>
                    <a:latin typeface="Montserrat Medium"/>
                    <a:ea typeface="Montserrat Medium"/>
                    <a:cs typeface="Montserrat Medium"/>
                    <a:sym typeface="Montserrat Medium"/>
                  </a:rPr>
                  <a:t>Étape</a:t>
                </a:r>
                <a:r>
                  <a:rPr lang="it-IT" sz="2000" dirty="0">
                    <a:solidFill>
                      <a:schemeClr val="lt1"/>
                    </a:solidFill>
                    <a:latin typeface="Montserrat Medium"/>
                    <a:ea typeface="Montserrat Medium"/>
                    <a:cs typeface="Montserrat Medium"/>
                    <a:sym typeface="Montserrat Medium"/>
                  </a:rPr>
                  <a:t> 01</a:t>
                </a:r>
                <a:endParaRPr dirty="0">
                  <a:solidFill>
                    <a:srgbClr val="FFFFFF"/>
                  </a:solidFill>
                  <a:latin typeface="Montserrat Medium"/>
                  <a:ea typeface="Montserrat Medium"/>
                  <a:cs typeface="Montserrat Medium"/>
                  <a:sym typeface="Montserrat Medium"/>
                </a:endParaRPr>
              </a:p>
            </p:txBody>
          </p:sp>
        </p:grpSp>
      </p:grpSp>
      <p:sp>
        <p:nvSpPr>
          <p:cNvPr id="698" name="Google Shape;698;p43"/>
          <p:cNvSpPr txBox="1"/>
          <p:nvPr/>
        </p:nvSpPr>
        <p:spPr>
          <a:xfrm>
            <a:off x="4489751" y="991809"/>
            <a:ext cx="3392284" cy="1151913"/>
          </a:xfrm>
          <a:prstGeom prst="rect">
            <a:avLst/>
          </a:prstGeom>
          <a:noFill/>
          <a:ln>
            <a:noFill/>
          </a:ln>
        </p:spPr>
        <p:txBody>
          <a:bodyPr spcFirstLastPara="1" wrap="square" lIns="91425" tIns="91425" rIns="91425" bIns="91425" anchor="ctr" anchorCtr="0">
            <a:noAutofit/>
          </a:bodyPr>
          <a:lstStyle/>
          <a:p>
            <a:pPr lvl="0"/>
            <a:r>
              <a:rPr lang="en-US" sz="1100" dirty="0"/>
              <a:t> </a:t>
            </a:r>
            <a:r>
              <a:rPr lang="fr-FR" sz="1100" dirty="0"/>
              <a:t>Dessiner une ressource biologique renouvelable
 ou un </a:t>
            </a:r>
            <a:r>
              <a:rPr lang="fr-FR" sz="1100" dirty="0" err="1"/>
              <a:t>bio-produit</a:t>
            </a:r>
            <a:r>
              <a:rPr lang="fr-FR" sz="1100" dirty="0"/>
              <a:t> que nous en tirons. Vous pouvez également utiliser les éléments visuels ou les images fournis dans le document.</a:t>
            </a:r>
            <a:endParaRPr sz="1100" dirty="0">
              <a:solidFill>
                <a:schemeClr val="accent3"/>
              </a:solidFill>
              <a:latin typeface="Montserrat"/>
              <a:ea typeface="Montserrat"/>
              <a:cs typeface="Montserrat"/>
              <a:sym typeface="Montserrat"/>
            </a:endParaRPr>
          </a:p>
        </p:txBody>
      </p:sp>
      <p:sp>
        <p:nvSpPr>
          <p:cNvPr id="699" name="Google Shape;699;p43"/>
          <p:cNvSpPr txBox="1"/>
          <p:nvPr/>
        </p:nvSpPr>
        <p:spPr>
          <a:xfrm>
            <a:off x="4489751" y="2226381"/>
            <a:ext cx="3222296" cy="911100"/>
          </a:xfrm>
          <a:prstGeom prst="rect">
            <a:avLst/>
          </a:prstGeom>
          <a:noFill/>
          <a:ln>
            <a:noFill/>
          </a:ln>
        </p:spPr>
        <p:txBody>
          <a:bodyPr spcFirstLastPara="1" wrap="square" lIns="91425" tIns="91425" rIns="91425" bIns="91425" anchor="ctr" anchorCtr="0">
            <a:noAutofit/>
          </a:bodyPr>
          <a:lstStyle/>
          <a:p>
            <a:pPr lvl="0"/>
            <a:r>
              <a:rPr lang="fr-FR" sz="1100" dirty="0">
                <a:solidFill>
                  <a:schemeClr val="tx1"/>
                </a:solidFill>
                <a:latin typeface="Arial" pitchFamily="34" charset="0"/>
                <a:ea typeface="Montserrat"/>
                <a:cs typeface="Arial" pitchFamily="34" charset="0"/>
                <a:sym typeface="Montserrat"/>
              </a:rPr>
              <a:t>Imaginez que vous êtes cette bioressource ou un produit. Suivez le texte modèle et écrivez quelques phrases pour vous présenter à vos camarades de classe.</a:t>
            </a:r>
            <a:endParaRPr lang="en-US" sz="1100" dirty="0">
              <a:solidFill>
                <a:schemeClr val="tx1"/>
              </a:solidFill>
              <a:latin typeface="Arial" pitchFamily="34" charset="0"/>
              <a:ea typeface="Montserrat"/>
              <a:cs typeface="Arial" pitchFamily="34" charset="0"/>
              <a:sym typeface="Montserrat"/>
            </a:endParaRPr>
          </a:p>
        </p:txBody>
      </p:sp>
      <p:sp>
        <p:nvSpPr>
          <p:cNvPr id="700" name="Google Shape;700;p43"/>
          <p:cNvSpPr txBox="1"/>
          <p:nvPr/>
        </p:nvSpPr>
        <p:spPr>
          <a:xfrm>
            <a:off x="4632231" y="3373292"/>
            <a:ext cx="2847900" cy="911100"/>
          </a:xfrm>
          <a:prstGeom prst="rect">
            <a:avLst/>
          </a:prstGeom>
          <a:noFill/>
          <a:ln>
            <a:noFill/>
          </a:ln>
        </p:spPr>
        <p:txBody>
          <a:bodyPr spcFirstLastPara="1" wrap="square" lIns="91425" tIns="91425" rIns="91425" bIns="91425" anchor="ctr" anchorCtr="0">
            <a:noAutofit/>
          </a:bodyPr>
          <a:lstStyle/>
          <a:p>
            <a:pPr marL="171450" lvl="0" indent="-171450">
              <a:buFont typeface="Arial" pitchFamily="34" charset="0"/>
              <a:buChar char="•"/>
            </a:pPr>
            <a:r>
              <a:rPr lang="fr-FR" sz="1100" dirty="0">
                <a:solidFill>
                  <a:schemeClr val="tx1"/>
                </a:solidFill>
                <a:latin typeface="Arial" pitchFamily="34" charset="0"/>
                <a:ea typeface="Montserrat"/>
                <a:cs typeface="Arial" pitchFamily="34" charset="0"/>
                <a:sym typeface="Montserrat"/>
              </a:rPr>
              <a:t>Utilisez l’application </a:t>
            </a:r>
            <a:r>
              <a:rPr lang="fr-FR" sz="1100" dirty="0" err="1">
                <a:solidFill>
                  <a:schemeClr val="tx1"/>
                </a:solidFill>
                <a:latin typeface="Arial" pitchFamily="34" charset="0"/>
                <a:ea typeface="Montserrat"/>
                <a:cs typeface="Arial" pitchFamily="34" charset="0"/>
                <a:sym typeface="Montserrat"/>
              </a:rPr>
              <a:t>Chatterpix</a:t>
            </a:r>
            <a:r>
              <a:rPr lang="fr-FR" sz="1100" dirty="0">
                <a:solidFill>
                  <a:schemeClr val="tx1"/>
                </a:solidFill>
                <a:latin typeface="Arial" pitchFamily="34" charset="0"/>
                <a:ea typeface="Montserrat"/>
                <a:cs typeface="Arial" pitchFamily="34" charset="0"/>
                <a:sym typeface="Montserrat"/>
              </a:rPr>
              <a:t> Kids pour faire parler votre image. 
Présentez votre vidéo à vos camarades de classe.</a:t>
            </a:r>
            <a:endParaRPr sz="1100" dirty="0">
              <a:solidFill>
                <a:schemeClr val="accent3"/>
              </a:solidFill>
              <a:latin typeface="Montserrat"/>
              <a:ea typeface="Montserrat"/>
              <a:cs typeface="Montserrat"/>
              <a:sym typeface="Montserrat"/>
            </a:endParaRPr>
          </a:p>
        </p:txBody>
      </p:sp>
      <p:grpSp>
        <p:nvGrpSpPr>
          <p:cNvPr id="701" name="Google Shape;701;p43"/>
          <p:cNvGrpSpPr/>
          <p:nvPr/>
        </p:nvGrpSpPr>
        <p:grpSpPr>
          <a:xfrm>
            <a:off x="1459344" y="1340301"/>
            <a:ext cx="267791" cy="357024"/>
            <a:chOff x="3910637" y="3352690"/>
            <a:chExt cx="256800" cy="357024"/>
          </a:xfrm>
        </p:grpSpPr>
        <p:sp>
          <p:nvSpPr>
            <p:cNvPr id="702" name="Google Shape;702;p43"/>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3"/>
          <p:cNvSpPr/>
          <p:nvPr/>
        </p:nvSpPr>
        <p:spPr>
          <a:xfrm>
            <a:off x="1475656" y="2666928"/>
            <a:ext cx="346080" cy="357792"/>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54984" y="3713633"/>
            <a:ext cx="372338" cy="357408"/>
            <a:chOff x="7158637" y="3353074"/>
            <a:chExt cx="357056" cy="357408"/>
          </a:xfrm>
        </p:grpSpPr>
        <p:sp>
          <p:nvSpPr>
            <p:cNvPr id="707" name="Google Shape;707;p43"/>
            <p:cNvSpPr/>
            <p:nvPr/>
          </p:nvSpPr>
          <p:spPr>
            <a:xfrm>
              <a:off x="7158637" y="3353074"/>
              <a:ext cx="357056" cy="357408"/>
            </a:xfrm>
            <a:custGeom>
              <a:avLst/>
              <a:gdLst/>
              <a:ahLst/>
              <a:cxnLst/>
              <a:rect l="l" t="t" r="r" b="b"/>
              <a:pathLst>
                <a:path w="11158" h="11169" extrusionOk="0">
                  <a:moveTo>
                    <a:pt x="7157" y="2489"/>
                  </a:moveTo>
                  <a:cubicBezTo>
                    <a:pt x="7192" y="2489"/>
                    <a:pt x="7204" y="2501"/>
                    <a:pt x="7204" y="2501"/>
                  </a:cubicBezTo>
                  <a:cubicBezTo>
                    <a:pt x="7216" y="2513"/>
                    <a:pt x="7228" y="2537"/>
                    <a:pt x="7228" y="2560"/>
                  </a:cubicBezTo>
                  <a:cubicBezTo>
                    <a:pt x="7228" y="2608"/>
                    <a:pt x="7204" y="2632"/>
                    <a:pt x="7157" y="2656"/>
                  </a:cubicBezTo>
                  <a:lnTo>
                    <a:pt x="6776" y="2691"/>
                  </a:lnTo>
                  <a:lnTo>
                    <a:pt x="6788" y="2656"/>
                  </a:lnTo>
                  <a:cubicBezTo>
                    <a:pt x="6811" y="2596"/>
                    <a:pt x="6859" y="2548"/>
                    <a:pt x="6919" y="2537"/>
                  </a:cubicBezTo>
                  <a:lnTo>
                    <a:pt x="7145" y="2489"/>
                  </a:lnTo>
                  <a:close/>
                  <a:moveTo>
                    <a:pt x="5192" y="2632"/>
                  </a:moveTo>
                  <a:cubicBezTo>
                    <a:pt x="5014" y="3084"/>
                    <a:pt x="5014" y="3108"/>
                    <a:pt x="5014" y="3144"/>
                  </a:cubicBezTo>
                  <a:cubicBezTo>
                    <a:pt x="5002" y="3227"/>
                    <a:pt x="5073" y="3310"/>
                    <a:pt x="5168" y="3310"/>
                  </a:cubicBezTo>
                  <a:cubicBezTo>
                    <a:pt x="5240" y="3310"/>
                    <a:pt x="5311" y="3251"/>
                    <a:pt x="5323" y="3168"/>
                  </a:cubicBezTo>
                  <a:cubicBezTo>
                    <a:pt x="5335" y="3132"/>
                    <a:pt x="5395" y="2989"/>
                    <a:pt x="5466" y="2810"/>
                  </a:cubicBezTo>
                  <a:lnTo>
                    <a:pt x="5549" y="2953"/>
                  </a:lnTo>
                  <a:cubicBezTo>
                    <a:pt x="5641" y="3100"/>
                    <a:pt x="5803" y="3176"/>
                    <a:pt x="5966" y="3176"/>
                  </a:cubicBezTo>
                  <a:cubicBezTo>
                    <a:pt x="6014" y="3176"/>
                    <a:pt x="6062" y="3169"/>
                    <a:pt x="6109" y="3156"/>
                  </a:cubicBezTo>
                  <a:lnTo>
                    <a:pt x="6347" y="3096"/>
                  </a:lnTo>
                  <a:cubicBezTo>
                    <a:pt x="6347" y="3156"/>
                    <a:pt x="6383" y="3215"/>
                    <a:pt x="6442" y="3251"/>
                  </a:cubicBezTo>
                  <a:lnTo>
                    <a:pt x="6811" y="3441"/>
                  </a:lnTo>
                  <a:lnTo>
                    <a:pt x="6788" y="3489"/>
                  </a:lnTo>
                  <a:lnTo>
                    <a:pt x="5264" y="3489"/>
                  </a:lnTo>
                  <a:lnTo>
                    <a:pt x="4049" y="3013"/>
                  </a:lnTo>
                  <a:lnTo>
                    <a:pt x="4299" y="2667"/>
                  </a:lnTo>
                  <a:lnTo>
                    <a:pt x="5192" y="2632"/>
                  </a:lnTo>
                  <a:close/>
                  <a:moveTo>
                    <a:pt x="382" y="6442"/>
                  </a:moveTo>
                  <a:lnTo>
                    <a:pt x="1001" y="7025"/>
                  </a:lnTo>
                  <a:cubicBezTo>
                    <a:pt x="1037" y="7073"/>
                    <a:pt x="1061" y="7132"/>
                    <a:pt x="1061" y="7192"/>
                  </a:cubicBezTo>
                  <a:lnTo>
                    <a:pt x="953" y="8085"/>
                  </a:lnTo>
                  <a:cubicBezTo>
                    <a:pt x="668" y="7573"/>
                    <a:pt x="489" y="7025"/>
                    <a:pt x="382" y="6442"/>
                  </a:cubicBezTo>
                  <a:close/>
                  <a:moveTo>
                    <a:pt x="5537" y="310"/>
                  </a:moveTo>
                  <a:cubicBezTo>
                    <a:pt x="6930" y="310"/>
                    <a:pt x="8228" y="870"/>
                    <a:pt x="9228" y="1846"/>
                  </a:cubicBezTo>
                  <a:cubicBezTo>
                    <a:pt x="10193" y="2810"/>
                    <a:pt x="10729" y="4084"/>
                    <a:pt x="10752" y="5430"/>
                  </a:cubicBezTo>
                  <a:cubicBezTo>
                    <a:pt x="10717" y="5418"/>
                    <a:pt x="10669" y="5394"/>
                    <a:pt x="10657" y="5346"/>
                  </a:cubicBezTo>
                  <a:lnTo>
                    <a:pt x="10419" y="4894"/>
                  </a:lnTo>
                  <a:cubicBezTo>
                    <a:pt x="10386" y="4845"/>
                    <a:pt x="10325" y="4818"/>
                    <a:pt x="10267" y="4818"/>
                  </a:cubicBezTo>
                  <a:cubicBezTo>
                    <a:pt x="10240" y="4818"/>
                    <a:pt x="10215" y="4823"/>
                    <a:pt x="10193" y="4834"/>
                  </a:cubicBezTo>
                  <a:cubicBezTo>
                    <a:pt x="10181" y="4894"/>
                    <a:pt x="10145" y="4989"/>
                    <a:pt x="10193" y="5073"/>
                  </a:cubicBezTo>
                  <a:lnTo>
                    <a:pt x="10431" y="5525"/>
                  </a:lnTo>
                  <a:cubicBezTo>
                    <a:pt x="10490" y="5644"/>
                    <a:pt x="10598" y="5727"/>
                    <a:pt x="10729" y="5763"/>
                  </a:cubicBezTo>
                  <a:lnTo>
                    <a:pt x="10824" y="5787"/>
                  </a:lnTo>
                  <a:cubicBezTo>
                    <a:pt x="10752" y="7120"/>
                    <a:pt x="10228" y="8347"/>
                    <a:pt x="9288" y="9287"/>
                  </a:cubicBezTo>
                  <a:cubicBezTo>
                    <a:pt x="8288" y="10287"/>
                    <a:pt x="6978" y="10823"/>
                    <a:pt x="5561" y="10823"/>
                  </a:cubicBezTo>
                  <a:cubicBezTo>
                    <a:pt x="4168" y="10823"/>
                    <a:pt x="2847" y="10276"/>
                    <a:pt x="1846" y="9287"/>
                  </a:cubicBezTo>
                  <a:cubicBezTo>
                    <a:pt x="1608" y="9049"/>
                    <a:pt x="1394" y="8799"/>
                    <a:pt x="1215" y="8525"/>
                  </a:cubicBezTo>
                  <a:lnTo>
                    <a:pt x="1370" y="7216"/>
                  </a:lnTo>
                  <a:cubicBezTo>
                    <a:pt x="1382" y="7061"/>
                    <a:pt x="1323" y="6906"/>
                    <a:pt x="1215" y="6787"/>
                  </a:cubicBezTo>
                  <a:lnTo>
                    <a:pt x="322" y="5930"/>
                  </a:lnTo>
                  <a:cubicBezTo>
                    <a:pt x="311" y="5811"/>
                    <a:pt x="311" y="5692"/>
                    <a:pt x="311" y="5573"/>
                  </a:cubicBezTo>
                  <a:cubicBezTo>
                    <a:pt x="311" y="4168"/>
                    <a:pt x="858" y="2846"/>
                    <a:pt x="1846" y="1846"/>
                  </a:cubicBezTo>
                  <a:cubicBezTo>
                    <a:pt x="2466" y="1227"/>
                    <a:pt x="3216" y="774"/>
                    <a:pt x="4037" y="536"/>
                  </a:cubicBezTo>
                  <a:lnTo>
                    <a:pt x="4037" y="536"/>
                  </a:lnTo>
                  <a:lnTo>
                    <a:pt x="3930" y="822"/>
                  </a:lnTo>
                  <a:cubicBezTo>
                    <a:pt x="3894" y="905"/>
                    <a:pt x="3942" y="1001"/>
                    <a:pt x="4013" y="1024"/>
                  </a:cubicBezTo>
                  <a:cubicBezTo>
                    <a:pt x="4025" y="1024"/>
                    <a:pt x="4061" y="1048"/>
                    <a:pt x="4073" y="1048"/>
                  </a:cubicBezTo>
                  <a:cubicBezTo>
                    <a:pt x="4132" y="1048"/>
                    <a:pt x="4216" y="1001"/>
                    <a:pt x="4228" y="941"/>
                  </a:cubicBezTo>
                  <a:lnTo>
                    <a:pt x="4418" y="453"/>
                  </a:lnTo>
                  <a:cubicBezTo>
                    <a:pt x="4692" y="393"/>
                    <a:pt x="4966" y="346"/>
                    <a:pt x="5252" y="334"/>
                  </a:cubicBezTo>
                  <a:lnTo>
                    <a:pt x="5252" y="334"/>
                  </a:lnTo>
                  <a:lnTo>
                    <a:pt x="5025" y="1227"/>
                  </a:lnTo>
                  <a:lnTo>
                    <a:pt x="4966" y="1239"/>
                  </a:lnTo>
                  <a:lnTo>
                    <a:pt x="4073" y="1239"/>
                  </a:lnTo>
                  <a:cubicBezTo>
                    <a:pt x="3906" y="1239"/>
                    <a:pt x="3763" y="1358"/>
                    <a:pt x="3728" y="1536"/>
                  </a:cubicBezTo>
                  <a:lnTo>
                    <a:pt x="3656" y="2120"/>
                  </a:lnTo>
                  <a:lnTo>
                    <a:pt x="3251" y="2132"/>
                  </a:lnTo>
                  <a:cubicBezTo>
                    <a:pt x="3073" y="2144"/>
                    <a:pt x="2942" y="2275"/>
                    <a:pt x="2930" y="2453"/>
                  </a:cubicBezTo>
                  <a:lnTo>
                    <a:pt x="2918" y="2918"/>
                  </a:lnTo>
                  <a:cubicBezTo>
                    <a:pt x="2918" y="3025"/>
                    <a:pt x="2942" y="3108"/>
                    <a:pt x="3013" y="3168"/>
                  </a:cubicBezTo>
                  <a:cubicBezTo>
                    <a:pt x="3083" y="3238"/>
                    <a:pt x="3154" y="3266"/>
                    <a:pt x="3238" y="3266"/>
                  </a:cubicBezTo>
                  <a:cubicBezTo>
                    <a:pt x="3254" y="3266"/>
                    <a:pt x="3270" y="3265"/>
                    <a:pt x="3287" y="3263"/>
                  </a:cubicBezTo>
                  <a:lnTo>
                    <a:pt x="3311" y="3263"/>
                  </a:lnTo>
                  <a:lnTo>
                    <a:pt x="2989" y="3572"/>
                  </a:lnTo>
                  <a:cubicBezTo>
                    <a:pt x="2930" y="3632"/>
                    <a:pt x="2918" y="3739"/>
                    <a:pt x="2978" y="3810"/>
                  </a:cubicBezTo>
                  <a:cubicBezTo>
                    <a:pt x="3001" y="3846"/>
                    <a:pt x="3049" y="3870"/>
                    <a:pt x="3097" y="3870"/>
                  </a:cubicBezTo>
                  <a:cubicBezTo>
                    <a:pt x="3132" y="3870"/>
                    <a:pt x="3168" y="3858"/>
                    <a:pt x="3204" y="3822"/>
                  </a:cubicBezTo>
                  <a:lnTo>
                    <a:pt x="3811" y="3263"/>
                  </a:lnTo>
                  <a:lnTo>
                    <a:pt x="5144" y="3799"/>
                  </a:lnTo>
                  <a:cubicBezTo>
                    <a:pt x="5156" y="3810"/>
                    <a:pt x="5192" y="3810"/>
                    <a:pt x="5204" y="3810"/>
                  </a:cubicBezTo>
                  <a:lnTo>
                    <a:pt x="6847" y="3810"/>
                  </a:lnTo>
                  <a:cubicBezTo>
                    <a:pt x="6907" y="3810"/>
                    <a:pt x="6954" y="3787"/>
                    <a:pt x="6978" y="3739"/>
                  </a:cubicBezTo>
                  <a:lnTo>
                    <a:pt x="7157" y="3465"/>
                  </a:lnTo>
                  <a:cubicBezTo>
                    <a:pt x="7192" y="3429"/>
                    <a:pt x="7192" y="3382"/>
                    <a:pt x="7192" y="3334"/>
                  </a:cubicBezTo>
                  <a:cubicBezTo>
                    <a:pt x="7169" y="3287"/>
                    <a:pt x="7145" y="3251"/>
                    <a:pt x="7097" y="3227"/>
                  </a:cubicBezTo>
                  <a:lnTo>
                    <a:pt x="6680" y="3025"/>
                  </a:lnTo>
                  <a:lnTo>
                    <a:pt x="7169" y="2965"/>
                  </a:lnTo>
                  <a:cubicBezTo>
                    <a:pt x="7383" y="2929"/>
                    <a:pt x="7550" y="2751"/>
                    <a:pt x="7526" y="2548"/>
                  </a:cubicBezTo>
                  <a:cubicBezTo>
                    <a:pt x="7526" y="2429"/>
                    <a:pt x="7466" y="2322"/>
                    <a:pt x="7371" y="2251"/>
                  </a:cubicBezTo>
                  <a:cubicBezTo>
                    <a:pt x="7301" y="2198"/>
                    <a:pt x="7219" y="2165"/>
                    <a:pt x="7133" y="2165"/>
                  </a:cubicBezTo>
                  <a:cubicBezTo>
                    <a:pt x="7101" y="2165"/>
                    <a:pt x="7069" y="2170"/>
                    <a:pt x="7038" y="2179"/>
                  </a:cubicBezTo>
                  <a:lnTo>
                    <a:pt x="6811" y="2215"/>
                  </a:lnTo>
                  <a:cubicBezTo>
                    <a:pt x="6633" y="2251"/>
                    <a:pt x="6502" y="2370"/>
                    <a:pt x="6442" y="2548"/>
                  </a:cubicBezTo>
                  <a:lnTo>
                    <a:pt x="6371" y="2751"/>
                  </a:lnTo>
                  <a:lnTo>
                    <a:pt x="6002" y="2858"/>
                  </a:lnTo>
                  <a:cubicBezTo>
                    <a:pt x="5988" y="2860"/>
                    <a:pt x="5974" y="2861"/>
                    <a:pt x="5960" y="2861"/>
                  </a:cubicBezTo>
                  <a:cubicBezTo>
                    <a:pt x="5892" y="2861"/>
                    <a:pt x="5827" y="2836"/>
                    <a:pt x="5787" y="2787"/>
                  </a:cubicBezTo>
                  <a:lnTo>
                    <a:pt x="5525" y="2382"/>
                  </a:lnTo>
                  <a:cubicBezTo>
                    <a:pt x="5490" y="2334"/>
                    <a:pt x="5430" y="2310"/>
                    <a:pt x="5371" y="2310"/>
                  </a:cubicBezTo>
                  <a:lnTo>
                    <a:pt x="4156" y="2358"/>
                  </a:lnTo>
                  <a:cubicBezTo>
                    <a:pt x="4109" y="2358"/>
                    <a:pt x="4049" y="2382"/>
                    <a:pt x="4013" y="2429"/>
                  </a:cubicBezTo>
                  <a:lnTo>
                    <a:pt x="3644" y="2953"/>
                  </a:lnTo>
                  <a:lnTo>
                    <a:pt x="3216" y="2977"/>
                  </a:lnTo>
                  <a:lnTo>
                    <a:pt x="3204" y="2977"/>
                  </a:lnTo>
                  <a:lnTo>
                    <a:pt x="3204" y="2965"/>
                  </a:lnTo>
                  <a:lnTo>
                    <a:pt x="3216" y="2501"/>
                  </a:lnTo>
                  <a:cubicBezTo>
                    <a:pt x="3216" y="2501"/>
                    <a:pt x="3216" y="2489"/>
                    <a:pt x="3228" y="2489"/>
                  </a:cubicBezTo>
                  <a:lnTo>
                    <a:pt x="3763" y="2453"/>
                  </a:lnTo>
                  <a:cubicBezTo>
                    <a:pt x="3835" y="2453"/>
                    <a:pt x="3906" y="2394"/>
                    <a:pt x="3906" y="2310"/>
                  </a:cubicBezTo>
                  <a:lnTo>
                    <a:pt x="4001" y="1584"/>
                  </a:lnTo>
                  <a:cubicBezTo>
                    <a:pt x="4001" y="1584"/>
                    <a:pt x="4001" y="1560"/>
                    <a:pt x="4013" y="1560"/>
                  </a:cubicBezTo>
                  <a:lnTo>
                    <a:pt x="4966" y="1560"/>
                  </a:lnTo>
                  <a:lnTo>
                    <a:pt x="5871" y="1310"/>
                  </a:lnTo>
                  <a:cubicBezTo>
                    <a:pt x="5918" y="1298"/>
                    <a:pt x="5966" y="1263"/>
                    <a:pt x="5978" y="1203"/>
                  </a:cubicBezTo>
                  <a:lnTo>
                    <a:pt x="6097" y="882"/>
                  </a:lnTo>
                  <a:cubicBezTo>
                    <a:pt x="6133" y="786"/>
                    <a:pt x="6085" y="703"/>
                    <a:pt x="5990" y="667"/>
                  </a:cubicBezTo>
                  <a:cubicBezTo>
                    <a:pt x="5975" y="663"/>
                    <a:pt x="5960" y="661"/>
                    <a:pt x="5946" y="661"/>
                  </a:cubicBezTo>
                  <a:cubicBezTo>
                    <a:pt x="5875" y="661"/>
                    <a:pt x="5807" y="706"/>
                    <a:pt x="5787" y="774"/>
                  </a:cubicBezTo>
                  <a:lnTo>
                    <a:pt x="5692" y="1013"/>
                  </a:lnTo>
                  <a:lnTo>
                    <a:pt x="5323" y="1120"/>
                  </a:lnTo>
                  <a:lnTo>
                    <a:pt x="5537" y="310"/>
                  </a:lnTo>
                  <a:close/>
                  <a:moveTo>
                    <a:pt x="5585" y="0"/>
                  </a:moveTo>
                  <a:cubicBezTo>
                    <a:pt x="4097" y="0"/>
                    <a:pt x="2692" y="584"/>
                    <a:pt x="1632" y="1644"/>
                  </a:cubicBezTo>
                  <a:cubicBezTo>
                    <a:pt x="584" y="2691"/>
                    <a:pt x="1" y="4096"/>
                    <a:pt x="1" y="5585"/>
                  </a:cubicBezTo>
                  <a:cubicBezTo>
                    <a:pt x="1" y="7073"/>
                    <a:pt x="584" y="8466"/>
                    <a:pt x="1632" y="9525"/>
                  </a:cubicBezTo>
                  <a:cubicBezTo>
                    <a:pt x="2692" y="10585"/>
                    <a:pt x="4097" y="11169"/>
                    <a:pt x="5585" y="11169"/>
                  </a:cubicBezTo>
                  <a:cubicBezTo>
                    <a:pt x="7073" y="11169"/>
                    <a:pt x="8466" y="10585"/>
                    <a:pt x="9526" y="9525"/>
                  </a:cubicBezTo>
                  <a:cubicBezTo>
                    <a:pt x="10586" y="8466"/>
                    <a:pt x="11157" y="7073"/>
                    <a:pt x="11157" y="5585"/>
                  </a:cubicBezTo>
                  <a:cubicBezTo>
                    <a:pt x="11157" y="4096"/>
                    <a:pt x="10586" y="2691"/>
                    <a:pt x="9526" y="1644"/>
                  </a:cubicBezTo>
                  <a:cubicBezTo>
                    <a:pt x="8466" y="584"/>
                    <a:pt x="7073" y="0"/>
                    <a:pt x="5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7406669" y="3594898"/>
              <a:ext cx="26336" cy="27968"/>
            </a:xfrm>
            <a:custGeom>
              <a:avLst/>
              <a:gdLst/>
              <a:ahLst/>
              <a:cxnLst/>
              <a:rect l="l" t="t" r="r" b="b"/>
              <a:pathLst>
                <a:path w="823" h="874" extrusionOk="0">
                  <a:moveTo>
                    <a:pt x="637" y="1"/>
                  </a:moveTo>
                  <a:cubicBezTo>
                    <a:pt x="592" y="1"/>
                    <a:pt x="551" y="19"/>
                    <a:pt x="525" y="52"/>
                  </a:cubicBezTo>
                  <a:lnTo>
                    <a:pt x="60" y="599"/>
                  </a:lnTo>
                  <a:cubicBezTo>
                    <a:pt x="1" y="671"/>
                    <a:pt x="13" y="778"/>
                    <a:pt x="72" y="825"/>
                  </a:cubicBezTo>
                  <a:cubicBezTo>
                    <a:pt x="108" y="849"/>
                    <a:pt x="156" y="873"/>
                    <a:pt x="180" y="873"/>
                  </a:cubicBezTo>
                  <a:cubicBezTo>
                    <a:pt x="227" y="873"/>
                    <a:pt x="275" y="849"/>
                    <a:pt x="299" y="814"/>
                  </a:cubicBezTo>
                  <a:lnTo>
                    <a:pt x="763" y="254"/>
                  </a:lnTo>
                  <a:cubicBezTo>
                    <a:pt x="822" y="194"/>
                    <a:pt x="822" y="99"/>
                    <a:pt x="751" y="40"/>
                  </a:cubicBezTo>
                  <a:cubicBezTo>
                    <a:pt x="713" y="13"/>
                    <a:pt x="674" y="1"/>
                    <a:pt x="6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7229133" y="3469074"/>
              <a:ext cx="254912" cy="180832"/>
            </a:xfrm>
            <a:custGeom>
              <a:avLst/>
              <a:gdLst/>
              <a:ahLst/>
              <a:cxnLst/>
              <a:rect l="l" t="t" r="r" b="b"/>
              <a:pathLst>
                <a:path w="7966" h="5651" extrusionOk="0">
                  <a:moveTo>
                    <a:pt x="5980" y="1"/>
                  </a:moveTo>
                  <a:cubicBezTo>
                    <a:pt x="5931" y="1"/>
                    <a:pt x="5884" y="21"/>
                    <a:pt x="5859" y="66"/>
                  </a:cubicBezTo>
                  <a:cubicBezTo>
                    <a:pt x="5823" y="138"/>
                    <a:pt x="5835" y="233"/>
                    <a:pt x="5894" y="293"/>
                  </a:cubicBezTo>
                  <a:lnTo>
                    <a:pt x="6442" y="781"/>
                  </a:lnTo>
                  <a:cubicBezTo>
                    <a:pt x="6478" y="817"/>
                    <a:pt x="6513" y="828"/>
                    <a:pt x="6573" y="828"/>
                  </a:cubicBezTo>
                  <a:lnTo>
                    <a:pt x="6859" y="793"/>
                  </a:lnTo>
                  <a:lnTo>
                    <a:pt x="6978" y="959"/>
                  </a:lnTo>
                  <a:lnTo>
                    <a:pt x="5942" y="1662"/>
                  </a:lnTo>
                  <a:cubicBezTo>
                    <a:pt x="5927" y="1667"/>
                    <a:pt x="5910" y="1670"/>
                    <a:pt x="5895" y="1670"/>
                  </a:cubicBezTo>
                  <a:cubicBezTo>
                    <a:pt x="5873" y="1670"/>
                    <a:pt x="5854" y="1664"/>
                    <a:pt x="5847" y="1650"/>
                  </a:cubicBezTo>
                  <a:lnTo>
                    <a:pt x="5168" y="555"/>
                  </a:lnTo>
                  <a:cubicBezTo>
                    <a:pt x="5139" y="511"/>
                    <a:pt x="5088" y="485"/>
                    <a:pt x="5036" y="485"/>
                  </a:cubicBezTo>
                  <a:cubicBezTo>
                    <a:pt x="5003" y="485"/>
                    <a:pt x="4970" y="496"/>
                    <a:pt x="4942" y="519"/>
                  </a:cubicBezTo>
                  <a:cubicBezTo>
                    <a:pt x="4870" y="555"/>
                    <a:pt x="4846" y="662"/>
                    <a:pt x="4894" y="733"/>
                  </a:cubicBezTo>
                  <a:lnTo>
                    <a:pt x="5644" y="1912"/>
                  </a:lnTo>
                  <a:cubicBezTo>
                    <a:pt x="5668" y="1960"/>
                    <a:pt x="5704" y="1983"/>
                    <a:pt x="5763" y="1983"/>
                  </a:cubicBezTo>
                  <a:lnTo>
                    <a:pt x="6132" y="2043"/>
                  </a:lnTo>
                  <a:lnTo>
                    <a:pt x="6144" y="2043"/>
                  </a:lnTo>
                  <a:lnTo>
                    <a:pt x="6144" y="2067"/>
                  </a:lnTo>
                  <a:lnTo>
                    <a:pt x="5299" y="2995"/>
                  </a:lnTo>
                  <a:lnTo>
                    <a:pt x="5251" y="3091"/>
                  </a:lnTo>
                  <a:lnTo>
                    <a:pt x="5132" y="3948"/>
                  </a:lnTo>
                  <a:cubicBezTo>
                    <a:pt x="5120" y="4043"/>
                    <a:pt x="5073" y="4115"/>
                    <a:pt x="5013" y="4162"/>
                  </a:cubicBezTo>
                  <a:lnTo>
                    <a:pt x="3834" y="5234"/>
                  </a:lnTo>
                  <a:cubicBezTo>
                    <a:pt x="3775" y="5293"/>
                    <a:pt x="3692" y="5317"/>
                    <a:pt x="3596" y="5317"/>
                  </a:cubicBezTo>
                  <a:cubicBezTo>
                    <a:pt x="3453" y="5317"/>
                    <a:pt x="3334" y="5234"/>
                    <a:pt x="3275" y="5103"/>
                  </a:cubicBezTo>
                  <a:lnTo>
                    <a:pt x="2846" y="3972"/>
                  </a:lnTo>
                  <a:lnTo>
                    <a:pt x="2739" y="2781"/>
                  </a:lnTo>
                  <a:cubicBezTo>
                    <a:pt x="2703" y="2436"/>
                    <a:pt x="2430" y="2162"/>
                    <a:pt x="2084" y="2150"/>
                  </a:cubicBezTo>
                  <a:lnTo>
                    <a:pt x="763" y="2079"/>
                  </a:lnTo>
                  <a:cubicBezTo>
                    <a:pt x="667" y="2079"/>
                    <a:pt x="608" y="2019"/>
                    <a:pt x="596" y="1948"/>
                  </a:cubicBezTo>
                  <a:lnTo>
                    <a:pt x="358" y="971"/>
                  </a:lnTo>
                  <a:cubicBezTo>
                    <a:pt x="346" y="912"/>
                    <a:pt x="358" y="840"/>
                    <a:pt x="417" y="793"/>
                  </a:cubicBezTo>
                  <a:lnTo>
                    <a:pt x="548" y="674"/>
                  </a:lnTo>
                  <a:cubicBezTo>
                    <a:pt x="608" y="614"/>
                    <a:pt x="620" y="519"/>
                    <a:pt x="560" y="436"/>
                  </a:cubicBezTo>
                  <a:cubicBezTo>
                    <a:pt x="529" y="398"/>
                    <a:pt x="488" y="380"/>
                    <a:pt x="444" y="380"/>
                  </a:cubicBezTo>
                  <a:cubicBezTo>
                    <a:pt x="404" y="380"/>
                    <a:pt x="362" y="395"/>
                    <a:pt x="322" y="424"/>
                  </a:cubicBezTo>
                  <a:lnTo>
                    <a:pt x="191" y="543"/>
                  </a:lnTo>
                  <a:cubicBezTo>
                    <a:pt x="60" y="674"/>
                    <a:pt x="1" y="852"/>
                    <a:pt x="48" y="1043"/>
                  </a:cubicBezTo>
                  <a:lnTo>
                    <a:pt x="286" y="2019"/>
                  </a:lnTo>
                  <a:cubicBezTo>
                    <a:pt x="346" y="2233"/>
                    <a:pt x="525" y="2388"/>
                    <a:pt x="763" y="2400"/>
                  </a:cubicBezTo>
                  <a:lnTo>
                    <a:pt x="2084" y="2471"/>
                  </a:lnTo>
                  <a:cubicBezTo>
                    <a:pt x="2263" y="2495"/>
                    <a:pt x="2406" y="2626"/>
                    <a:pt x="2430" y="2805"/>
                  </a:cubicBezTo>
                  <a:lnTo>
                    <a:pt x="2525" y="4007"/>
                  </a:lnTo>
                  <a:cubicBezTo>
                    <a:pt x="2525" y="4031"/>
                    <a:pt x="2525" y="4043"/>
                    <a:pt x="2549" y="4055"/>
                  </a:cubicBezTo>
                  <a:lnTo>
                    <a:pt x="2989" y="5210"/>
                  </a:lnTo>
                  <a:cubicBezTo>
                    <a:pt x="3096" y="5472"/>
                    <a:pt x="3346" y="5650"/>
                    <a:pt x="3620" y="5650"/>
                  </a:cubicBezTo>
                  <a:cubicBezTo>
                    <a:pt x="3775" y="5650"/>
                    <a:pt x="3942" y="5591"/>
                    <a:pt x="4061" y="5472"/>
                  </a:cubicBezTo>
                  <a:lnTo>
                    <a:pt x="5239" y="4400"/>
                  </a:lnTo>
                  <a:cubicBezTo>
                    <a:pt x="5358" y="4293"/>
                    <a:pt x="5430" y="4138"/>
                    <a:pt x="5466" y="3984"/>
                  </a:cubicBezTo>
                  <a:lnTo>
                    <a:pt x="5585" y="3162"/>
                  </a:lnTo>
                  <a:lnTo>
                    <a:pt x="6394" y="2257"/>
                  </a:lnTo>
                  <a:cubicBezTo>
                    <a:pt x="6490" y="2162"/>
                    <a:pt x="6501" y="2031"/>
                    <a:pt x="6478" y="1912"/>
                  </a:cubicBezTo>
                  <a:cubicBezTo>
                    <a:pt x="6454" y="1852"/>
                    <a:pt x="6418" y="1793"/>
                    <a:pt x="6370" y="1757"/>
                  </a:cubicBezTo>
                  <a:lnTo>
                    <a:pt x="7335" y="1102"/>
                  </a:lnTo>
                  <a:lnTo>
                    <a:pt x="7383" y="1067"/>
                  </a:lnTo>
                  <a:cubicBezTo>
                    <a:pt x="7430" y="1007"/>
                    <a:pt x="7406" y="924"/>
                    <a:pt x="7383" y="888"/>
                  </a:cubicBezTo>
                  <a:lnTo>
                    <a:pt x="7263" y="733"/>
                  </a:lnTo>
                  <a:lnTo>
                    <a:pt x="7466" y="709"/>
                  </a:lnTo>
                  <a:cubicBezTo>
                    <a:pt x="7481" y="705"/>
                    <a:pt x="7496" y="703"/>
                    <a:pt x="7510" y="703"/>
                  </a:cubicBezTo>
                  <a:cubicBezTo>
                    <a:pt x="7573" y="703"/>
                    <a:pt x="7625" y="744"/>
                    <a:pt x="7644" y="793"/>
                  </a:cubicBezTo>
                  <a:cubicBezTo>
                    <a:pt x="7680" y="852"/>
                    <a:pt x="7740" y="888"/>
                    <a:pt x="7799" y="888"/>
                  </a:cubicBezTo>
                  <a:cubicBezTo>
                    <a:pt x="7823" y="888"/>
                    <a:pt x="7859" y="864"/>
                    <a:pt x="7883" y="852"/>
                  </a:cubicBezTo>
                  <a:cubicBezTo>
                    <a:pt x="7942" y="817"/>
                    <a:pt x="7966" y="709"/>
                    <a:pt x="7918" y="650"/>
                  </a:cubicBezTo>
                  <a:cubicBezTo>
                    <a:pt x="7825" y="494"/>
                    <a:pt x="7668" y="393"/>
                    <a:pt x="7488" y="393"/>
                  </a:cubicBezTo>
                  <a:cubicBezTo>
                    <a:pt x="7461" y="393"/>
                    <a:pt x="7434" y="395"/>
                    <a:pt x="7406" y="400"/>
                  </a:cubicBezTo>
                  <a:lnTo>
                    <a:pt x="6609" y="483"/>
                  </a:lnTo>
                  <a:lnTo>
                    <a:pt x="6097" y="43"/>
                  </a:lnTo>
                  <a:cubicBezTo>
                    <a:pt x="6064" y="15"/>
                    <a:pt x="6021" y="1"/>
                    <a:pt x="59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7409741" y="3428370"/>
              <a:ext cx="22880" cy="27616"/>
            </a:xfrm>
            <a:custGeom>
              <a:avLst/>
              <a:gdLst/>
              <a:ahLst/>
              <a:cxnLst/>
              <a:rect l="l" t="t" r="r" b="b"/>
              <a:pathLst>
                <a:path w="715" h="863" extrusionOk="0">
                  <a:moveTo>
                    <a:pt x="177" y="1"/>
                  </a:moveTo>
                  <a:cubicBezTo>
                    <a:pt x="144" y="1"/>
                    <a:pt x="111" y="10"/>
                    <a:pt x="84" y="29"/>
                  </a:cubicBezTo>
                  <a:cubicBezTo>
                    <a:pt x="12" y="76"/>
                    <a:pt x="0" y="184"/>
                    <a:pt x="36" y="255"/>
                  </a:cubicBezTo>
                  <a:lnTo>
                    <a:pt x="393" y="791"/>
                  </a:lnTo>
                  <a:cubicBezTo>
                    <a:pt x="429" y="838"/>
                    <a:pt x="488" y="862"/>
                    <a:pt x="536" y="862"/>
                  </a:cubicBezTo>
                  <a:cubicBezTo>
                    <a:pt x="560" y="862"/>
                    <a:pt x="596" y="850"/>
                    <a:pt x="619" y="838"/>
                  </a:cubicBezTo>
                  <a:cubicBezTo>
                    <a:pt x="691" y="779"/>
                    <a:pt x="715" y="684"/>
                    <a:pt x="667" y="612"/>
                  </a:cubicBezTo>
                  <a:lnTo>
                    <a:pt x="310" y="76"/>
                  </a:lnTo>
                  <a:cubicBezTo>
                    <a:pt x="280" y="25"/>
                    <a:pt x="229"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43"/>
          <p:cNvSpPr txBox="1">
            <a:spLocks noGrp="1"/>
          </p:cNvSpPr>
          <p:nvPr>
            <p:ph type="title"/>
          </p:nvPr>
        </p:nvSpPr>
        <p:spPr>
          <a:xfrm>
            <a:off x="724200" y="195486"/>
            <a:ext cx="7698900" cy="409273"/>
          </a:xfrm>
          <a:prstGeom prst="rect">
            <a:avLst/>
          </a:prstGeom>
        </p:spPr>
        <p:txBody>
          <a:bodyPr spcFirstLastPara="1" wrap="square" lIns="91425" tIns="91425" rIns="91425" bIns="91425" anchor="t" anchorCtr="0">
            <a:noAutofit/>
          </a:bodyPr>
          <a:lstStyle/>
          <a:p>
            <a:pPr lvl="0"/>
            <a:r>
              <a:rPr lang="fr-FR" sz="2400" b="1" dirty="0"/>
              <a:t>Projet - Instructions étape par étape pour les étudiants</a:t>
            </a:r>
            <a:endParaRPr sz="2400" b="1" dirty="0"/>
          </a:p>
        </p:txBody>
      </p:sp>
      <p:cxnSp>
        <p:nvCxnSpPr>
          <p:cNvPr id="712" name="Google Shape;712;p43"/>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6" title="Gráfico">
            <a:hlinkClick r:id="rId3"/>
          </p:cNvPr>
          <p:cNvPicPr preferRelativeResize="0"/>
          <p:nvPr/>
        </p:nvPicPr>
        <p:blipFill>
          <a:blip r:embed="rId4">
            <a:alphaModFix/>
          </a:blip>
          <a:stretch>
            <a:fillRect/>
          </a:stretch>
        </p:blipFill>
        <p:spPr>
          <a:xfrm>
            <a:off x="1559962" y="1014113"/>
            <a:ext cx="6024075" cy="3724875"/>
          </a:xfrm>
          <a:prstGeom prst="rect">
            <a:avLst/>
          </a:prstGeom>
          <a:noFill/>
          <a:ln>
            <a:noFill/>
          </a:ln>
        </p:spPr>
      </p:pic>
      <p:sp>
        <p:nvSpPr>
          <p:cNvPr id="310" name="Google Shape;310;p3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p>
            <a:pPr lvl="0"/>
            <a:r>
              <a:rPr lang="it-IT" b="1" dirty="0"/>
              <a:t>Texte </a:t>
            </a:r>
            <a:r>
              <a:rPr lang="it-IT" b="1" dirty="0" err="1"/>
              <a:t>du</a:t>
            </a:r>
            <a:r>
              <a:rPr lang="it-IT" b="1" dirty="0"/>
              <a:t> </a:t>
            </a:r>
            <a:r>
              <a:rPr lang="it-IT" b="1" dirty="0" err="1"/>
              <a:t>modèle</a:t>
            </a:r>
            <a:endParaRPr b="1" dirty="0"/>
          </a:p>
        </p:txBody>
      </p:sp>
      <p:sp>
        <p:nvSpPr>
          <p:cNvPr id="311" name="Google Shape;311;p36"/>
          <p:cNvSpPr/>
          <p:nvPr/>
        </p:nvSpPr>
        <p:spPr>
          <a:xfrm flipH="1">
            <a:off x="6714300" y="149535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flipH="1">
            <a:off x="6704775" y="312302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36"/>
          <p:cNvCxnSpPr/>
          <p:nvPr/>
        </p:nvCxnSpPr>
        <p:spPr>
          <a:xfrm rot="10800000" flipH="1">
            <a:off x="5961825" y="1675950"/>
            <a:ext cx="781200" cy="3948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14" name="Google Shape;314;p36"/>
          <p:cNvCxnSpPr/>
          <p:nvPr/>
        </p:nvCxnSpPr>
        <p:spPr>
          <a:xfrm>
            <a:off x="5904600" y="3043375"/>
            <a:ext cx="810000" cy="2709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5" name="Google Shape;315;p36"/>
          <p:cNvSpPr/>
          <p:nvPr/>
        </p:nvSpPr>
        <p:spPr>
          <a:xfrm>
            <a:off x="865950" y="200970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6" name="Google Shape;316;p36"/>
          <p:cNvCxnSpPr/>
          <p:nvPr/>
        </p:nvCxnSpPr>
        <p:spPr>
          <a:xfrm rot="10800000">
            <a:off x="2380350" y="2209525"/>
            <a:ext cx="952500" cy="3576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7" name="Google Shape;317;p36"/>
          <p:cNvSpPr/>
          <p:nvPr/>
        </p:nvSpPr>
        <p:spPr>
          <a:xfrm>
            <a:off x="875475" y="348497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txBox="1"/>
          <p:nvPr/>
        </p:nvSpPr>
        <p:spPr>
          <a:xfrm>
            <a:off x="747244" y="2193463"/>
            <a:ext cx="1759761" cy="357600"/>
          </a:xfrm>
          <a:prstGeom prst="rect">
            <a:avLst/>
          </a:prstGeom>
          <a:noFill/>
          <a:ln>
            <a:noFill/>
          </a:ln>
        </p:spPr>
        <p:txBody>
          <a:bodyPr spcFirstLastPara="1" wrap="square" lIns="91425" tIns="91425" rIns="91425" bIns="91425" anchor="ctr" anchorCtr="0">
            <a:noAutofit/>
          </a:bodyPr>
          <a:lstStyle/>
          <a:p>
            <a:pPr lvl="0" algn="ctr"/>
            <a:r>
              <a:rPr lang="it-IT" b="1" dirty="0">
                <a:solidFill>
                  <a:schemeClr val="accent1"/>
                </a:solidFill>
                <a:latin typeface="Montserrat"/>
                <a:ea typeface="Montserrat"/>
                <a:cs typeface="Montserrat"/>
                <a:sym typeface="Montserrat"/>
              </a:rPr>
              <a:t>1. </a:t>
            </a:r>
            <a:r>
              <a:rPr lang="it-IT" b="1" dirty="0" err="1">
                <a:solidFill>
                  <a:schemeClr val="accent1"/>
                </a:solidFill>
                <a:latin typeface="Montserrat"/>
                <a:ea typeface="Montserrat"/>
                <a:cs typeface="Montserrat"/>
                <a:sym typeface="Montserrat"/>
              </a:rPr>
              <a:t>Présentez-vous</a:t>
            </a:r>
            <a:endParaRPr dirty="0">
              <a:solidFill>
                <a:schemeClr val="accent2"/>
              </a:solidFill>
              <a:latin typeface="Montserrat"/>
              <a:ea typeface="Montserrat"/>
              <a:cs typeface="Montserrat"/>
              <a:sym typeface="Montserrat"/>
            </a:endParaRPr>
          </a:p>
        </p:txBody>
      </p:sp>
      <p:sp>
        <p:nvSpPr>
          <p:cNvPr id="319" name="Google Shape;319;p36"/>
          <p:cNvSpPr txBox="1"/>
          <p:nvPr/>
        </p:nvSpPr>
        <p:spPr>
          <a:xfrm>
            <a:off x="875475" y="2584937"/>
            <a:ext cx="1503300" cy="529687"/>
          </a:xfrm>
          <a:prstGeom prst="rect">
            <a:avLst/>
          </a:prstGeom>
          <a:noFill/>
          <a:ln>
            <a:noFill/>
          </a:ln>
        </p:spPr>
        <p:txBody>
          <a:bodyPr spcFirstLastPara="1" wrap="square" lIns="91425" tIns="91425" rIns="91425" bIns="91425" anchor="ctr" anchorCtr="0">
            <a:noAutofit/>
          </a:bodyPr>
          <a:lstStyle/>
          <a:p>
            <a:pPr lvl="0" algn="ctr"/>
            <a:r>
              <a:rPr lang="fr-FR" sz="1300" b="1" dirty="0">
                <a:solidFill>
                  <a:schemeClr val="accent2"/>
                </a:solidFill>
                <a:latin typeface="Montserrat"/>
                <a:ea typeface="Montserrat"/>
                <a:cs typeface="Montserrat"/>
                <a:sym typeface="Montserrat"/>
              </a:rPr>
              <a:t>Bonjour! Je trempe la couche.</a:t>
            </a:r>
            <a:endParaRPr sz="1300" b="1" dirty="0">
              <a:solidFill>
                <a:schemeClr val="accent2"/>
              </a:solidFill>
              <a:latin typeface="Montserrat"/>
              <a:ea typeface="Montserrat"/>
              <a:cs typeface="Montserrat"/>
              <a:sym typeface="Montserrat"/>
            </a:endParaRPr>
          </a:p>
        </p:txBody>
      </p:sp>
      <p:cxnSp>
        <p:nvCxnSpPr>
          <p:cNvPr id="320" name="Google Shape;320;p36"/>
          <p:cNvCxnSpPr/>
          <p:nvPr/>
        </p:nvCxnSpPr>
        <p:spPr>
          <a:xfrm flipH="1">
            <a:off x="2351550" y="3548200"/>
            <a:ext cx="1095600" cy="1089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22" name="Google Shape;322;p3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323" name="Google Shape;323;p36"/>
          <p:cNvSpPr txBox="1"/>
          <p:nvPr/>
        </p:nvSpPr>
        <p:spPr>
          <a:xfrm>
            <a:off x="926398" y="3585314"/>
            <a:ext cx="1503300" cy="391800"/>
          </a:xfrm>
          <a:prstGeom prst="rect">
            <a:avLst/>
          </a:prstGeom>
          <a:noFill/>
          <a:ln>
            <a:noFill/>
          </a:ln>
        </p:spPr>
        <p:txBody>
          <a:bodyPr spcFirstLastPara="1" wrap="square" lIns="91425" tIns="91425" rIns="91425" bIns="91425" anchor="ctr" anchorCtr="0">
            <a:noAutofit/>
          </a:bodyPr>
          <a:lstStyle/>
          <a:p>
            <a:pPr lvl="0" algn="ctr"/>
            <a:r>
              <a:rPr lang="en-US" b="1" dirty="0">
                <a:solidFill>
                  <a:schemeClr val="accent1"/>
                </a:solidFill>
                <a:latin typeface="Montserrat"/>
                <a:ea typeface="Montserrat"/>
                <a:cs typeface="Montserrat"/>
                <a:sym typeface="Montserrat"/>
              </a:rPr>
              <a:t>2. </a:t>
            </a:r>
            <a:r>
              <a:rPr lang="en-US" b="1" dirty="0" err="1">
                <a:solidFill>
                  <a:schemeClr val="accent1"/>
                </a:solidFill>
                <a:latin typeface="Montserrat"/>
                <a:ea typeface="Montserrat"/>
                <a:cs typeface="Montserrat"/>
                <a:sym typeface="Montserrat"/>
              </a:rPr>
              <a:t>Matériau</a:t>
            </a:r>
            <a:endParaRPr dirty="0">
              <a:solidFill>
                <a:schemeClr val="accent2"/>
              </a:solidFill>
              <a:latin typeface="Montserrat"/>
              <a:ea typeface="Montserrat"/>
              <a:cs typeface="Montserrat"/>
              <a:sym typeface="Montserrat"/>
            </a:endParaRPr>
          </a:p>
        </p:txBody>
      </p:sp>
      <p:sp>
        <p:nvSpPr>
          <p:cNvPr id="324" name="Google Shape;324;p36"/>
          <p:cNvSpPr txBox="1"/>
          <p:nvPr/>
        </p:nvSpPr>
        <p:spPr>
          <a:xfrm>
            <a:off x="875475" y="4047868"/>
            <a:ext cx="1503300" cy="296400"/>
          </a:xfrm>
          <a:prstGeom prst="rect">
            <a:avLst/>
          </a:prstGeom>
          <a:noFill/>
          <a:ln>
            <a:noFill/>
          </a:ln>
        </p:spPr>
        <p:txBody>
          <a:bodyPr spcFirstLastPara="1" wrap="square" lIns="91425" tIns="91425" rIns="91425" bIns="91425" anchor="ctr" anchorCtr="0">
            <a:noAutofit/>
          </a:bodyPr>
          <a:lstStyle/>
          <a:p>
            <a:pPr lvl="0" algn="ctr"/>
            <a:r>
              <a:rPr lang="fr-FR" sz="1300" b="1" dirty="0">
                <a:solidFill>
                  <a:schemeClr val="accent2"/>
                </a:solidFill>
                <a:latin typeface="Montserrat"/>
                <a:ea typeface="Montserrat"/>
                <a:cs typeface="Montserrat"/>
                <a:sym typeface="Montserrat"/>
              </a:rPr>
              <a:t>Je suis fait d’amidon de maïs.</a:t>
            </a:r>
            <a:endParaRPr sz="1300" b="1" dirty="0">
              <a:solidFill>
                <a:schemeClr val="accent2"/>
              </a:solidFill>
              <a:latin typeface="Montserrat"/>
              <a:ea typeface="Montserrat"/>
              <a:cs typeface="Montserrat"/>
              <a:sym typeface="Montserrat"/>
            </a:endParaRPr>
          </a:p>
        </p:txBody>
      </p:sp>
      <p:sp>
        <p:nvSpPr>
          <p:cNvPr id="325" name="Google Shape;325;p36"/>
          <p:cNvSpPr txBox="1"/>
          <p:nvPr/>
        </p:nvSpPr>
        <p:spPr>
          <a:xfrm>
            <a:off x="6739383" y="1555862"/>
            <a:ext cx="1503300" cy="322500"/>
          </a:xfrm>
          <a:prstGeom prst="rect">
            <a:avLst/>
          </a:prstGeom>
          <a:noFill/>
          <a:ln>
            <a:noFill/>
          </a:ln>
        </p:spPr>
        <p:txBody>
          <a:bodyPr spcFirstLastPara="1" wrap="square" lIns="91425" tIns="91425" rIns="91425" bIns="91425" anchor="ctr" anchorCtr="0">
            <a:noAutofit/>
          </a:bodyPr>
          <a:lstStyle/>
          <a:p>
            <a:pPr lvl="0" algn="ctr"/>
            <a:r>
              <a:rPr lang="en-US" sz="1600" b="1" dirty="0">
                <a:solidFill>
                  <a:schemeClr val="accent1"/>
                </a:solidFill>
                <a:latin typeface="Montserrat"/>
                <a:ea typeface="Montserrat"/>
                <a:cs typeface="Montserrat"/>
                <a:sym typeface="Montserrat"/>
              </a:rPr>
              <a:t>3. </a:t>
            </a:r>
            <a:r>
              <a:rPr lang="en-US" sz="1600" b="1" dirty="0" err="1">
                <a:solidFill>
                  <a:schemeClr val="accent1"/>
                </a:solidFill>
                <a:latin typeface="Montserrat"/>
                <a:ea typeface="Montserrat"/>
                <a:cs typeface="Montserrat"/>
                <a:sym typeface="Montserrat"/>
              </a:rPr>
              <a:t>Utilisation</a:t>
            </a:r>
            <a:endParaRPr sz="1600" b="1" dirty="0">
              <a:solidFill>
                <a:schemeClr val="accent2"/>
              </a:solidFill>
              <a:latin typeface="Montserrat"/>
              <a:ea typeface="Montserrat"/>
              <a:cs typeface="Montserrat"/>
              <a:sym typeface="Montserrat"/>
            </a:endParaRPr>
          </a:p>
        </p:txBody>
      </p:sp>
      <p:sp>
        <p:nvSpPr>
          <p:cNvPr id="326" name="Google Shape;326;p36"/>
          <p:cNvSpPr txBox="1"/>
          <p:nvPr/>
        </p:nvSpPr>
        <p:spPr>
          <a:xfrm>
            <a:off x="6714300" y="2084210"/>
            <a:ext cx="1503300" cy="244500"/>
          </a:xfrm>
          <a:prstGeom prst="rect">
            <a:avLst/>
          </a:prstGeom>
          <a:noFill/>
          <a:ln>
            <a:noFill/>
          </a:ln>
        </p:spPr>
        <p:txBody>
          <a:bodyPr spcFirstLastPara="1" wrap="square" lIns="91425" tIns="91425" rIns="91425" bIns="91425" anchor="ctr" anchorCtr="0">
            <a:noAutofit/>
          </a:bodyPr>
          <a:lstStyle/>
          <a:p>
            <a:pPr lvl="0" algn="ctr"/>
            <a:r>
              <a:rPr lang="it-IT" sz="1300" b="1" dirty="0">
                <a:solidFill>
                  <a:schemeClr val="accent2"/>
                </a:solidFill>
                <a:latin typeface="Montserrat"/>
                <a:ea typeface="Montserrat"/>
                <a:cs typeface="Montserrat"/>
                <a:sym typeface="Montserrat"/>
              </a:rPr>
              <a:t>Je </a:t>
            </a:r>
            <a:r>
              <a:rPr lang="it-IT" sz="1300" b="1" dirty="0" err="1">
                <a:solidFill>
                  <a:schemeClr val="accent2"/>
                </a:solidFill>
                <a:latin typeface="Montserrat"/>
                <a:ea typeface="Montserrat"/>
                <a:cs typeface="Montserrat"/>
                <a:sym typeface="Montserrat"/>
              </a:rPr>
              <a:t>suis</a:t>
            </a:r>
            <a:r>
              <a:rPr lang="it-IT" sz="1300" b="1" dirty="0">
                <a:solidFill>
                  <a:schemeClr val="accent2"/>
                </a:solidFill>
                <a:latin typeface="Montserrat"/>
                <a:ea typeface="Montserrat"/>
                <a:cs typeface="Montserrat"/>
                <a:sym typeface="Montserrat"/>
              </a:rPr>
              <a:t> </a:t>
            </a:r>
            <a:r>
              <a:rPr lang="it-IT" sz="1300" b="1" dirty="0" err="1">
                <a:solidFill>
                  <a:schemeClr val="accent2"/>
                </a:solidFill>
                <a:latin typeface="Montserrat"/>
                <a:ea typeface="Montserrat"/>
                <a:cs typeface="Montserrat"/>
                <a:sym typeface="Montserrat"/>
              </a:rPr>
              <a:t>compostable</a:t>
            </a:r>
            <a:r>
              <a:rPr lang="en" sz="1300" b="1" dirty="0">
                <a:solidFill>
                  <a:schemeClr val="accent2"/>
                </a:solidFill>
                <a:latin typeface="Montserrat"/>
                <a:ea typeface="Montserrat"/>
                <a:cs typeface="Montserrat"/>
                <a:sym typeface="Montserrat"/>
              </a:rPr>
              <a:t>.</a:t>
            </a:r>
            <a:endParaRPr sz="1300" b="1" dirty="0">
              <a:solidFill>
                <a:schemeClr val="accent2"/>
              </a:solidFill>
              <a:latin typeface="Montserrat"/>
              <a:ea typeface="Montserrat"/>
              <a:cs typeface="Montserrat"/>
              <a:sym typeface="Montserrat"/>
            </a:endParaRPr>
          </a:p>
        </p:txBody>
      </p:sp>
      <p:sp>
        <p:nvSpPr>
          <p:cNvPr id="327" name="Google Shape;327;p36"/>
          <p:cNvSpPr txBox="1"/>
          <p:nvPr/>
        </p:nvSpPr>
        <p:spPr>
          <a:xfrm>
            <a:off x="6733077" y="3230950"/>
            <a:ext cx="1645399" cy="371700"/>
          </a:xfrm>
          <a:prstGeom prst="rect">
            <a:avLst/>
          </a:prstGeom>
          <a:noFill/>
          <a:ln>
            <a:noFill/>
          </a:ln>
        </p:spPr>
        <p:txBody>
          <a:bodyPr spcFirstLastPara="1" wrap="square" lIns="91425" tIns="91425" rIns="91425" bIns="91425" anchor="ctr" anchorCtr="0">
            <a:noAutofit/>
          </a:bodyPr>
          <a:lstStyle/>
          <a:p>
            <a:pPr lvl="0" algn="ctr"/>
            <a:r>
              <a:rPr lang="en-US" b="1" dirty="0">
                <a:solidFill>
                  <a:schemeClr val="accent1"/>
                </a:solidFill>
                <a:latin typeface="Montserrat"/>
                <a:ea typeface="Montserrat"/>
                <a:cs typeface="Montserrat"/>
                <a:sym typeface="Montserrat"/>
              </a:rPr>
              <a:t>4. </a:t>
            </a:r>
            <a:r>
              <a:rPr lang="en-US" b="1" dirty="0" err="1">
                <a:solidFill>
                  <a:schemeClr val="accent1"/>
                </a:solidFill>
                <a:latin typeface="Montserrat"/>
                <a:ea typeface="Montserrat"/>
                <a:cs typeface="Montserrat"/>
                <a:sym typeface="Montserrat"/>
              </a:rPr>
              <a:t>Pourquoi</a:t>
            </a:r>
            <a:r>
              <a:rPr lang="en-US" b="1" dirty="0">
                <a:solidFill>
                  <a:schemeClr val="accent1"/>
                </a:solidFill>
                <a:latin typeface="Montserrat"/>
                <a:ea typeface="Montserrat"/>
                <a:cs typeface="Montserrat"/>
                <a:sym typeface="Montserrat"/>
              </a:rPr>
              <a:t> me </a:t>
            </a:r>
            <a:r>
              <a:rPr lang="en-US" b="1" dirty="0" err="1">
                <a:solidFill>
                  <a:schemeClr val="accent1"/>
                </a:solidFill>
                <a:latin typeface="Montserrat"/>
                <a:ea typeface="Montserrat"/>
                <a:cs typeface="Montserrat"/>
                <a:sym typeface="Montserrat"/>
              </a:rPr>
              <a:t>choisir</a:t>
            </a:r>
            <a:r>
              <a:rPr lang="en-US" b="1" dirty="0">
                <a:solidFill>
                  <a:schemeClr val="accent1"/>
                </a:solidFill>
                <a:latin typeface="Montserrat"/>
                <a:ea typeface="Montserrat"/>
                <a:cs typeface="Montserrat"/>
                <a:sym typeface="Montserrat"/>
              </a:rPr>
              <a:t> ?</a:t>
            </a:r>
            <a:endParaRPr dirty="0">
              <a:solidFill>
                <a:schemeClr val="accent2"/>
              </a:solidFill>
              <a:latin typeface="Montserrat"/>
              <a:ea typeface="Montserrat"/>
              <a:cs typeface="Montserrat"/>
              <a:sym typeface="Montserrat"/>
            </a:endParaRPr>
          </a:p>
        </p:txBody>
      </p:sp>
      <p:sp>
        <p:nvSpPr>
          <p:cNvPr id="328" name="Google Shape;328;p36"/>
          <p:cNvSpPr txBox="1"/>
          <p:nvPr/>
        </p:nvSpPr>
        <p:spPr>
          <a:xfrm>
            <a:off x="6704775" y="3695414"/>
            <a:ext cx="1503300" cy="281700"/>
          </a:xfrm>
          <a:prstGeom prst="rect">
            <a:avLst/>
          </a:prstGeom>
          <a:noFill/>
          <a:ln>
            <a:noFill/>
          </a:ln>
        </p:spPr>
        <p:txBody>
          <a:bodyPr spcFirstLastPara="1" wrap="square" lIns="91425" tIns="91425" rIns="91425" bIns="91425" anchor="ctr" anchorCtr="0">
            <a:noAutofit/>
          </a:bodyPr>
          <a:lstStyle/>
          <a:p>
            <a:pPr lvl="0" algn="ctr"/>
            <a:r>
              <a:rPr lang="fr-FR" sz="1100" b="1" dirty="0">
                <a:solidFill>
                  <a:schemeClr val="accent2"/>
                </a:solidFill>
                <a:latin typeface="Montserrat"/>
                <a:ea typeface="Montserrat"/>
                <a:cs typeface="Montserrat"/>
                <a:sym typeface="Montserrat"/>
              </a:rPr>
              <a:t>Je ne nuit pas à l’environnement.</a:t>
            </a:r>
            <a:endParaRPr sz="1100" b="1" dirty="0">
              <a:solidFill>
                <a:schemeClr val="accent2"/>
              </a:solidFill>
              <a:latin typeface="Montserrat"/>
              <a:ea typeface="Montserrat"/>
              <a:cs typeface="Montserrat"/>
              <a:sym typeface="Montserra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995" y="1631776"/>
            <a:ext cx="2436008" cy="2436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783870" y="4642916"/>
            <a:ext cx="6241459" cy="415498"/>
          </a:xfrm>
          <a:prstGeom prst="rect">
            <a:avLst/>
          </a:prstGeom>
          <a:noFill/>
        </p:spPr>
        <p:txBody>
          <a:bodyPr wrap="square" rtlCol="0">
            <a:spAutoFit/>
          </a:bodyPr>
          <a:lstStyle/>
          <a:p>
            <a:r>
              <a:rPr lang="fr-FR" sz="1050" dirty="0"/>
              <a:t>Utilisez « </a:t>
            </a:r>
            <a:r>
              <a:rPr lang="fr-FR" sz="1050" dirty="0" err="1"/>
              <a:t>Chatterpix</a:t>
            </a:r>
            <a:r>
              <a:rPr lang="fr-FR" sz="1050" dirty="0"/>
              <a:t> » pour créer une vidéo.</a:t>
            </a:r>
            <a:r>
              <a:rPr lang="en-US" sz="1050" dirty="0">
                <a:hlinkClick r:id="rId6"/>
              </a:rPr>
              <a:t>https://www.duckduckmoose.com/educational-iphone-itouch-apps-for-kids/chatterpixkids/</a:t>
            </a:r>
            <a:endParaRPr lang="en-US"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idx="3"/>
          </p:nvPr>
        </p:nvSpPr>
        <p:spPr>
          <a:xfrm>
            <a:off x="550650" y="94289"/>
            <a:ext cx="8042700" cy="912900"/>
          </a:xfrm>
          <a:prstGeom prst="rect">
            <a:avLst/>
          </a:prstGeom>
        </p:spPr>
        <p:txBody>
          <a:bodyPr spcFirstLastPara="1" wrap="square" lIns="91425" tIns="91425" rIns="91425" bIns="91425" anchor="t" anchorCtr="0">
            <a:noAutofit/>
          </a:bodyPr>
          <a:lstStyle/>
          <a:p>
            <a:pPr lvl="0"/>
            <a:r>
              <a:rPr lang="it-IT" dirty="0" err="1"/>
              <a:t>Table</a:t>
            </a:r>
            <a:r>
              <a:rPr lang="it-IT" dirty="0"/>
              <a:t> </a:t>
            </a:r>
            <a:r>
              <a:rPr lang="it-IT" dirty="0" err="1"/>
              <a:t>des</a:t>
            </a:r>
            <a:r>
              <a:rPr lang="it-IT" dirty="0"/>
              <a:t> </a:t>
            </a:r>
            <a:r>
              <a:rPr lang="it-IT" dirty="0" err="1"/>
              <a:t>matières</a:t>
            </a:r>
            <a:endParaRPr dirty="0"/>
          </a:p>
        </p:txBody>
      </p:sp>
      <p:sp>
        <p:nvSpPr>
          <p:cNvPr id="141" name="Google Shape;141;p27"/>
          <p:cNvSpPr/>
          <p:nvPr/>
        </p:nvSpPr>
        <p:spPr>
          <a:xfrm flipH="1">
            <a:off x="630187" y="1005424"/>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7"/>
          <p:cNvSpPr/>
          <p:nvPr/>
        </p:nvSpPr>
        <p:spPr>
          <a:xfrm flipH="1">
            <a:off x="4687008" y="1000023"/>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txBox="1">
            <a:spLocks noGrp="1"/>
          </p:cNvSpPr>
          <p:nvPr>
            <p:ph type="ctrTitle"/>
          </p:nvPr>
        </p:nvSpPr>
        <p:spPr>
          <a:xfrm>
            <a:off x="1723175" y="1132638"/>
            <a:ext cx="2752500" cy="587400"/>
          </a:xfrm>
          <a:prstGeom prst="rect">
            <a:avLst/>
          </a:prstGeom>
        </p:spPr>
        <p:txBody>
          <a:bodyPr spcFirstLastPara="1" wrap="square" lIns="91425" tIns="91425" rIns="91425" bIns="91425" anchor="b" anchorCtr="0">
            <a:noAutofit/>
          </a:bodyPr>
          <a:lstStyle/>
          <a:p>
            <a:pPr lvl="0"/>
            <a:r>
              <a:rPr lang="it-IT" dirty="0"/>
              <a:t>À </a:t>
            </a:r>
            <a:r>
              <a:rPr lang="it-IT" dirty="0" err="1"/>
              <a:t>propos</a:t>
            </a:r>
            <a:r>
              <a:rPr lang="it-IT" dirty="0"/>
              <a:t> </a:t>
            </a:r>
            <a:r>
              <a:rPr lang="it-IT" dirty="0" err="1"/>
              <a:t>du</a:t>
            </a:r>
            <a:r>
              <a:rPr lang="it-IT" dirty="0"/>
              <a:t> </a:t>
            </a:r>
            <a:r>
              <a:rPr lang="it-IT" dirty="0" err="1"/>
              <a:t>projet</a:t>
            </a:r>
            <a:endParaRPr dirty="0"/>
          </a:p>
        </p:txBody>
      </p:sp>
      <p:sp>
        <p:nvSpPr>
          <p:cNvPr id="145" name="Google Shape;145;p27"/>
          <p:cNvSpPr txBox="1">
            <a:spLocks noGrp="1"/>
          </p:cNvSpPr>
          <p:nvPr>
            <p:ph type="title" idx="2"/>
          </p:nvPr>
        </p:nvSpPr>
        <p:spPr>
          <a:xfrm>
            <a:off x="782437" y="1215299"/>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01</a:t>
            </a:r>
            <a:endParaRPr>
              <a:solidFill>
                <a:schemeClr val="accent3"/>
              </a:solidFill>
            </a:endParaRPr>
          </a:p>
        </p:txBody>
      </p:sp>
      <p:sp>
        <p:nvSpPr>
          <p:cNvPr id="147" name="Google Shape;147;p27"/>
          <p:cNvSpPr txBox="1">
            <a:spLocks noGrp="1"/>
          </p:cNvSpPr>
          <p:nvPr>
            <p:ph type="ctrTitle" idx="5"/>
          </p:nvPr>
        </p:nvSpPr>
        <p:spPr>
          <a:xfrm>
            <a:off x="1739336" y="2240849"/>
            <a:ext cx="2752500" cy="587400"/>
          </a:xfrm>
          <a:prstGeom prst="rect">
            <a:avLst/>
          </a:prstGeom>
        </p:spPr>
        <p:txBody>
          <a:bodyPr spcFirstLastPara="1" wrap="square" lIns="91425" tIns="91425" rIns="91425" bIns="91425" anchor="b" anchorCtr="0">
            <a:noAutofit/>
          </a:bodyPr>
          <a:lstStyle/>
          <a:p>
            <a:pPr lvl="0"/>
            <a:r>
              <a:rPr lang="fr-FR" dirty="0"/>
              <a:t>Images / Visuels des choses de tous les jours</a:t>
            </a:r>
            <a:endParaRPr dirty="0"/>
          </a:p>
        </p:txBody>
      </p:sp>
      <p:sp>
        <p:nvSpPr>
          <p:cNvPr id="148" name="Google Shape;148;p27"/>
          <p:cNvSpPr txBox="1">
            <a:spLocks noGrp="1"/>
          </p:cNvSpPr>
          <p:nvPr>
            <p:ph type="title" idx="6"/>
          </p:nvPr>
        </p:nvSpPr>
        <p:spPr>
          <a:xfrm>
            <a:off x="782437" y="2205899"/>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02</a:t>
            </a:r>
            <a:endParaRPr>
              <a:solidFill>
                <a:schemeClr val="accent3"/>
              </a:solidFill>
            </a:endParaRPr>
          </a:p>
        </p:txBody>
      </p:sp>
      <p:sp>
        <p:nvSpPr>
          <p:cNvPr id="150" name="Google Shape;150;p27"/>
          <p:cNvSpPr txBox="1">
            <a:spLocks noGrp="1"/>
          </p:cNvSpPr>
          <p:nvPr>
            <p:ph type="ctrTitle" idx="8"/>
          </p:nvPr>
        </p:nvSpPr>
        <p:spPr>
          <a:xfrm>
            <a:off x="1753987" y="3282088"/>
            <a:ext cx="2752500" cy="587400"/>
          </a:xfrm>
          <a:prstGeom prst="rect">
            <a:avLst/>
          </a:prstGeom>
        </p:spPr>
        <p:txBody>
          <a:bodyPr spcFirstLastPara="1" wrap="square" lIns="91425" tIns="91425" rIns="91425" bIns="91425" anchor="b" anchorCtr="0">
            <a:noAutofit/>
          </a:bodyPr>
          <a:lstStyle/>
          <a:p>
            <a:pPr lvl="0"/>
            <a:r>
              <a:rPr lang="it-IT" dirty="0" err="1"/>
              <a:t>Matériaux</a:t>
            </a:r>
            <a:r>
              <a:rPr lang="it-IT" dirty="0"/>
              <a:t> </a:t>
            </a:r>
            <a:r>
              <a:rPr lang="it-IT" dirty="0" err="1"/>
              <a:t>utilisés</a:t>
            </a:r>
            <a:r>
              <a:rPr lang="it-IT" dirty="0"/>
              <a:t> en </a:t>
            </a:r>
            <a:r>
              <a:rPr lang="it-IT" dirty="0" err="1"/>
              <a:t>bioéconomie</a:t>
            </a:r>
            <a:endParaRPr dirty="0"/>
          </a:p>
        </p:txBody>
      </p:sp>
      <p:sp>
        <p:nvSpPr>
          <p:cNvPr id="151" name="Google Shape;151;p27"/>
          <p:cNvSpPr txBox="1">
            <a:spLocks noGrp="1"/>
          </p:cNvSpPr>
          <p:nvPr>
            <p:ph type="title" idx="9"/>
          </p:nvPr>
        </p:nvSpPr>
        <p:spPr>
          <a:xfrm>
            <a:off x="782437" y="3196499"/>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03</a:t>
            </a:r>
            <a:endParaRPr>
              <a:solidFill>
                <a:schemeClr val="accent3"/>
              </a:solidFill>
            </a:endParaRPr>
          </a:p>
        </p:txBody>
      </p:sp>
      <p:sp>
        <p:nvSpPr>
          <p:cNvPr id="153" name="Google Shape;153;p27"/>
          <p:cNvSpPr txBox="1">
            <a:spLocks noGrp="1"/>
          </p:cNvSpPr>
          <p:nvPr>
            <p:ph type="ctrTitle" idx="14"/>
          </p:nvPr>
        </p:nvSpPr>
        <p:spPr>
          <a:xfrm>
            <a:off x="5782734" y="2240849"/>
            <a:ext cx="2752500" cy="587400"/>
          </a:xfrm>
          <a:prstGeom prst="rect">
            <a:avLst/>
          </a:prstGeom>
        </p:spPr>
        <p:txBody>
          <a:bodyPr spcFirstLastPara="1" wrap="square" lIns="91425" tIns="91425" rIns="91425" bIns="91425" anchor="b" anchorCtr="0">
            <a:noAutofit/>
          </a:bodyPr>
          <a:lstStyle/>
          <a:p>
            <a:pPr lvl="0"/>
            <a:r>
              <a:rPr lang="fr-FR" dirty="0"/>
              <a:t>Les avantages de la bioéconomie</a:t>
            </a:r>
            <a:endParaRPr dirty="0"/>
          </a:p>
        </p:txBody>
      </p:sp>
      <p:sp>
        <p:nvSpPr>
          <p:cNvPr id="154" name="Google Shape;154;p27"/>
          <p:cNvSpPr txBox="1">
            <a:spLocks noGrp="1"/>
          </p:cNvSpPr>
          <p:nvPr>
            <p:ph type="title" idx="15"/>
          </p:nvPr>
        </p:nvSpPr>
        <p:spPr>
          <a:xfrm>
            <a:off x="4839108" y="1209898"/>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04</a:t>
            </a:r>
            <a:endParaRPr>
              <a:solidFill>
                <a:schemeClr val="accent3"/>
              </a:solidFill>
            </a:endParaRPr>
          </a:p>
        </p:txBody>
      </p:sp>
      <p:sp>
        <p:nvSpPr>
          <p:cNvPr id="156" name="Google Shape;156;p27"/>
          <p:cNvSpPr txBox="1">
            <a:spLocks noGrp="1"/>
          </p:cNvSpPr>
          <p:nvPr>
            <p:ph type="ctrTitle" idx="17"/>
          </p:nvPr>
        </p:nvSpPr>
        <p:spPr>
          <a:xfrm>
            <a:off x="5739881" y="1212373"/>
            <a:ext cx="2752500" cy="587400"/>
          </a:xfrm>
          <a:prstGeom prst="rect">
            <a:avLst/>
          </a:prstGeom>
        </p:spPr>
        <p:txBody>
          <a:bodyPr spcFirstLastPara="1" wrap="square" lIns="91425" tIns="91425" rIns="91425" bIns="91425" anchor="b" anchorCtr="0">
            <a:noAutofit/>
          </a:bodyPr>
          <a:lstStyle/>
          <a:p>
            <a:pPr lvl="0"/>
            <a:r>
              <a:rPr lang="it-IT" dirty="0" err="1"/>
              <a:t>Bioéconomie</a:t>
            </a:r>
            <a:r>
              <a:rPr lang="it-IT" dirty="0"/>
              <a:t> – </a:t>
            </a:r>
            <a:r>
              <a:rPr lang="it-IT" dirty="0" err="1"/>
              <a:t>Définition</a:t>
            </a:r>
            <a:r>
              <a:rPr lang="it-IT" dirty="0"/>
              <a:t> et </a:t>
            </a:r>
            <a:r>
              <a:rPr lang="it-IT" dirty="0" err="1"/>
              <a:t>exemples</a:t>
            </a:r>
            <a:endParaRPr dirty="0"/>
          </a:p>
        </p:txBody>
      </p:sp>
      <p:sp>
        <p:nvSpPr>
          <p:cNvPr id="157" name="Google Shape;157;p27"/>
          <p:cNvSpPr txBox="1">
            <a:spLocks noGrp="1"/>
          </p:cNvSpPr>
          <p:nvPr>
            <p:ph type="title" idx="18"/>
          </p:nvPr>
        </p:nvSpPr>
        <p:spPr>
          <a:xfrm>
            <a:off x="4839108" y="2200498"/>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05</a:t>
            </a:r>
            <a:endParaRPr>
              <a:solidFill>
                <a:schemeClr val="accent3"/>
              </a:solidFill>
            </a:endParaRPr>
          </a:p>
        </p:txBody>
      </p:sp>
      <p:sp>
        <p:nvSpPr>
          <p:cNvPr id="159" name="Google Shape;159;p27"/>
          <p:cNvSpPr txBox="1">
            <a:spLocks noGrp="1"/>
          </p:cNvSpPr>
          <p:nvPr>
            <p:ph type="ctrTitle" idx="20"/>
          </p:nvPr>
        </p:nvSpPr>
        <p:spPr>
          <a:xfrm>
            <a:off x="5782734" y="3474509"/>
            <a:ext cx="3202713" cy="587400"/>
          </a:xfrm>
          <a:prstGeom prst="rect">
            <a:avLst/>
          </a:prstGeom>
        </p:spPr>
        <p:txBody>
          <a:bodyPr spcFirstLastPara="1" wrap="square" lIns="91425" tIns="91425" rIns="91425" bIns="91425" anchor="b" anchorCtr="0">
            <a:noAutofit/>
          </a:bodyPr>
          <a:lstStyle/>
          <a:p>
            <a:pPr lvl="0"/>
            <a:r>
              <a:rPr lang="fr-FR" dirty="0"/>
              <a:t>Imaginez que vous êtes une bioressource ou un bioproduit.</a:t>
            </a:r>
            <a:endParaRPr dirty="0"/>
          </a:p>
        </p:txBody>
      </p:sp>
      <p:sp>
        <p:nvSpPr>
          <p:cNvPr id="160" name="Google Shape;160;p27"/>
          <p:cNvSpPr txBox="1">
            <a:spLocks noGrp="1"/>
          </p:cNvSpPr>
          <p:nvPr>
            <p:ph type="title" idx="21"/>
          </p:nvPr>
        </p:nvSpPr>
        <p:spPr>
          <a:xfrm>
            <a:off x="4839108" y="3191098"/>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06</a:t>
            </a:r>
            <a:endParaRPr>
              <a:solidFill>
                <a:schemeClr val="accent3"/>
              </a:solidFill>
            </a:endParaRPr>
          </a:p>
        </p:txBody>
      </p:sp>
      <p:cxnSp>
        <p:nvCxnSpPr>
          <p:cNvPr id="161" name="Google Shape;161;p27"/>
          <p:cNvCxnSpPr/>
          <p:nvPr/>
        </p:nvCxnSpPr>
        <p:spPr>
          <a:xfrm rot="10800000" flipH="1">
            <a:off x="765281" y="830647"/>
            <a:ext cx="7727100" cy="12000"/>
          </a:xfrm>
          <a:prstGeom prst="straightConnector1">
            <a:avLst/>
          </a:prstGeom>
          <a:noFill/>
          <a:ln w="9525" cap="flat" cmpd="sng">
            <a:solidFill>
              <a:schemeClr val="accent1"/>
            </a:solidFill>
            <a:prstDash val="solid"/>
            <a:round/>
            <a:headEnd type="oval" w="med" len="med"/>
            <a:tailEnd type="oval" w="med" len="med"/>
          </a:ln>
        </p:spPr>
      </p:cxnSp>
      <p:sp>
        <p:nvSpPr>
          <p:cNvPr id="29" name="Google Shape;153;p27"/>
          <p:cNvSpPr txBox="1">
            <a:spLocks/>
          </p:cNvSpPr>
          <p:nvPr/>
        </p:nvSpPr>
        <p:spPr>
          <a:xfrm>
            <a:off x="1753987" y="3781126"/>
            <a:ext cx="2752500" cy="4199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r>
              <a:rPr lang="en-US" dirty="0"/>
              <a:t>KWL Chart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lvl="0"/>
            <a:r>
              <a:rPr lang="it-IT" dirty="0" err="1"/>
              <a:t>Séquence</a:t>
            </a:r>
            <a:r>
              <a:rPr lang="it-IT" dirty="0"/>
              <a:t> n° 2</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spcAft>
                <a:spcPts val="1600"/>
              </a:spcAft>
              <a:buNone/>
            </a:pPr>
            <a:r>
              <a:rPr lang="it-IT" dirty="0"/>
              <a:t>Eco-écoles </a:t>
            </a:r>
            <a:r>
              <a:rPr lang="en" dirty="0"/>
              <a:t>&amp; </a:t>
            </a:r>
            <a:r>
              <a:rPr lang="it-IT" dirty="0" err="1"/>
              <a:t>Bioéconomie</a:t>
            </a:r>
            <a:endParaRPr dirty="0"/>
          </a:p>
        </p:txBody>
      </p:sp>
    </p:spTree>
    <p:extLst>
      <p:ext uri="{BB962C8B-B14F-4D97-AF65-F5344CB8AC3E}">
        <p14:creationId xmlns:p14="http://schemas.microsoft.com/office/powerpoint/2010/main" val="250936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42"/>
          <p:cNvSpPr txBox="1">
            <a:spLocks noGrp="1"/>
          </p:cNvSpPr>
          <p:nvPr>
            <p:ph type="title"/>
          </p:nvPr>
        </p:nvSpPr>
        <p:spPr>
          <a:xfrm>
            <a:off x="3059832" y="88154"/>
            <a:ext cx="5304406" cy="377120"/>
          </a:xfrm>
          <a:prstGeom prst="rect">
            <a:avLst/>
          </a:prstGeom>
        </p:spPr>
        <p:txBody>
          <a:bodyPr spcFirstLastPara="1" wrap="square" lIns="91425" tIns="91425" rIns="91425" bIns="91425" anchor="b" anchorCtr="0">
            <a:noAutofit/>
          </a:bodyPr>
          <a:lstStyle/>
          <a:p>
            <a:pPr lvl="0"/>
            <a:r>
              <a:rPr lang="fr-FR" sz="1600" b="1" dirty="0">
                <a:latin typeface="Century Gothic" pitchFamily="34" charset="0"/>
              </a:rPr>
              <a:t>Les éco-écoles et la méthodologie en 7 étapes</a:t>
            </a:r>
            <a:endParaRPr sz="1600" b="1" dirty="0">
              <a:latin typeface="Century Gothic" pitchFamily="34" charset="0"/>
            </a:endParaRPr>
          </a:p>
        </p:txBody>
      </p:sp>
      <p:sp>
        <p:nvSpPr>
          <p:cNvPr id="665" name="Google Shape;665;p42"/>
          <p:cNvSpPr/>
          <p:nvPr/>
        </p:nvSpPr>
        <p:spPr>
          <a:xfrm>
            <a:off x="4702473" y="3807831"/>
            <a:ext cx="3476700" cy="287100"/>
          </a:xfrm>
          <a:prstGeom prst="ellipse">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42"/>
          <p:cNvGrpSpPr/>
          <p:nvPr/>
        </p:nvGrpSpPr>
        <p:grpSpPr>
          <a:xfrm>
            <a:off x="4618564" y="972796"/>
            <a:ext cx="3605136" cy="3054257"/>
            <a:chOff x="2494450" y="2195350"/>
            <a:chExt cx="2603550" cy="2163225"/>
          </a:xfrm>
        </p:grpSpPr>
        <p:sp>
          <p:nvSpPr>
            <p:cNvPr id="667"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937" y="964365"/>
            <a:ext cx="3509106" cy="233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928" y="4299942"/>
            <a:ext cx="4896544" cy="954107"/>
          </a:xfrm>
          <a:prstGeom prst="rect">
            <a:avLst/>
          </a:prstGeom>
          <a:noFill/>
        </p:spPr>
        <p:txBody>
          <a:bodyPr wrap="square" rtlCol="0">
            <a:spAutoFit/>
          </a:bodyPr>
          <a:lstStyle/>
          <a:p>
            <a:r>
              <a:rPr lang="fr-FR" dirty="0"/>
              <a:t>Pouvez-vous trouver les liens entre la première session et les sept étapes d’ECO </a:t>
            </a:r>
            <a:r>
              <a:rPr lang="fr-FR" dirty="0" err="1"/>
              <a:t>Schools</a:t>
            </a:r>
            <a:r>
              <a:rPr lang="fr-FR" dirty="0"/>
              <a:t>? </a:t>
            </a:r>
            <a:r>
              <a:rPr lang="en-US" dirty="0">
                <a:hlinkClick r:id="rId4"/>
              </a:rPr>
              <a:t>https://www.ecoschools.global/seven-steps-methodology</a:t>
            </a:r>
            <a:endParaRPr lang="en-US" dirty="0"/>
          </a:p>
          <a:p>
            <a:endParaRPr lang="el-GR" dirty="0"/>
          </a:p>
        </p:txBody>
      </p:sp>
      <p:pic>
        <p:nvPicPr>
          <p:cNvPr id="3" name="Picture 2" descr="A diagram of steps to a book&#10;&#10;Description automatically generated">
            <a:extLst>
              <a:ext uri="{FF2B5EF4-FFF2-40B4-BE49-F238E27FC236}">
                <a16:creationId xmlns:a16="http://schemas.microsoft.com/office/drawing/2014/main" id="{456C9F7D-9534-75DE-F0C8-8C7FCA2C5B52}"/>
              </a:ext>
            </a:extLst>
          </p:cNvPr>
          <p:cNvPicPr>
            <a:picLocks noChangeAspect="1"/>
          </p:cNvPicPr>
          <p:nvPr/>
        </p:nvPicPr>
        <p:blipFill>
          <a:blip r:embed="rId5"/>
          <a:stretch>
            <a:fillRect/>
          </a:stretch>
        </p:blipFill>
        <p:spPr>
          <a:xfrm>
            <a:off x="361950" y="495551"/>
            <a:ext cx="3848100" cy="37433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9552" y="483518"/>
            <a:ext cx="7863282" cy="1066800"/>
          </a:xfrm>
        </p:spPr>
        <p:txBody>
          <a:bodyPr/>
          <a:lstStyle/>
          <a:p>
            <a:pPr lvl="0">
              <a:buFont typeface="Arial" pitchFamily="34" charset="0"/>
              <a:buChar char="•"/>
            </a:pPr>
            <a:r>
              <a:rPr lang="fr-FR" dirty="0"/>
              <a:t>Comment diffuser les résultats de nos recherches sur la bioéconomie ?
Devrions-nous utiliser les vidéos que nous avons créées ?
Comment peut-on agir à l’école ?
Votons pour les meilleures idées et déléguons les rôles et les responsabilités.</a:t>
            </a:r>
            <a:endParaRPr lang="el-GR" dirty="0"/>
          </a:p>
        </p:txBody>
      </p:sp>
      <p:sp>
        <p:nvSpPr>
          <p:cNvPr id="3" name="Title 2"/>
          <p:cNvSpPr>
            <a:spLocks noGrp="1"/>
          </p:cNvSpPr>
          <p:nvPr>
            <p:ph type="title"/>
          </p:nvPr>
        </p:nvSpPr>
        <p:spPr>
          <a:xfrm>
            <a:off x="2627784" y="123478"/>
            <a:ext cx="4021500" cy="432048"/>
          </a:xfrm>
        </p:spPr>
        <p:txBody>
          <a:bodyPr/>
          <a:lstStyle/>
          <a:p>
            <a:r>
              <a:rPr lang="en-US" dirty="0"/>
              <a:t>Brainstorm</a:t>
            </a:r>
            <a:endParaRPr lang="el-GR" dirty="0"/>
          </a:p>
        </p:txBody>
      </p:sp>
      <p:sp>
        <p:nvSpPr>
          <p:cNvPr id="4" name="Subtitle 1"/>
          <p:cNvSpPr txBox="1">
            <a:spLocks/>
          </p:cNvSpPr>
          <p:nvPr/>
        </p:nvSpPr>
        <p:spPr>
          <a:xfrm>
            <a:off x="4649715" y="3357056"/>
            <a:ext cx="4176464"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fr-FR" dirty="0"/>
              <a:t>Par exemple, nous pouvons faire une présentation avec les résultats et nos vidéos « </a:t>
            </a:r>
            <a:r>
              <a:rPr lang="fr-FR" dirty="0" err="1"/>
              <a:t>chatterpix</a:t>
            </a:r>
            <a:r>
              <a:rPr lang="fr-FR" dirty="0"/>
              <a:t> » et la présenter à toute la communauté scolaire (camarades de classe, enseignants, parents) pour célébrer la Journée mondiale de l’environnement.</a:t>
            </a:r>
            <a:endParaRPr lang="el-GR" dirty="0"/>
          </a:p>
        </p:txBody>
      </p:sp>
      <p:sp>
        <p:nvSpPr>
          <p:cNvPr id="5" name="Subtitle 1"/>
          <p:cNvSpPr txBox="1">
            <a:spLocks/>
          </p:cNvSpPr>
          <p:nvPr/>
        </p:nvSpPr>
        <p:spPr>
          <a:xfrm>
            <a:off x="4759136" y="2066657"/>
            <a:ext cx="4392488"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fr-FR" dirty="0"/>
              <a:t>Par exemple, nous pouvons créer un jeu de société avec des questions du livre « Qu’est-ce que la bioéconomie ? » et trouver des pions dans des matériaux naturels qu’ils peuvent collecter dans la forêt voisine.</a:t>
            </a:r>
            <a:endParaRPr lang="el-GR" dirty="0"/>
          </a:p>
        </p:txBody>
      </p:sp>
      <p:pic>
        <p:nvPicPr>
          <p:cNvPr id="9" name="Picture 8" descr="A diagram of steps to a book&#10;&#10;Description automatically generated">
            <a:extLst>
              <a:ext uri="{FF2B5EF4-FFF2-40B4-BE49-F238E27FC236}">
                <a16:creationId xmlns:a16="http://schemas.microsoft.com/office/drawing/2014/main" id="{DD0031D8-3C41-FAA1-9A42-2B8D59EB31A4}"/>
              </a:ext>
            </a:extLst>
          </p:cNvPr>
          <p:cNvPicPr>
            <a:picLocks noChangeAspect="1"/>
          </p:cNvPicPr>
          <p:nvPr/>
        </p:nvPicPr>
        <p:blipFill>
          <a:blip r:embed="rId3"/>
          <a:stretch>
            <a:fillRect/>
          </a:stretch>
        </p:blipFill>
        <p:spPr>
          <a:xfrm>
            <a:off x="152867" y="1612231"/>
            <a:ext cx="4687372" cy="3362826"/>
          </a:xfrm>
          <a:prstGeom prst="rect">
            <a:avLst/>
          </a:prstGeom>
        </p:spPr>
      </p:pic>
      <p:sp>
        <p:nvSpPr>
          <p:cNvPr id="6" name="TextBox 5">
            <a:extLst>
              <a:ext uri="{FF2B5EF4-FFF2-40B4-BE49-F238E27FC236}">
                <a16:creationId xmlns:a16="http://schemas.microsoft.com/office/drawing/2014/main" id="{F19B329A-9BE5-34FB-E83C-59D6B1E94B4C}"/>
              </a:ext>
            </a:extLst>
          </p:cNvPr>
          <p:cNvSpPr txBox="1"/>
          <p:nvPr/>
        </p:nvSpPr>
        <p:spPr>
          <a:xfrm>
            <a:off x="251520" y="3291830"/>
            <a:ext cx="1008112" cy="954107"/>
          </a:xfrm>
          <a:prstGeom prst="rect">
            <a:avLst/>
          </a:prstGeom>
          <a:noFill/>
        </p:spPr>
        <p:txBody>
          <a:bodyPr wrap="square" rtlCol="0">
            <a:spAutoFit/>
          </a:bodyPr>
          <a:lstStyle/>
          <a:p>
            <a:r>
              <a:rPr lang="fr-FR" sz="700" dirty="0"/>
              <a:t>Idées:
1. Écrire une chanson sur la bioéconomie
2. Créez un acronyme et faites une affiche/collage amusant</a:t>
            </a:r>
            <a:endParaRPr lang="el-GR" dirty="0"/>
          </a:p>
        </p:txBody>
      </p:sp>
      <p:sp>
        <p:nvSpPr>
          <p:cNvPr id="7" name="TextBox 6">
            <a:extLst>
              <a:ext uri="{FF2B5EF4-FFF2-40B4-BE49-F238E27FC236}">
                <a16:creationId xmlns:a16="http://schemas.microsoft.com/office/drawing/2014/main" id="{E62CC9EA-D4B0-4A8F-BE81-5EF13F282131}"/>
              </a:ext>
            </a:extLst>
          </p:cNvPr>
          <p:cNvSpPr txBox="1"/>
          <p:nvPr/>
        </p:nvSpPr>
        <p:spPr>
          <a:xfrm>
            <a:off x="1437359" y="3795886"/>
            <a:ext cx="1008112" cy="1277273"/>
          </a:xfrm>
          <a:prstGeom prst="rect">
            <a:avLst/>
          </a:prstGeom>
          <a:noFill/>
        </p:spPr>
        <p:txBody>
          <a:bodyPr wrap="square" rtlCol="0">
            <a:spAutoFit/>
          </a:bodyPr>
          <a:lstStyle/>
          <a:p>
            <a:r>
              <a:rPr lang="fr-FR" sz="700" dirty="0"/>
              <a:t>Idées:
1. Faites une présentation avec les images </a:t>
            </a:r>
            <a:r>
              <a:rPr lang="fr-FR" sz="700" dirty="0" err="1"/>
              <a:t>Chatterpix</a:t>
            </a:r>
            <a:r>
              <a:rPr lang="fr-FR" sz="700" dirty="0"/>
              <a:t>
2. Organisez une pièce de théâtre scolaire avec les produits biosourcés comme personnages</a:t>
            </a:r>
            <a:endParaRPr lang="el-GR" sz="700" dirty="0"/>
          </a:p>
        </p:txBody>
      </p:sp>
    </p:spTree>
    <p:extLst>
      <p:ext uri="{BB962C8B-B14F-4D97-AF65-F5344CB8AC3E}">
        <p14:creationId xmlns:p14="http://schemas.microsoft.com/office/powerpoint/2010/main" val="2294233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6" name="Google Shape;826;p4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p>
            <a:pPr lvl="0"/>
            <a:r>
              <a:rPr lang="fr-FR" dirty="0"/>
              <a:t>Exemples d’Eco-Code de la bioéconomie</a:t>
            </a:r>
            <a:endParaRPr dirty="0"/>
          </a:p>
        </p:txBody>
      </p:sp>
      <p:sp>
        <p:nvSpPr>
          <p:cNvPr id="827" name="Google Shape;827;p46"/>
          <p:cNvSpPr txBox="1">
            <a:spLocks noGrp="1"/>
          </p:cNvSpPr>
          <p:nvPr>
            <p:ph type="subTitle" idx="3"/>
          </p:nvPr>
        </p:nvSpPr>
        <p:spPr>
          <a:xfrm>
            <a:off x="3347864" y="3629200"/>
            <a:ext cx="2736304" cy="670742"/>
          </a:xfrm>
          <a:prstGeom prst="rect">
            <a:avLst/>
          </a:prstGeom>
        </p:spPr>
        <p:txBody>
          <a:bodyPr spcFirstLastPara="1" wrap="square" lIns="91425" tIns="91425" rIns="91425" bIns="91425" anchor="t" anchorCtr="0">
            <a:noAutofit/>
          </a:bodyPr>
          <a:lstStyle/>
          <a:p>
            <a:pPr algn="l"/>
            <a:r>
              <a:rPr lang="fr-FR" sz="1200" dirty="0"/>
              <a:t>On peut utiliser un acronyme de Bioéconomie à l’école pour .</a:t>
            </a:r>
            <a:endParaRPr sz="1200" dirty="0"/>
          </a:p>
        </p:txBody>
      </p:sp>
      <p:cxnSp>
        <p:nvCxnSpPr>
          <p:cNvPr id="830" name="Google Shape;830;p4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834" name="Google Shape;834;p46"/>
          <p:cNvSpPr txBox="1">
            <a:spLocks noGrp="1"/>
          </p:cNvSpPr>
          <p:nvPr>
            <p:ph type="ctrTitle" idx="4"/>
          </p:nvPr>
        </p:nvSpPr>
        <p:spPr>
          <a:xfrm>
            <a:off x="3524550" y="3237892"/>
            <a:ext cx="2094900" cy="467700"/>
          </a:xfrm>
          <a:prstGeom prst="rect">
            <a:avLst/>
          </a:prstGeom>
        </p:spPr>
        <p:txBody>
          <a:bodyPr spcFirstLastPara="1" wrap="square" lIns="91425" tIns="91425" rIns="91425" bIns="91425" anchor="b" anchorCtr="0">
            <a:noAutofit/>
          </a:bodyPr>
          <a:lstStyle/>
          <a:p>
            <a:pPr lvl="0"/>
            <a:r>
              <a:rPr lang="it-IT" dirty="0" err="1"/>
              <a:t>Acronyme</a:t>
            </a:r>
            <a:endParaRPr dirty="0"/>
          </a:p>
        </p:txBody>
      </p:sp>
      <p:sp>
        <p:nvSpPr>
          <p:cNvPr id="835" name="Google Shape;835;p46"/>
          <p:cNvSpPr txBox="1">
            <a:spLocks noGrp="1"/>
          </p:cNvSpPr>
          <p:nvPr>
            <p:ph type="ctrTitle" idx="6"/>
          </p:nvPr>
        </p:nvSpPr>
        <p:spPr>
          <a:xfrm>
            <a:off x="6343032" y="3209971"/>
            <a:ext cx="2117400" cy="467700"/>
          </a:xfrm>
          <a:prstGeom prst="rect">
            <a:avLst/>
          </a:prstGeom>
        </p:spPr>
        <p:txBody>
          <a:bodyPr spcFirstLastPara="1" wrap="square" lIns="91425" tIns="91425" rIns="91425" bIns="91425" anchor="b" anchorCtr="0">
            <a:noAutofit/>
          </a:bodyPr>
          <a:lstStyle/>
          <a:p>
            <a:pPr lvl="0"/>
            <a:r>
              <a:rPr lang="it-IT" dirty="0"/>
              <a:t>Chanson / </a:t>
            </a:r>
            <a:r>
              <a:rPr lang="it-IT" dirty="0" err="1"/>
              <a:t>Poème</a:t>
            </a:r>
            <a:endParaRPr dirty="0"/>
          </a:p>
        </p:txBody>
      </p:sp>
      <p:sp>
        <p:nvSpPr>
          <p:cNvPr id="16" name="Subtitle 1"/>
          <p:cNvSpPr txBox="1">
            <a:spLocks/>
          </p:cNvSpPr>
          <p:nvPr/>
        </p:nvSpPr>
        <p:spPr>
          <a:xfrm>
            <a:off x="107504" y="3435846"/>
            <a:ext cx="3384376" cy="8640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pPr algn="l"/>
            <a:r>
              <a:rPr lang="fr-FR" sz="1100" dirty="0"/>
              <a:t>Nous pouvons créer une affiche et la mettre sur le tableau d’affichage à l’entrée de l’école.</a:t>
            </a:r>
            <a:endParaRPr lang="el-GR" sz="1100" dirty="0"/>
          </a:p>
        </p:txBody>
      </p:sp>
      <p:sp>
        <p:nvSpPr>
          <p:cNvPr id="2" name="Subtitle 1"/>
          <p:cNvSpPr>
            <a:spLocks noGrp="1"/>
          </p:cNvSpPr>
          <p:nvPr>
            <p:ph type="subTitle" idx="1"/>
          </p:nvPr>
        </p:nvSpPr>
        <p:spPr>
          <a:xfrm>
            <a:off x="739456" y="3003798"/>
            <a:ext cx="2094900" cy="519934"/>
          </a:xfrm>
        </p:spPr>
        <p:txBody>
          <a:bodyPr/>
          <a:lstStyle/>
          <a:p>
            <a:r>
              <a:rPr lang="en-US" b="1" dirty="0"/>
              <a:t>Poster</a:t>
            </a:r>
            <a:endParaRPr lang="el-GR" b="1" dirty="0"/>
          </a:p>
        </p:txBody>
      </p:sp>
      <p:sp>
        <p:nvSpPr>
          <p:cNvPr id="19" name="Subtitle 1"/>
          <p:cNvSpPr txBox="1">
            <a:spLocks/>
          </p:cNvSpPr>
          <p:nvPr/>
        </p:nvSpPr>
        <p:spPr>
          <a:xfrm>
            <a:off x="6084168" y="3677671"/>
            <a:ext cx="2534690" cy="106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fr-FR" sz="1200" dirty="0"/>
              <a:t>Nous pouvons écrire une chanson / ajouter ou modifier des couplets d’une chanson avec une mélodie familière</a:t>
            </a:r>
            <a:endParaRPr lang="el-GR" sz="1200" dirty="0"/>
          </a:p>
        </p:txBody>
      </p:sp>
      <p:pic>
        <p:nvPicPr>
          <p:cNvPr id="1026" name="Picture 2" descr="C:\Users\SIV\Desktop\Marianthi\SCHOOL\Athens College\Clubs\Environmental Club\2023-2024\Bio Beo Germany - eTwinning\POSTER.SUSTAINABLE FUTURE.jpe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8566" y="1275606"/>
            <a:ext cx="2337455" cy="1753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5896" y="1419622"/>
            <a:ext cx="2088232" cy="16158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t>BIOÉCONOMIE</a:t>
            </a:r>
            <a:r>
              <a:rPr lang="en-US" sz="900" dirty="0"/>
              <a:t>: </a:t>
            </a:r>
          </a:p>
          <a:p>
            <a:r>
              <a:rPr lang="fr-FR" sz="900" dirty="0"/>
              <a:t>B – Biodégradable
I - L’innovation 
O – Biologique</a:t>
            </a:r>
          </a:p>
          <a:p>
            <a:r>
              <a:rPr lang="fr-FR" sz="900" b="1" dirty="0">
                <a:solidFill>
                  <a:schemeClr val="accent5">
                    <a:lumMod val="50000"/>
                  </a:schemeClr>
                </a:solidFill>
              </a:rPr>
              <a:t>E - Environnement 
C - Conservation 
O – Opportunité</a:t>
            </a:r>
          </a:p>
          <a:p>
            <a:r>
              <a:rPr lang="fr-FR" sz="900" dirty="0"/>
              <a:t>N - Naturel 
O - Optimisation 
M - Gestion 
Y - Rendement</a:t>
            </a:r>
            <a:endParaRPr lang="el-GR" sz="900" dirty="0"/>
          </a:p>
        </p:txBody>
      </p:sp>
      <p:sp>
        <p:nvSpPr>
          <p:cNvPr id="4" name="TextBox 3"/>
          <p:cNvSpPr txBox="1"/>
          <p:nvPr/>
        </p:nvSpPr>
        <p:spPr>
          <a:xfrm>
            <a:off x="6228184" y="1491630"/>
            <a:ext cx="2232248" cy="307777"/>
          </a:xfrm>
          <a:prstGeom prst="rect">
            <a:avLst/>
          </a:prstGeom>
          <a:noFill/>
        </p:spPr>
        <p:txBody>
          <a:bodyPr wrap="square" rtlCol="0">
            <a:spAutoFit/>
          </a:bodyPr>
          <a:lstStyle/>
          <a:p>
            <a:endParaRPr lang="el-GR" dirty="0"/>
          </a:p>
        </p:txBody>
      </p:sp>
      <p:sp>
        <p:nvSpPr>
          <p:cNvPr id="20" name="Google Shape;504;p46"/>
          <p:cNvSpPr txBox="1">
            <a:spLocks noGrp="1"/>
          </p:cNvSpPr>
          <p:nvPr>
            <p:ph type="subTitle" idx="1"/>
          </p:nvPr>
        </p:nvSpPr>
        <p:spPr>
          <a:xfrm>
            <a:off x="6228184" y="1504716"/>
            <a:ext cx="2808312" cy="1427074"/>
          </a:xfrm>
          <a:prstGeom prst="rect">
            <a:avLst/>
          </a:prstGeom>
        </p:spPr>
        <p:txBody>
          <a:bodyPr spcFirstLastPara="1" wrap="square" lIns="91425" tIns="91425" rIns="91425" bIns="91425" anchor="ctr" anchorCtr="0">
            <a:noAutofit/>
          </a:bodyPr>
          <a:lstStyle/>
          <a:p>
            <a:pPr marL="0" lvl="0" indent="0" algn="l"/>
            <a:r>
              <a:rPr lang="fr-FR" sz="1100" b="1" dirty="0">
                <a:latin typeface="Century Gothic" pitchFamily="34" charset="0"/>
              </a:rPr>
              <a:t>La bioéconomie, c’est cool !
C’est un outil incroyable
Pour lutter contre le changement climatique
Et avoir notre planète sur scène.</a:t>
            </a:r>
            <a:endParaRPr lang="en-US" sz="1100" b="1" dirty="0">
              <a:latin typeface="Century Gothic" pitchFamily="34" charset="0"/>
            </a:endParaRPr>
          </a:p>
          <a:p>
            <a:pPr marL="0" lvl="0" indent="0" algn="l"/>
            <a:r>
              <a:rPr lang="fr-FR" sz="1100" i="1" dirty="0" err="1">
                <a:latin typeface="Century Gothic" pitchFamily="34" charset="0"/>
              </a:rPr>
              <a:t>Nikiforos</a:t>
            </a:r>
            <a:r>
              <a:rPr lang="fr-FR" sz="1100" i="1" dirty="0">
                <a:latin typeface="Century Gothic" pitchFamily="34" charset="0"/>
              </a:rPr>
              <a:t> </a:t>
            </a:r>
            <a:r>
              <a:rPr lang="fr-FR" sz="1100" i="1" dirty="0" err="1">
                <a:latin typeface="Century Gothic" pitchFamily="34" charset="0"/>
              </a:rPr>
              <a:t>Haskos</a:t>
            </a:r>
            <a:r>
              <a:rPr lang="fr-FR" sz="1100" i="1" dirty="0">
                <a:latin typeface="Century Gothic" pitchFamily="34" charset="0"/>
              </a:rPr>
              <a:t>, élève de 6e année à
</a:t>
            </a:r>
            <a:r>
              <a:rPr lang="fr-FR" sz="1100" i="1" dirty="0" err="1">
                <a:latin typeface="Century Gothic" pitchFamily="34" charset="0"/>
              </a:rPr>
              <a:t>Athens</a:t>
            </a:r>
            <a:r>
              <a:rPr lang="fr-FR" sz="1100" i="1" dirty="0">
                <a:latin typeface="Century Gothic" pitchFamily="34" charset="0"/>
              </a:rPr>
              <a:t> </a:t>
            </a:r>
            <a:r>
              <a:rPr lang="fr-FR" sz="1100" i="1" dirty="0" err="1">
                <a:latin typeface="Century Gothic" pitchFamily="34" charset="0"/>
              </a:rPr>
              <a:t>College</a:t>
            </a:r>
            <a:r>
              <a:rPr lang="fr-FR" sz="1100" i="1" dirty="0">
                <a:latin typeface="Century Gothic" pitchFamily="34" charset="0"/>
              </a:rPr>
              <a:t> École primaire</a:t>
            </a:r>
            <a:endParaRPr sz="1100" i="1" dirty="0">
              <a:latin typeface="Century Gothic"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ÉVALUATION ET RÉFLEXION</a:t>
            </a:r>
            <a:endParaRPr lang="el-GR" dirty="0"/>
          </a:p>
        </p:txBody>
      </p:sp>
      <p:sp>
        <p:nvSpPr>
          <p:cNvPr id="4" name="Title 3"/>
          <p:cNvSpPr>
            <a:spLocks noGrp="1"/>
          </p:cNvSpPr>
          <p:nvPr>
            <p:ph type="ctrTitle" idx="2"/>
          </p:nvPr>
        </p:nvSpPr>
        <p:spPr>
          <a:xfrm>
            <a:off x="3275856" y="987574"/>
            <a:ext cx="2454940" cy="982856"/>
          </a:xfrm>
        </p:spPr>
        <p:txBody>
          <a:bodyPr/>
          <a:lstStyle/>
          <a:p>
            <a:r>
              <a:rPr lang="fr-FR" sz="1400" b="1" dirty="0">
                <a:latin typeface="Arial"/>
                <a:cs typeface="Arial"/>
              </a:rPr>
              <a:t>Les élèves réfléchissent à ce qu’ils ont appris et remplissent la dernière partie du tableau KWL</a:t>
            </a:r>
            <a:endParaRPr lang="el-GR" sz="1400" b="1" dirty="0">
              <a:latin typeface="Arial"/>
              <a:cs typeface="Arial"/>
            </a:endParaRPr>
          </a:p>
        </p:txBody>
      </p:sp>
      <p:sp>
        <p:nvSpPr>
          <p:cNvPr id="5" name="Subtitle 4"/>
          <p:cNvSpPr>
            <a:spLocks noGrp="1"/>
          </p:cNvSpPr>
          <p:nvPr>
            <p:ph type="subTitle" idx="3"/>
          </p:nvPr>
        </p:nvSpPr>
        <p:spPr>
          <a:xfrm>
            <a:off x="611560" y="1976012"/>
            <a:ext cx="2232248" cy="2339175"/>
          </a:xfrm>
        </p:spPr>
        <p:txBody>
          <a:bodyPr/>
          <a:lstStyle/>
          <a:p>
            <a:r>
              <a:rPr lang="en-US" dirty="0"/>
              <a:t>. </a:t>
            </a:r>
            <a:r>
              <a:rPr lang="en-US" dirty="0">
                <a:hlinkClick r:id="rId3"/>
              </a:rPr>
              <a:t>https://wordwall.net/resource/71151472</a:t>
            </a:r>
            <a:endParaRPr lang="en-US" dirty="0"/>
          </a:p>
          <a:p>
            <a:endParaRPr lang="en-US" dirty="0"/>
          </a:p>
          <a:p>
            <a:r>
              <a:rPr lang="en-US" dirty="0"/>
              <a:t>https://create.kahoot.it/details/5d109e00-bfd8-42ff-8f04-71da275f0750</a:t>
            </a:r>
          </a:p>
          <a:p>
            <a:endParaRPr lang="el-GR" dirty="0"/>
          </a:p>
        </p:txBody>
      </p:sp>
      <p:sp>
        <p:nvSpPr>
          <p:cNvPr id="6" name="Title 5"/>
          <p:cNvSpPr>
            <a:spLocks noGrp="1"/>
          </p:cNvSpPr>
          <p:nvPr>
            <p:ph type="ctrTitle" idx="4"/>
          </p:nvPr>
        </p:nvSpPr>
        <p:spPr>
          <a:xfrm>
            <a:off x="539552" y="1347614"/>
            <a:ext cx="2448272" cy="467700"/>
          </a:xfrm>
        </p:spPr>
        <p:txBody>
          <a:bodyPr/>
          <a:lstStyle/>
          <a:p>
            <a:r>
              <a:rPr lang="fr-FR" sz="1400" b="1" dirty="0">
                <a:latin typeface="Arial" pitchFamily="34" charset="0"/>
                <a:cs typeface="Arial" pitchFamily="34" charset="0"/>
              </a:rPr>
              <a:t>Les élèves évaluent leurs connaissances à travers les jeux interactifs</a:t>
            </a:r>
            <a:endParaRPr lang="el-GR" sz="1400" b="1" dirty="0">
              <a:latin typeface="Arial" pitchFamily="34" charset="0"/>
              <a:cs typeface="Arial" pitchFamily="34" charset="0"/>
            </a:endParaRPr>
          </a:p>
        </p:txBody>
      </p:sp>
      <p:sp>
        <p:nvSpPr>
          <p:cNvPr id="8" name="Title 7"/>
          <p:cNvSpPr>
            <a:spLocks noGrp="1"/>
          </p:cNvSpPr>
          <p:nvPr>
            <p:ph type="ctrTitle" idx="6"/>
          </p:nvPr>
        </p:nvSpPr>
        <p:spPr>
          <a:xfrm>
            <a:off x="6372200" y="1808824"/>
            <a:ext cx="2664296" cy="467700"/>
          </a:xfrm>
        </p:spPr>
        <p:txBody>
          <a:bodyPr/>
          <a:lstStyle/>
          <a:p>
            <a:r>
              <a:rPr lang="fr-FR" sz="1400" b="1" dirty="0">
                <a:latin typeface="Arial"/>
                <a:cs typeface="Arial"/>
              </a:rPr>
              <a:t>Les étudiants remplissent le TICKET DE SORTIE : Écrivez la chose la plus impressionnante que vous ayez apprise sur la bioéconomie</a:t>
            </a:r>
            <a:endParaRPr lang="el-GR" sz="1400" b="1" dirty="0">
              <a:latin typeface="Arial"/>
              <a:cs typeface="Arial"/>
            </a:endParaRPr>
          </a:p>
        </p:txBody>
      </p:sp>
      <p:pic>
        <p:nvPicPr>
          <p:cNvPr id="7" name="Picture 6" descr="A white background with black text&#10;&#10;Description automatically generated">
            <a:extLst>
              <a:ext uri="{FF2B5EF4-FFF2-40B4-BE49-F238E27FC236}">
                <a16:creationId xmlns:a16="http://schemas.microsoft.com/office/drawing/2014/main" id="{9C415EBC-06A0-EB6D-1B84-D882C139F6E7}"/>
              </a:ext>
            </a:extLst>
          </p:cNvPr>
          <p:cNvPicPr>
            <a:picLocks noChangeAspect="1"/>
          </p:cNvPicPr>
          <p:nvPr/>
        </p:nvPicPr>
        <p:blipFill>
          <a:blip r:embed="rId4"/>
          <a:srcRect t="13686" r="-42" b="-280"/>
          <a:stretch/>
        </p:blipFill>
        <p:spPr>
          <a:xfrm>
            <a:off x="2933893" y="2562936"/>
            <a:ext cx="3434058" cy="1863115"/>
          </a:xfrm>
          <a:prstGeom prst="rect">
            <a:avLst/>
          </a:prstGeom>
        </p:spPr>
      </p:pic>
      <p:pic>
        <p:nvPicPr>
          <p:cNvPr id="9" name="Picture 8">
            <a:extLst>
              <a:ext uri="{FF2B5EF4-FFF2-40B4-BE49-F238E27FC236}">
                <a16:creationId xmlns:a16="http://schemas.microsoft.com/office/drawing/2014/main" id="{EDB06869-5543-F700-0D8E-EDA98134C6E1}"/>
              </a:ext>
            </a:extLst>
          </p:cNvPr>
          <p:cNvPicPr>
            <a:picLocks noChangeAspect="1"/>
          </p:cNvPicPr>
          <p:nvPr/>
        </p:nvPicPr>
        <p:blipFill>
          <a:blip r:embed="rId5"/>
          <a:stretch>
            <a:fillRect/>
          </a:stretch>
        </p:blipFill>
        <p:spPr>
          <a:xfrm>
            <a:off x="6740475" y="2382253"/>
            <a:ext cx="1720950" cy="2225842"/>
          </a:xfrm>
          <a:prstGeom prst="rect">
            <a:avLst/>
          </a:prstGeom>
        </p:spPr>
      </p:pic>
    </p:spTree>
    <p:extLst>
      <p:ext uri="{BB962C8B-B14F-4D97-AF65-F5344CB8AC3E}">
        <p14:creationId xmlns:p14="http://schemas.microsoft.com/office/powerpoint/2010/main" val="217451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510" y="267494"/>
            <a:ext cx="7698900" cy="478800"/>
          </a:xfrm>
        </p:spPr>
        <p:txBody>
          <a:bodyPr/>
          <a:lstStyle/>
          <a:p>
            <a:r>
              <a:rPr lang="fr-FR" dirty="0"/>
              <a:t>RÉFLEXION – Si je devais refaire le Projet Bioéconomie...</a:t>
            </a:r>
            <a:endParaRPr lang="el-GR" dirty="0"/>
          </a:p>
        </p:txBody>
      </p:sp>
      <p:sp>
        <p:nvSpPr>
          <p:cNvPr id="4" name="Title 3"/>
          <p:cNvSpPr>
            <a:spLocks noGrp="1"/>
          </p:cNvSpPr>
          <p:nvPr>
            <p:ph type="ctrTitle" idx="2"/>
          </p:nvPr>
        </p:nvSpPr>
        <p:spPr>
          <a:xfrm>
            <a:off x="683568" y="1419622"/>
            <a:ext cx="3528392" cy="478800"/>
          </a:xfrm>
        </p:spPr>
        <p:txBody>
          <a:bodyPr/>
          <a:lstStyle/>
          <a:p>
            <a:r>
              <a:rPr lang="en-US" b="1" dirty="0" err="1"/>
              <a:t>Réflexion</a:t>
            </a:r>
            <a:r>
              <a:rPr lang="en-US" b="1" dirty="0"/>
              <a:t> pour les </a:t>
            </a:r>
            <a:r>
              <a:rPr lang="en-US" b="1" dirty="0" err="1"/>
              <a:t>étudiants</a:t>
            </a:r>
            <a:endParaRPr lang="el-GR" b="1" dirty="0"/>
          </a:p>
        </p:txBody>
      </p:sp>
      <p:sp>
        <p:nvSpPr>
          <p:cNvPr id="8" name="Title 7"/>
          <p:cNvSpPr>
            <a:spLocks noGrp="1"/>
          </p:cNvSpPr>
          <p:nvPr>
            <p:ph type="ctrTitle" idx="6"/>
          </p:nvPr>
        </p:nvSpPr>
        <p:spPr>
          <a:xfrm>
            <a:off x="5549458" y="1527986"/>
            <a:ext cx="3312368" cy="467700"/>
          </a:xfrm>
        </p:spPr>
        <p:txBody>
          <a:bodyPr/>
          <a:lstStyle/>
          <a:p>
            <a:r>
              <a:rPr lang="en-US" b="1" dirty="0" err="1"/>
              <a:t>Réflexion</a:t>
            </a:r>
            <a:r>
              <a:rPr lang="en-US" b="1" dirty="0"/>
              <a:t> pour les </a:t>
            </a:r>
            <a:r>
              <a:rPr lang="en-US" b="1" dirty="0" err="1"/>
              <a:t>enseignants</a:t>
            </a:r>
            <a:endParaRPr lang="el-GR" b="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155" t="10151" r="29640" b="50188"/>
          <a:stretch/>
        </p:blipFill>
        <p:spPr bwMode="auto">
          <a:xfrm>
            <a:off x="179512" y="1995686"/>
            <a:ext cx="441858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14" t="50160" r="28981" b="7629"/>
          <a:stretch/>
        </p:blipFill>
        <p:spPr bwMode="auto">
          <a:xfrm>
            <a:off x="5004048" y="2067694"/>
            <a:ext cx="3888432" cy="195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408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Références</a:t>
            </a:r>
            <a:endParaRPr lang="el-GR" dirty="0"/>
          </a:p>
        </p:txBody>
      </p:sp>
      <p:sp>
        <p:nvSpPr>
          <p:cNvPr id="3" name="Subtitle 2"/>
          <p:cNvSpPr>
            <a:spLocks noGrp="1"/>
          </p:cNvSpPr>
          <p:nvPr>
            <p:ph type="subTitle" idx="1"/>
          </p:nvPr>
        </p:nvSpPr>
        <p:spPr>
          <a:xfrm>
            <a:off x="1115616" y="1059582"/>
            <a:ext cx="3888432" cy="748500"/>
          </a:xfrm>
        </p:spPr>
        <p:txBody>
          <a:bodyPr/>
          <a:lstStyle/>
          <a:p>
            <a:r>
              <a:rPr lang="fr-FR" dirty="0"/>
              <a:t>1. Qu’est-ce que la bioéconomie ? Livre</a:t>
            </a:r>
            <a:endParaRPr lang="el-GR" dirty="0"/>
          </a:p>
        </p:txBody>
      </p:sp>
      <p:sp>
        <p:nvSpPr>
          <p:cNvPr id="7" name="Subtitle 6"/>
          <p:cNvSpPr>
            <a:spLocks noGrp="1"/>
          </p:cNvSpPr>
          <p:nvPr>
            <p:ph type="subTitle" idx="5"/>
          </p:nvPr>
        </p:nvSpPr>
        <p:spPr>
          <a:xfrm>
            <a:off x="251520" y="1563638"/>
            <a:ext cx="8856984" cy="1348844"/>
          </a:xfrm>
        </p:spPr>
        <p:txBody>
          <a:bodyPr/>
          <a:lstStyle/>
          <a:p>
            <a:pPr algn="l"/>
            <a:r>
              <a:rPr lang="en-US" sz="900" dirty="0">
                <a:hlinkClick r:id="rId2"/>
              </a:rPr>
              <a:t>2. Pictures</a:t>
            </a:r>
          </a:p>
          <a:p>
            <a:pPr algn="l"/>
            <a:r>
              <a:rPr lang="en-US" sz="900" dirty="0">
                <a:hlinkClick r:id="rId2"/>
              </a:rPr>
              <a:t>https://encryptedtbn0.gstatic.com/images?q=tbn:ANd9GcSrt9DMrbEWqSp4WHHU8XxSs5WkkYFRwEMP3g&amp;s</a:t>
            </a:r>
            <a:endParaRPr lang="en-US" sz="900" dirty="0"/>
          </a:p>
          <a:p>
            <a:pPr algn="l"/>
            <a:r>
              <a:rPr lang="en-US" sz="900" dirty="0">
                <a:hlinkClick r:id="rId3"/>
              </a:rPr>
              <a:t>https://encrypted-tbn0.gstatic.com/images?q=tbn:ANd9GcSdUr08fOClEJRdUhPxra0em1LI3NY24WW2QQ&amp;s</a:t>
            </a:r>
            <a:endParaRPr lang="en-US" sz="900" dirty="0"/>
          </a:p>
          <a:p>
            <a:pPr algn="l"/>
            <a:r>
              <a:rPr lang="en-US" sz="900" dirty="0"/>
              <a:t>https://encrypted-tbn0.gstatic.com/images?q=tbn:ANd9GcTStyEZKz0mjyyLwZT68znKA_yB0OPwgCWssQ&amp;s</a:t>
            </a:r>
            <a:endParaRPr lang="el-GR" sz="900" dirty="0"/>
          </a:p>
          <a:p>
            <a:pPr algn="l"/>
            <a:r>
              <a:rPr lang="en-US" sz="900" dirty="0"/>
              <a:t>https://encrypted-tbn0.gstatic.com/images?q=tbn:ANd9GcTStyEZKz0mjyyLwZT68znKA_yB0OPwgCWssQ&amp;s</a:t>
            </a:r>
            <a:endParaRPr lang="el-GR" sz="900" dirty="0"/>
          </a:p>
          <a:p>
            <a:pPr algn="l"/>
            <a:r>
              <a:rPr lang="en-US" sz="900" dirty="0"/>
              <a:t>https://textiletechsource.com/wp-content/uploads/sites/23/2023/07/Adidas-3D-printed-Futurecraft-4DFWD-sole-features-Carbons-new-partially-bio-based-resin.-Courtesy-adidas_ALT.jpg</a:t>
            </a:r>
            <a:endParaRPr lang="el-GR" sz="900" dirty="0"/>
          </a:p>
          <a:p>
            <a:pPr algn="l"/>
            <a:r>
              <a:rPr lang="en-US" sz="900" dirty="0"/>
              <a:t>https://target.scene7.com/is/image/Target/GUEST_7fc009bb-a54f-467f-81fe-881b477c1884?wid=488&amp;hei=488&amp;fmt=pjpeg</a:t>
            </a:r>
            <a:endParaRPr lang="el-GR" sz="900" dirty="0"/>
          </a:p>
          <a:p>
            <a:pPr algn="l"/>
            <a:endParaRPr lang="el-GR" sz="900" dirty="0"/>
          </a:p>
          <a:p>
            <a:endParaRPr lang="el-GR" sz="900" dirty="0"/>
          </a:p>
        </p:txBody>
      </p:sp>
      <p:grpSp>
        <p:nvGrpSpPr>
          <p:cNvPr id="11" name="Google Shape;666;p42"/>
          <p:cNvGrpSpPr/>
          <p:nvPr/>
        </p:nvGrpSpPr>
        <p:grpSpPr>
          <a:xfrm>
            <a:off x="6481307" y="2834480"/>
            <a:ext cx="1995516" cy="1889775"/>
            <a:chOff x="2494450" y="2195350"/>
            <a:chExt cx="2603550" cy="2163225"/>
          </a:xfrm>
          <a:solidFill>
            <a:srgbClr val="3BFF95"/>
          </a:solidFill>
        </p:grpSpPr>
        <p:sp>
          <p:nvSpPr>
            <p:cNvPr id="12"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749" y="2931790"/>
            <a:ext cx="1814241" cy="109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50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47"/>
          <p:cNvSpPr txBox="1">
            <a:spLocks noGrp="1"/>
          </p:cNvSpPr>
          <p:nvPr>
            <p:ph type="title"/>
          </p:nvPr>
        </p:nvSpPr>
        <p:spPr>
          <a:xfrm>
            <a:off x="5114925" y="333375"/>
            <a:ext cx="3412800" cy="1148100"/>
          </a:xfrm>
          <a:prstGeom prst="rect">
            <a:avLst/>
          </a:prstGeom>
        </p:spPr>
        <p:txBody>
          <a:bodyPr spcFirstLastPara="1" wrap="square" lIns="91425" tIns="91425" rIns="91425" bIns="91425" anchor="b" anchorCtr="0">
            <a:noAutofit/>
          </a:bodyPr>
          <a:lstStyle/>
          <a:p>
            <a:pPr lvl="0"/>
            <a:r>
              <a:rPr lang="it-IT" dirty="0"/>
              <a:t>Merci!</a:t>
            </a:r>
            <a:endParaRPr dirty="0"/>
          </a:p>
        </p:txBody>
      </p:sp>
      <p:sp>
        <p:nvSpPr>
          <p:cNvPr id="842" name="Google Shape;842;p47"/>
          <p:cNvSpPr txBox="1">
            <a:spLocks noGrp="1"/>
          </p:cNvSpPr>
          <p:nvPr>
            <p:ph type="subTitle" idx="2"/>
          </p:nvPr>
        </p:nvSpPr>
        <p:spPr>
          <a:xfrm>
            <a:off x="4117975" y="4392525"/>
            <a:ext cx="4410000" cy="2709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a:t>Please keep this slide for the attribution</a:t>
            </a:r>
            <a:endParaRPr/>
          </a:p>
        </p:txBody>
      </p:sp>
      <p:pic>
        <p:nvPicPr>
          <p:cNvPr id="843" name="Google Shape;843;p47"/>
          <p:cNvPicPr preferRelativeResize="0"/>
          <p:nvPr/>
        </p:nvPicPr>
        <p:blipFill rotWithShape="1">
          <a:blip r:embed="rId3">
            <a:alphaModFix/>
          </a:blip>
          <a:srcRect r="10378"/>
          <a:stretch/>
        </p:blipFill>
        <p:spPr>
          <a:xfrm>
            <a:off x="-2526" y="0"/>
            <a:ext cx="4647375" cy="5185500"/>
          </a:xfrm>
          <a:prstGeom prst="flowChartInputOutput">
            <a:avLst/>
          </a:prstGeom>
          <a:noFill/>
          <a:ln>
            <a:noFill/>
          </a:ln>
        </p:spPr>
      </p:pic>
      <p:sp>
        <p:nvSpPr>
          <p:cNvPr id="844" name="Google Shape;844;p47"/>
          <p:cNvSpPr/>
          <p:nvPr/>
        </p:nvSpPr>
        <p:spPr>
          <a:xfrm>
            <a:off x="6718322" y="3195224"/>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47"/>
          <p:cNvGrpSpPr/>
          <p:nvPr/>
        </p:nvGrpSpPr>
        <p:grpSpPr>
          <a:xfrm>
            <a:off x="7167793" y="3195224"/>
            <a:ext cx="346056" cy="345674"/>
            <a:chOff x="3303268" y="3817349"/>
            <a:chExt cx="346056" cy="345674"/>
          </a:xfrm>
        </p:grpSpPr>
        <p:sp>
          <p:nvSpPr>
            <p:cNvPr id="846" name="Google Shape;846;p47"/>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47"/>
          <p:cNvGrpSpPr/>
          <p:nvPr/>
        </p:nvGrpSpPr>
        <p:grpSpPr>
          <a:xfrm>
            <a:off x="8065972" y="3195224"/>
            <a:ext cx="346024" cy="345674"/>
            <a:chOff x="4201447" y="3817349"/>
            <a:chExt cx="346024" cy="345674"/>
          </a:xfrm>
        </p:grpSpPr>
        <p:sp>
          <p:nvSpPr>
            <p:cNvPr id="851" name="Google Shape;851;p47"/>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47"/>
          <p:cNvGrpSpPr/>
          <p:nvPr/>
        </p:nvGrpSpPr>
        <p:grpSpPr>
          <a:xfrm>
            <a:off x="7616883" y="3195224"/>
            <a:ext cx="346056" cy="345674"/>
            <a:chOff x="3752358" y="3817349"/>
            <a:chExt cx="346056" cy="345674"/>
          </a:xfrm>
        </p:grpSpPr>
        <p:sp>
          <p:nvSpPr>
            <p:cNvPr id="854" name="Google Shape;854;p47"/>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7"/>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58" name="Google Shape;858;p47"/>
          <p:cNvCxnSpPr>
            <a:cxnSpLocks/>
          </p:cNvCxnSpPr>
          <p:nvPr/>
        </p:nvCxnSpPr>
        <p:spPr>
          <a:xfrm>
            <a:off x="5646825" y="1448250"/>
            <a:ext cx="3389671" cy="0"/>
          </a:xfrm>
          <a:prstGeom prst="straightConnector1">
            <a:avLst/>
          </a:prstGeom>
          <a:noFill/>
          <a:ln w="9525" cap="flat" cmpd="sng">
            <a:solidFill>
              <a:schemeClr val="accent1"/>
            </a:solidFill>
            <a:prstDash val="solid"/>
            <a:round/>
            <a:headEnd type="oval" w="med" len="med"/>
            <a:tailEnd type="oval" w="med" len="med"/>
          </a:ln>
        </p:spPr>
      </p:cxnSp>
      <p:sp>
        <p:nvSpPr>
          <p:cNvPr id="4" name="TextBox 4">
            <a:extLst>
              <a:ext uri="{FF2B5EF4-FFF2-40B4-BE49-F238E27FC236}">
                <a16:creationId xmlns:a16="http://schemas.microsoft.com/office/drawing/2014/main" id="{767574F2-4B67-9BD5-6CAD-FC457580F415}"/>
              </a:ext>
            </a:extLst>
          </p:cNvPr>
          <p:cNvSpPr txBox="1"/>
          <p:nvPr/>
        </p:nvSpPr>
        <p:spPr>
          <a:xfrm>
            <a:off x="5504448" y="1676901"/>
            <a:ext cx="364255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solidFill>
                  <a:srgbClr val="3E4035"/>
                </a:solidFill>
                <a:latin typeface="Montserrat"/>
                <a:ea typeface="Segoe UI"/>
                <a:cs typeface="Segoe UI"/>
              </a:rPr>
              <a:t>Vous </a:t>
            </a:r>
            <a:r>
              <a:rPr lang="en-US" dirty="0" err="1">
                <a:solidFill>
                  <a:srgbClr val="3E4035"/>
                </a:solidFill>
                <a:latin typeface="Montserrat"/>
                <a:ea typeface="Segoe UI"/>
                <a:cs typeface="Segoe UI"/>
              </a:rPr>
              <a:t>avez</a:t>
            </a:r>
            <a:r>
              <a:rPr lang="en-US" dirty="0">
                <a:solidFill>
                  <a:srgbClr val="3E4035"/>
                </a:solidFill>
                <a:latin typeface="Montserrat"/>
                <a:ea typeface="Segoe UI"/>
                <a:cs typeface="Segoe UI"/>
              </a:rPr>
              <a:t> des questions ?</a:t>
            </a:r>
          </a:p>
          <a:p>
            <a:pPr algn="r"/>
            <a:r>
              <a:rPr lang="fr-FR" u="sng" dirty="0">
                <a:solidFill>
                  <a:srgbClr val="0C2E3A"/>
                </a:solidFill>
                <a:latin typeface="Montserrat"/>
                <a:ea typeface="Segoe UI"/>
                <a:cs typeface="Segoe UI"/>
              </a:rPr>
              <a:t>Contactez-nous en :
[insérez votre e-mail ici]</a:t>
            </a:r>
            <a:br>
              <a:rPr lang="fr-FR" u="sng" dirty="0">
                <a:solidFill>
                  <a:srgbClr val="0C2E3A"/>
                </a:solidFill>
                <a:latin typeface="Montserrat"/>
                <a:ea typeface="Segoe UI"/>
                <a:cs typeface="Segoe UI"/>
              </a:rPr>
            </a:br>
            <a:r>
              <a:rPr lang="fr-FR" u="sng" dirty="0">
                <a:solidFill>
                  <a:srgbClr val="0C2E3A"/>
                </a:solidFill>
                <a:latin typeface="Montserrat"/>
                <a:ea typeface="Segoe UI"/>
                <a:cs typeface="Segoe UI"/>
              </a:rPr>
              <a:t>[insérez votre école/organisation ici]</a:t>
            </a:r>
            <a:endParaRPr lang="en-US" dirty="0">
              <a:highlight>
                <a:srgbClr val="FFFF00"/>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a:extLst>
              <a:ext uri="{FF2B5EF4-FFF2-40B4-BE49-F238E27FC236}">
                <a16:creationId xmlns:a16="http://schemas.microsoft.com/office/drawing/2014/main" id="{2AEF3B2B-0E49-4BC9-A496-FF35DA12A953}"/>
              </a:ext>
            </a:extLst>
          </p:cNvPr>
          <p:cNvSpPr>
            <a:spLocks noGrp="1"/>
          </p:cNvSpPr>
          <p:nvPr>
            <p:ph type="subTitle" idx="10"/>
          </p:nvPr>
        </p:nvSpPr>
        <p:spPr/>
        <p:txBody>
          <a:bodyPr>
            <a:normAutofit lnSpcReduction="10000"/>
          </a:bodyPr>
          <a:lstStyle/>
          <a:p>
            <a:endParaRPr lang="pt-PT"/>
          </a:p>
        </p:txBody>
      </p:sp>
    </p:spTree>
    <p:extLst>
      <p:ext uri="{BB962C8B-B14F-4D97-AF65-F5344CB8AC3E}">
        <p14:creationId xmlns:p14="http://schemas.microsoft.com/office/powerpoint/2010/main" val="202431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err="1"/>
              <a:t>Objectifs</a:t>
            </a:r>
            <a:r>
              <a:rPr lang="en-US" dirty="0"/>
              <a:t> de la </a:t>
            </a:r>
            <a:r>
              <a:rPr lang="en-US" dirty="0" err="1"/>
              <a:t>leçon</a:t>
            </a:r>
            <a:endParaRPr lang="el-GR" dirty="0"/>
          </a:p>
        </p:txBody>
      </p:sp>
      <p:sp>
        <p:nvSpPr>
          <p:cNvPr id="22" name="Subtitle 21"/>
          <p:cNvSpPr>
            <a:spLocks noGrp="1"/>
          </p:cNvSpPr>
          <p:nvPr>
            <p:ph type="subTitle" idx="1"/>
          </p:nvPr>
        </p:nvSpPr>
        <p:spPr>
          <a:xfrm>
            <a:off x="323528" y="3795886"/>
            <a:ext cx="2625164" cy="736800"/>
          </a:xfrm>
        </p:spPr>
        <p:txBody>
          <a:bodyPr/>
          <a:lstStyle/>
          <a:p>
            <a:pPr marL="0" indent="0" algn="just"/>
            <a:r>
              <a:rPr lang="fr-FR" sz="1100" dirty="0">
                <a:latin typeface="+mn-lt"/>
              </a:rPr>
              <a:t>Les étudiants comprendront les concepts de bioéconomie et de ressources biologiques renouvelables.</a:t>
            </a:r>
            <a:endParaRPr lang="el-GR" sz="1100" dirty="0">
              <a:latin typeface="+mn-lt"/>
            </a:endParaRPr>
          </a:p>
        </p:txBody>
      </p:sp>
      <p:sp>
        <p:nvSpPr>
          <p:cNvPr id="23" name="Title 22"/>
          <p:cNvSpPr>
            <a:spLocks noGrp="1"/>
          </p:cNvSpPr>
          <p:nvPr>
            <p:ph type="ctrTitle" idx="2"/>
          </p:nvPr>
        </p:nvSpPr>
        <p:spPr>
          <a:xfrm>
            <a:off x="413461" y="3219822"/>
            <a:ext cx="2792308" cy="478800"/>
          </a:xfrm>
        </p:spPr>
        <p:txBody>
          <a:bodyPr/>
          <a:lstStyle/>
          <a:p>
            <a:r>
              <a:rPr lang="en-US" dirty="0"/>
              <a:t>Séance </a:t>
            </a:r>
            <a:r>
              <a:rPr lang="en-US" dirty="0" err="1"/>
              <a:t>d’enseignement</a:t>
            </a:r>
            <a:r>
              <a:rPr lang="en-US" dirty="0"/>
              <a:t> 1</a:t>
            </a:r>
            <a:endParaRPr lang="el-GR" dirty="0"/>
          </a:p>
        </p:txBody>
      </p:sp>
      <p:sp>
        <p:nvSpPr>
          <p:cNvPr id="24" name="Subtitle 23"/>
          <p:cNvSpPr>
            <a:spLocks noGrp="1"/>
          </p:cNvSpPr>
          <p:nvPr>
            <p:ph type="subTitle" idx="3"/>
          </p:nvPr>
        </p:nvSpPr>
        <p:spPr>
          <a:xfrm>
            <a:off x="3221595" y="3795886"/>
            <a:ext cx="3024336" cy="736800"/>
          </a:xfrm>
        </p:spPr>
        <p:txBody>
          <a:bodyPr/>
          <a:lstStyle/>
          <a:p>
            <a:pPr marL="0" indent="0" algn="just"/>
            <a:r>
              <a:rPr lang="fr-FR" sz="1100" dirty="0">
                <a:latin typeface="+mn-lt"/>
              </a:rPr>
              <a:t>Les élèves se rendront compte comment les plantes et les matériaux naturels peuvent être utilisés dans la création de produits que nous utilisons tous les jours.</a:t>
            </a:r>
            <a:endParaRPr lang="el-GR" sz="1100" dirty="0">
              <a:latin typeface="+mn-lt"/>
            </a:endParaRPr>
          </a:p>
        </p:txBody>
      </p:sp>
      <p:sp>
        <p:nvSpPr>
          <p:cNvPr id="25" name="Title 24"/>
          <p:cNvSpPr>
            <a:spLocks noGrp="1"/>
          </p:cNvSpPr>
          <p:nvPr>
            <p:ph type="ctrTitle" idx="4"/>
          </p:nvPr>
        </p:nvSpPr>
        <p:spPr>
          <a:xfrm>
            <a:off x="3347863" y="3219822"/>
            <a:ext cx="2773721" cy="467700"/>
          </a:xfrm>
        </p:spPr>
        <p:txBody>
          <a:bodyPr/>
          <a:lstStyle/>
          <a:p>
            <a:r>
              <a:rPr lang="en-US" dirty="0"/>
              <a:t>Séance </a:t>
            </a:r>
            <a:r>
              <a:rPr lang="en-US" dirty="0" err="1"/>
              <a:t>d’enseignement</a:t>
            </a:r>
            <a:r>
              <a:rPr lang="en-US" dirty="0"/>
              <a:t> 1</a:t>
            </a:r>
            <a:endParaRPr lang="el-GR" dirty="0"/>
          </a:p>
        </p:txBody>
      </p:sp>
      <p:sp>
        <p:nvSpPr>
          <p:cNvPr id="26" name="Subtitle 25"/>
          <p:cNvSpPr>
            <a:spLocks noGrp="1"/>
          </p:cNvSpPr>
          <p:nvPr>
            <p:ph type="subTitle" idx="5"/>
          </p:nvPr>
        </p:nvSpPr>
        <p:spPr>
          <a:xfrm>
            <a:off x="6370278" y="3789392"/>
            <a:ext cx="2773721" cy="1132726"/>
          </a:xfrm>
          <a:solidFill>
            <a:schemeClr val="bg1"/>
          </a:solidFill>
        </p:spPr>
        <p:txBody>
          <a:bodyPr/>
          <a:lstStyle/>
          <a:p>
            <a:pPr marL="0" indent="0" algn="just"/>
            <a:r>
              <a:rPr lang="fr-FR" sz="1100" dirty="0">
                <a:latin typeface="Arial" pitchFamily="34" charset="0"/>
                <a:cs typeface="Arial" pitchFamily="34" charset="0"/>
              </a:rPr>
              <a:t>Les élèves réfléchiront à des idées de pratiques durables dans leur propre vie, découvriront les éco-écoles et la méthodologie en 7 étapes et l’utiliseront pour diffuser leurs idées à la communauté scolaire.</a:t>
            </a:r>
            <a:endParaRPr lang="el-GR" sz="1100" dirty="0">
              <a:latin typeface="Arial" pitchFamily="34" charset="0"/>
              <a:cs typeface="Arial" pitchFamily="34" charset="0"/>
            </a:endParaRPr>
          </a:p>
        </p:txBody>
      </p:sp>
      <p:sp>
        <p:nvSpPr>
          <p:cNvPr id="27" name="Title 26"/>
          <p:cNvSpPr>
            <a:spLocks noGrp="1"/>
          </p:cNvSpPr>
          <p:nvPr>
            <p:ph type="ctrTitle" idx="6"/>
          </p:nvPr>
        </p:nvSpPr>
        <p:spPr>
          <a:xfrm>
            <a:off x="6370279" y="3219822"/>
            <a:ext cx="2773721" cy="467700"/>
          </a:xfrm>
        </p:spPr>
        <p:txBody>
          <a:bodyPr/>
          <a:lstStyle/>
          <a:p>
            <a:r>
              <a:rPr lang="en-US" dirty="0"/>
              <a:t>Séance </a:t>
            </a:r>
            <a:r>
              <a:rPr lang="en-US" dirty="0" err="1"/>
              <a:t>d’enseignement</a:t>
            </a:r>
            <a:r>
              <a:rPr lang="en-US" dirty="0"/>
              <a:t> 2</a:t>
            </a:r>
            <a:endParaRPr lang="el-GR" dirty="0"/>
          </a:p>
        </p:txBody>
      </p:sp>
      <p:pic>
        <p:nvPicPr>
          <p:cNvPr id="1026" name="Picture 2" descr="C:\Users\SIV\Desktop\Marianthi\SCHOOL\Athens College\Clubs\Environmental Club\2023-2024\GENB - ΔΗΜΙΟΥΡΓΙΑ ΥΛΙΚΟΥ\Bioeconomy wordclou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987574"/>
            <a:ext cx="21602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chemeClr val="bg1"/>
                </a:solidFill>
              </a:rPr>
              <a:t>Matériel </a:t>
            </a:r>
            <a:r>
              <a:rPr lang="en-US" dirty="0" err="1">
                <a:solidFill>
                  <a:schemeClr val="bg1"/>
                </a:solidFill>
              </a:rPr>
              <a:t>nécessaire</a:t>
            </a:r>
            <a:endParaRPr lang="el-GR" dirty="0">
              <a:solidFill>
                <a:schemeClr val="bg1"/>
              </a:solidFill>
            </a:endParaRPr>
          </a:p>
        </p:txBody>
      </p:sp>
      <p:sp>
        <p:nvSpPr>
          <p:cNvPr id="11" name="TextBox 10"/>
          <p:cNvSpPr txBox="1"/>
          <p:nvPr/>
        </p:nvSpPr>
        <p:spPr>
          <a:xfrm>
            <a:off x="971600" y="627534"/>
            <a:ext cx="3384376" cy="3308598"/>
          </a:xfrm>
          <a:prstGeom prst="rect">
            <a:avLst/>
          </a:prstGeom>
          <a:noFill/>
        </p:spPr>
        <p:txBody>
          <a:bodyPr wrap="square" rtlCol="0">
            <a:spAutoFit/>
          </a:bodyPr>
          <a:lstStyle/>
          <a:p>
            <a:pPr marL="171450" lvl="0" indent="-171450">
              <a:buFont typeface="Arial" pitchFamily="34" charset="0"/>
              <a:buChar char="•"/>
            </a:pPr>
            <a:r>
              <a:rPr lang="fr-FR" sz="1100" dirty="0">
                <a:latin typeface="Comic Sans MS" pitchFamily="66" charset="0"/>
              </a:rPr>
              <a:t>Tableau blanc et marqueurs ou tableau noir et craie
Projecteur et écran (si disponible)
Photos ou échantillons de ressources biologiques renouvelables (p. ex. plantes, bois, coton) 
Des documents imprimés/en ligne ou des aides visuelles sur la bioéconomie et les écoles écologiques 
Documents contenant des explications simples et des illustrations des concepts de la bioéconomie
Matériel de dessin / coloriage / bricolage (papier, crayons, crayons)
Petites plantes ou images de plantes
Application </a:t>
            </a:r>
            <a:r>
              <a:rPr lang="fr-FR" sz="1100" dirty="0" err="1">
                <a:latin typeface="Comic Sans MS" pitchFamily="66" charset="0"/>
              </a:rPr>
              <a:t>Chatterpix</a:t>
            </a:r>
            <a:r>
              <a:rPr lang="fr-FR" sz="1100" dirty="0">
                <a:latin typeface="Comic Sans MS" pitchFamily="66" charset="0"/>
              </a:rPr>
              <a:t> pour enfants
Présentation Powerpoint de la leçon
Feuilles de travail (rédaction,</a:t>
            </a:r>
            <a:br>
              <a:rPr lang="fr-FR" sz="1100" dirty="0">
                <a:latin typeface="Comic Sans MS" pitchFamily="66" charset="0"/>
              </a:rPr>
            </a:br>
            <a:r>
              <a:rPr lang="fr-FR" sz="1100" dirty="0">
                <a:latin typeface="Comic Sans MS" pitchFamily="66" charset="0"/>
              </a:rPr>
              <a:t>évaluation, ticket de sortie)</a:t>
            </a:r>
            <a:r>
              <a:rPr lang="en-US" sz="1100" dirty="0">
                <a:latin typeface="Comic Sans MS" pitchFamily="66" charset="0"/>
              </a:rPr>
              <a:t> </a:t>
            </a:r>
            <a:endParaRPr lang="el-GR" sz="1100" dirty="0">
              <a:latin typeface="Comic Sans MS" pitchFamily="66" charset="0"/>
            </a:endParaRPr>
          </a:p>
        </p:txBody>
      </p:sp>
    </p:spTree>
    <p:extLst>
      <p:ext uri="{BB962C8B-B14F-4D97-AF65-F5344CB8AC3E}">
        <p14:creationId xmlns:p14="http://schemas.microsoft.com/office/powerpoint/2010/main" val="109252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lvl="0"/>
            <a:r>
              <a:rPr lang="it-IT" dirty="0" err="1"/>
              <a:t>Séquence</a:t>
            </a:r>
            <a:r>
              <a:rPr lang="it-IT" dirty="0"/>
              <a:t> 1</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spcAft>
                <a:spcPts val="1600"/>
              </a:spcAft>
              <a:buNone/>
            </a:pPr>
            <a:r>
              <a:rPr lang="it-IT" dirty="0" err="1"/>
              <a:t>Bioéconomie</a:t>
            </a:r>
            <a:r>
              <a:rPr lang="it-IT" dirty="0"/>
              <a:t> Concept et </a:t>
            </a:r>
            <a:r>
              <a:rPr lang="it-IT" dirty="0" err="1"/>
              <a:t>applications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p>
            <a:pPr lvl="0"/>
            <a:r>
              <a:rPr lang="fr-FR" dirty="0">
                <a:latin typeface="Century Gothic" pitchFamily="34" charset="0"/>
              </a:rPr>
              <a:t>Objets et matériaux que nous utilisons tous les jours</a:t>
            </a:r>
            <a:endParaRPr dirty="0">
              <a:latin typeface="Century Gothic" pitchFamily="34" charset="0"/>
            </a:endParaRPr>
          </a:p>
        </p:txBody>
      </p:sp>
      <p:sp>
        <p:nvSpPr>
          <p:cNvPr id="176" name="Google Shape;176;p29"/>
          <p:cNvSpPr txBox="1">
            <a:spLocks noGrp="1"/>
          </p:cNvSpPr>
          <p:nvPr>
            <p:ph type="ctrTitle" idx="2"/>
          </p:nvPr>
        </p:nvSpPr>
        <p:spPr>
          <a:xfrm>
            <a:off x="687357" y="1818901"/>
            <a:ext cx="2094900" cy="478800"/>
          </a:xfrm>
          <a:prstGeom prst="rect">
            <a:avLst/>
          </a:prstGeom>
        </p:spPr>
        <p:txBody>
          <a:bodyPr spcFirstLastPara="1" wrap="square" lIns="91425" tIns="91425" rIns="91425" bIns="91425" anchor="b" anchorCtr="0">
            <a:noAutofit/>
          </a:bodyPr>
          <a:lstStyle/>
          <a:p>
            <a:pPr lvl="0"/>
            <a:r>
              <a:rPr lang="it-IT" dirty="0" err="1"/>
              <a:t>Crayon</a:t>
            </a:r>
            <a:r>
              <a:rPr lang="it-IT" dirty="0"/>
              <a:t> - Bois</a:t>
            </a:r>
            <a:endParaRPr dirty="0"/>
          </a:p>
        </p:txBody>
      </p:sp>
      <p:sp>
        <p:nvSpPr>
          <p:cNvPr id="178" name="Google Shape;178;p29"/>
          <p:cNvSpPr txBox="1">
            <a:spLocks noGrp="1"/>
          </p:cNvSpPr>
          <p:nvPr>
            <p:ph type="ctrTitle" idx="6"/>
          </p:nvPr>
        </p:nvSpPr>
        <p:spPr>
          <a:xfrm>
            <a:off x="6886184" y="2454778"/>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Clothes - fabric</a:t>
            </a:r>
            <a:endParaRPr dirty="0"/>
          </a:p>
        </p:txBody>
      </p:sp>
      <p:sp>
        <p:nvSpPr>
          <p:cNvPr id="183" name="Google Shape;183;p29"/>
          <p:cNvSpPr txBox="1">
            <a:spLocks noGrp="1"/>
          </p:cNvSpPr>
          <p:nvPr>
            <p:ph type="ctrTitle" idx="4"/>
          </p:nvPr>
        </p:nvSpPr>
        <p:spPr>
          <a:xfrm>
            <a:off x="2379039" y="2994691"/>
            <a:ext cx="2324531" cy="467700"/>
          </a:xfrm>
          <a:prstGeom prst="rect">
            <a:avLst/>
          </a:prstGeom>
        </p:spPr>
        <p:txBody>
          <a:bodyPr spcFirstLastPara="1" wrap="square" lIns="91425" tIns="91425" rIns="91425" bIns="91425" anchor="b" anchorCtr="0">
            <a:noAutofit/>
          </a:bodyPr>
          <a:lstStyle/>
          <a:p>
            <a:pPr lvl="0"/>
            <a:r>
              <a:rPr lang="en-US" dirty="0"/>
              <a:t>Brosse à dents - Plastique</a:t>
            </a:r>
            <a:endParaRPr dirty="0"/>
          </a:p>
        </p:txBody>
      </p:sp>
      <p:cxnSp>
        <p:nvCxnSpPr>
          <p:cNvPr id="184" name="Google Shape;184;p29"/>
          <p:cNvCxnSpPr/>
          <p:nvPr/>
        </p:nvCxnSpPr>
        <p:spPr>
          <a:xfrm rot="10800000" flipH="1">
            <a:off x="714675" y="960900"/>
            <a:ext cx="7695600" cy="8100"/>
          </a:xfrm>
          <a:prstGeom prst="straightConnector1">
            <a:avLst/>
          </a:prstGeom>
          <a:noFill/>
          <a:ln w="9525" cap="flat" cmpd="sng">
            <a:solidFill>
              <a:schemeClr val="accent1"/>
            </a:solidFill>
            <a:prstDash val="solid"/>
            <a:round/>
            <a:headEnd type="oval" w="med" len="med"/>
            <a:tailEnd type="oval" w="med" len="med"/>
          </a:ln>
        </p:spPr>
      </p:cxnSp>
      <p:grpSp>
        <p:nvGrpSpPr>
          <p:cNvPr id="185" name="Google Shape;185;p29"/>
          <p:cNvGrpSpPr/>
          <p:nvPr/>
        </p:nvGrpSpPr>
        <p:grpSpPr>
          <a:xfrm>
            <a:off x="4407769" y="2128751"/>
            <a:ext cx="309515" cy="305651"/>
            <a:chOff x="7993805" y="2427122"/>
            <a:chExt cx="356256" cy="351808"/>
          </a:xfrm>
        </p:grpSpPr>
        <p:sp>
          <p:nvSpPr>
            <p:cNvPr id="186" name="Google Shape;186;p29"/>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9"/>
          <p:cNvGrpSpPr/>
          <p:nvPr/>
        </p:nvGrpSpPr>
        <p:grpSpPr>
          <a:xfrm>
            <a:off x="7189356" y="2084535"/>
            <a:ext cx="349784" cy="349434"/>
            <a:chOff x="2201806" y="1976585"/>
            <a:chExt cx="349784" cy="349434"/>
          </a:xfrm>
        </p:grpSpPr>
        <p:sp>
          <p:nvSpPr>
            <p:cNvPr id="204" name="Google Shape;204;p29"/>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5" descr="18.722.671 εικόνες για «Ρούχο», φωτογραφίες στοκ, αντικείμενα 3D και vector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7522"/>
          <a:stretch/>
        </p:blipFill>
        <p:spPr bwMode="auto">
          <a:xfrm>
            <a:off x="6948264" y="1074094"/>
            <a:ext cx="1970741" cy="13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59671"/>
          <a:stretch/>
        </p:blipFill>
        <p:spPr bwMode="auto">
          <a:xfrm>
            <a:off x="3200951" y="1030564"/>
            <a:ext cx="711738" cy="176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46" y="1114490"/>
            <a:ext cx="2163011" cy="5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89" y="2304908"/>
            <a:ext cx="1715647" cy="17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573" y="1039540"/>
            <a:ext cx="2287666" cy="15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11453" t="15035" r="16455" b="15652"/>
          <a:stretch/>
        </p:blipFill>
        <p:spPr bwMode="auto">
          <a:xfrm>
            <a:off x="4563775" y="3041586"/>
            <a:ext cx="1545021" cy="148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Google Shape;176;p29"/>
          <p:cNvSpPr txBox="1">
            <a:spLocks/>
          </p:cNvSpPr>
          <p:nvPr/>
        </p:nvSpPr>
        <p:spPr>
          <a:xfrm>
            <a:off x="519962" y="4032349"/>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Jouets</a:t>
            </a:r>
            <a:r>
              <a:rPr lang="en-US" dirty="0"/>
              <a:t> - Plastique</a:t>
            </a:r>
          </a:p>
        </p:txBody>
      </p:sp>
      <p:sp>
        <p:nvSpPr>
          <p:cNvPr id="52" name="Google Shape;176;p29"/>
          <p:cNvSpPr txBox="1">
            <a:spLocks/>
          </p:cNvSpPr>
          <p:nvPr/>
        </p:nvSpPr>
        <p:spPr>
          <a:xfrm>
            <a:off x="4561345" y="2548793"/>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Bureaux</a:t>
            </a:r>
            <a:r>
              <a:rPr lang="en-US" dirty="0"/>
              <a:t> </a:t>
            </a:r>
            <a:r>
              <a:rPr lang="en-US" dirty="0" err="1"/>
              <a:t>en</a:t>
            </a:r>
            <a:r>
              <a:rPr lang="en-US" dirty="0"/>
              <a:t> </a:t>
            </a:r>
            <a:r>
              <a:rPr lang="en-US" dirty="0" err="1"/>
              <a:t>bois</a:t>
            </a:r>
            <a:endParaRPr lang="en-US" dirty="0"/>
          </a:p>
        </p:txBody>
      </p:sp>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328" y="3212973"/>
            <a:ext cx="1933680" cy="12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176;p29"/>
          <p:cNvSpPr txBox="1">
            <a:spLocks/>
          </p:cNvSpPr>
          <p:nvPr/>
        </p:nvSpPr>
        <p:spPr>
          <a:xfrm>
            <a:off x="6253912" y="4469328"/>
            <a:ext cx="2665093"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Shoes – foam / fabric</a:t>
            </a:r>
          </a:p>
        </p:txBody>
      </p:sp>
      <p:sp>
        <p:nvSpPr>
          <p:cNvPr id="56" name="Google Shape;176;p29"/>
          <p:cNvSpPr txBox="1">
            <a:spLocks/>
          </p:cNvSpPr>
          <p:nvPr/>
        </p:nvSpPr>
        <p:spPr>
          <a:xfrm>
            <a:off x="2874721" y="4527037"/>
            <a:ext cx="351562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Coque de </a:t>
            </a:r>
            <a:r>
              <a:rPr lang="en-US" dirty="0" err="1"/>
              <a:t>téléphone</a:t>
            </a:r>
            <a:r>
              <a:rPr lang="en-US" dirty="0"/>
              <a:t> - Plastique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subTitle" idx="1"/>
          </p:nvPr>
        </p:nvSpPr>
        <p:spPr>
          <a:xfrm>
            <a:off x="3340886" y="3219822"/>
            <a:ext cx="5695609" cy="1434600"/>
          </a:xfrm>
          <a:prstGeom prst="rect">
            <a:avLst/>
          </a:prstGeom>
        </p:spPr>
        <p:txBody>
          <a:bodyPr spcFirstLastPara="1" wrap="square" lIns="91425" tIns="91425" rIns="91425" bIns="91425" anchor="t" anchorCtr="0">
            <a:noAutofit/>
          </a:bodyPr>
          <a:lstStyle/>
          <a:p>
            <a:pPr marL="285750" lvl="0" indent="-285750" algn="l">
              <a:buClr>
                <a:schemeClr val="dk1"/>
              </a:buClr>
              <a:buSzPts val="1100"/>
              <a:buFont typeface="Arial" pitchFamily="34" charset="0"/>
              <a:buChar char="•"/>
            </a:pPr>
            <a:r>
              <a:rPr lang="fr-FR" dirty="0"/>
              <a:t>Pensez à des matériaux de la nature qui peuvent être utilisés pour fabriquer des objets que vous utilisez tous les jours. 
Remplissez les deux colonnes du graphique KWL (Know – </a:t>
            </a:r>
            <a:r>
              <a:rPr lang="fr-FR" dirty="0" err="1"/>
              <a:t>Want</a:t>
            </a:r>
            <a:r>
              <a:rPr lang="fr-FR" dirty="0"/>
              <a:t> to Know).</a:t>
            </a:r>
            <a:endParaRPr dirty="0"/>
          </a:p>
        </p:txBody>
      </p:sp>
      <p:sp>
        <p:nvSpPr>
          <p:cNvPr id="237" name="Google Shape;237;p33"/>
          <p:cNvSpPr txBox="1">
            <a:spLocks noGrp="1"/>
          </p:cNvSpPr>
          <p:nvPr>
            <p:ph type="title"/>
          </p:nvPr>
        </p:nvSpPr>
        <p:spPr>
          <a:xfrm>
            <a:off x="4645499" y="2541000"/>
            <a:ext cx="4390995" cy="597300"/>
          </a:xfrm>
          <a:prstGeom prst="rect">
            <a:avLst/>
          </a:prstGeom>
        </p:spPr>
        <p:txBody>
          <a:bodyPr spcFirstLastPara="1" wrap="square" lIns="91425" tIns="91425" rIns="91425" bIns="91425" anchor="b" anchorCtr="0">
            <a:noAutofit/>
          </a:bodyPr>
          <a:lstStyle/>
          <a:p>
            <a:pPr lvl="0"/>
            <a:r>
              <a:rPr lang="fr-FR" dirty="0"/>
              <a:t>Sont-ce les seuls matériaux que nous pouvons utiliser ?</a:t>
            </a:r>
            <a:endParaRPr dirty="0"/>
          </a:p>
        </p:txBody>
      </p:sp>
      <p:cxnSp>
        <p:nvCxnSpPr>
          <p:cNvPr id="238" name="Google Shape;238;p33"/>
          <p:cNvCxnSpPr/>
          <p:nvPr/>
        </p:nvCxnSpPr>
        <p:spPr>
          <a:xfrm rot="10800000" flipH="1">
            <a:off x="7277700" y="3099925"/>
            <a:ext cx="1902600" cy="2400"/>
          </a:xfrm>
          <a:prstGeom prst="straightConnector1">
            <a:avLst/>
          </a:prstGeom>
          <a:noFill/>
          <a:ln w="9525" cap="flat" cmpd="sng">
            <a:solidFill>
              <a:schemeClr val="accent1"/>
            </a:solidFill>
            <a:prstDash val="solid"/>
            <a:round/>
            <a:headEnd type="oval" w="med" len="med"/>
            <a:tailEnd type="none" w="med" len="med"/>
          </a:ln>
        </p:spPr>
      </p:cxnSp>
      <p:pic>
        <p:nvPicPr>
          <p:cNvPr id="239" name="Google Shape;239;p33"/>
          <p:cNvPicPr preferRelativeResize="0"/>
          <p:nvPr/>
        </p:nvPicPr>
        <p:blipFill rotWithShape="1">
          <a:blip r:embed="rId3">
            <a:alphaModFix/>
          </a:blip>
          <a:srcRect b="15973"/>
          <a:stretch/>
        </p:blipFill>
        <p:spPr>
          <a:xfrm rot="10800000" flipH="1">
            <a:off x="0" y="-13850"/>
            <a:ext cx="9181200" cy="5143500"/>
          </a:xfrm>
          <a:prstGeom prst="rtTriangle">
            <a:avLst/>
          </a:prstGeom>
          <a:noFill/>
          <a:ln>
            <a:noFill/>
          </a:ln>
        </p:spPr>
      </p:pic>
      <p:sp>
        <p:nvSpPr>
          <p:cNvPr id="240" name="Google Shape;240;p33"/>
          <p:cNvSpPr/>
          <p:nvPr/>
        </p:nvSpPr>
        <p:spPr>
          <a:xfrm rot="5400000">
            <a:off x="819439" y="-819449"/>
            <a:ext cx="1666800" cy="33057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l="20618" r="14320"/>
          <a:stretch/>
        </p:blipFill>
        <p:spPr>
          <a:xfrm>
            <a:off x="9604" y="0"/>
            <a:ext cx="5019600" cy="5143500"/>
          </a:xfrm>
          <a:prstGeom prst="parallelogram">
            <a:avLst>
              <a:gd name="adj" fmla="val 25000"/>
            </a:avLst>
          </a:prstGeom>
          <a:noFill/>
          <a:ln>
            <a:noFill/>
          </a:ln>
        </p:spPr>
      </p:pic>
      <p:sp>
        <p:nvSpPr>
          <p:cNvPr id="167" name="Google Shape;167;p28"/>
          <p:cNvSpPr txBox="1">
            <a:spLocks noGrp="1"/>
          </p:cNvSpPr>
          <p:nvPr>
            <p:ph type="title"/>
          </p:nvPr>
        </p:nvSpPr>
        <p:spPr>
          <a:xfrm>
            <a:off x="4067944" y="1707654"/>
            <a:ext cx="4680520" cy="523800"/>
          </a:xfrm>
          <a:prstGeom prst="rect">
            <a:avLst/>
          </a:prstGeom>
        </p:spPr>
        <p:txBody>
          <a:bodyPr spcFirstLastPara="1" wrap="square" lIns="91425" tIns="91425" rIns="91425" bIns="91425" anchor="b" anchorCtr="0">
            <a:noAutofit/>
          </a:bodyPr>
          <a:lstStyle/>
          <a:p>
            <a:pPr lvl="0" algn="r"/>
            <a:r>
              <a:rPr lang="it-IT" sz="2400" b="1" dirty="0" err="1">
                <a:latin typeface="Century Gothic" pitchFamily="34" charset="0"/>
              </a:rPr>
              <a:t>Brainstorm</a:t>
            </a:r>
            <a:endParaRPr sz="2400" b="1" dirty="0">
              <a:latin typeface="Century Gothic" pitchFamily="34" charset="0"/>
            </a:endParaRPr>
          </a:p>
        </p:txBody>
      </p:sp>
      <p:sp>
        <p:nvSpPr>
          <p:cNvPr id="168" name="Google Shape;168;p28"/>
          <p:cNvSpPr txBox="1">
            <a:spLocks noGrp="1"/>
          </p:cNvSpPr>
          <p:nvPr>
            <p:ph type="subTitle" idx="1"/>
          </p:nvPr>
        </p:nvSpPr>
        <p:spPr>
          <a:xfrm>
            <a:off x="4427984" y="2787774"/>
            <a:ext cx="4248472" cy="1658100"/>
          </a:xfrm>
          <a:prstGeom prst="rect">
            <a:avLst/>
          </a:prstGeom>
        </p:spPr>
        <p:txBody>
          <a:bodyPr spcFirstLastPara="1" wrap="square" lIns="91425" tIns="91425" rIns="91425" bIns="91425" anchor="t" anchorCtr="0">
            <a:noAutofit/>
          </a:bodyPr>
          <a:lstStyle/>
          <a:p>
            <a:pPr marL="0" lvl="0" indent="0"/>
            <a:r>
              <a:rPr lang="fr-FR" sz="1600" dirty="0">
                <a:latin typeface="Century Gothic" pitchFamily="34" charset="0"/>
              </a:rPr>
              <a:t>Pensez aux choses que nous utilisons tous les jours à la maison et à l’école.</a:t>
            </a:r>
          </a:p>
          <a:p>
            <a:pPr marL="285750" lvl="0" indent="-285750">
              <a:buFont typeface="Arial" panose="020B0604020202020204" pitchFamily="34" charset="0"/>
              <a:buChar char="•"/>
            </a:pPr>
            <a:r>
              <a:rPr lang="fr-FR" sz="1600" dirty="0">
                <a:latin typeface="Century Gothic" pitchFamily="34" charset="0"/>
              </a:rPr>
              <a:t>De quoi sont-ils faits ?
De quel matériel avons-nous besoin ?</a:t>
            </a:r>
            <a:endParaRPr sz="1600" dirty="0">
              <a:latin typeface="Century Gothic" pitchFamily="34" charset="0"/>
            </a:endParaRPr>
          </a:p>
        </p:txBody>
      </p:sp>
      <p:cxnSp>
        <p:nvCxnSpPr>
          <p:cNvPr id="169" name="Google Shape;169;p28"/>
          <p:cNvCxnSpPr/>
          <p:nvPr/>
        </p:nvCxnSpPr>
        <p:spPr>
          <a:xfrm rot="10800000" flipH="1">
            <a:off x="6186075" y="2539350"/>
            <a:ext cx="3009000" cy="7500"/>
          </a:xfrm>
          <a:prstGeom prst="straightConnector1">
            <a:avLst/>
          </a:prstGeom>
          <a:noFill/>
          <a:ln w="9525" cap="flat" cmpd="sng">
            <a:solidFill>
              <a:schemeClr val="accent1"/>
            </a:solidFill>
            <a:prstDash val="solid"/>
            <a:round/>
            <a:headEnd type="oval"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black text&#10;&#10;Description automatically generated">
            <a:extLst>
              <a:ext uri="{FF2B5EF4-FFF2-40B4-BE49-F238E27FC236}">
                <a16:creationId xmlns:a16="http://schemas.microsoft.com/office/drawing/2014/main" id="{62385998-86B7-2D42-DBF6-989DBE805FE7}"/>
              </a:ext>
            </a:extLst>
          </p:cNvPr>
          <p:cNvPicPr>
            <a:picLocks noChangeAspect="1"/>
          </p:cNvPicPr>
          <p:nvPr/>
        </p:nvPicPr>
        <p:blipFill>
          <a:blip r:embed="rId3"/>
          <a:srcRect t="11642" r="77" b="-123"/>
          <a:stretch/>
        </p:blipFill>
        <p:spPr>
          <a:xfrm>
            <a:off x="683988" y="398090"/>
            <a:ext cx="7782044" cy="4346873"/>
          </a:xfrm>
          <a:prstGeom prst="rect">
            <a:avLst/>
          </a:prstGeom>
        </p:spPr>
      </p:pic>
    </p:spTree>
    <p:extLst>
      <p:ext uri="{BB962C8B-B14F-4D97-AF65-F5344CB8AC3E}">
        <p14:creationId xmlns:p14="http://schemas.microsoft.com/office/powerpoint/2010/main" val="116008782"/>
      </p:ext>
    </p:extLst>
  </p:cSld>
  <p:clrMapOvr>
    <a:masterClrMapping/>
  </p:clrMapOvr>
</p:sld>
</file>

<file path=ppt/theme/theme1.xml><?xml version="1.0" encoding="utf-8"?>
<a:theme xmlns:a="http://schemas.openxmlformats.org/drawingml/2006/main" name="Eco Project Proposal by Slidesgo">
  <a:themeElements>
    <a:clrScheme name="Simple Light">
      <a:dk1>
        <a:srgbClr val="000000"/>
      </a:dk1>
      <a:lt1>
        <a:srgbClr val="FFFFFF"/>
      </a:lt1>
      <a:dk2>
        <a:srgbClr val="595959"/>
      </a:dk2>
      <a:lt2>
        <a:srgbClr val="EEEEEE"/>
      </a:lt2>
      <a:accent1>
        <a:srgbClr val="3E4035"/>
      </a:accent1>
      <a:accent2>
        <a:srgbClr val="9AAE8E"/>
      </a:accent2>
      <a:accent3>
        <a:srgbClr val="ECF0EA"/>
      </a:accent3>
      <a:accent4>
        <a:srgbClr val="666954"/>
      </a:accent4>
      <a:accent5>
        <a:srgbClr val="D3F2C1"/>
      </a:accent5>
      <a:accent6>
        <a:srgbClr val="9E9E9E"/>
      </a:accent6>
      <a:hlink>
        <a:srgbClr val="0C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70974B7780C42449E1B381D958C3DA6" ma:contentTypeVersion="15" ma:contentTypeDescription="Creare un nuovo documento." ma:contentTypeScope="" ma:versionID="28c8e84fbce78053d7f22056b6e07868">
  <xsd:schema xmlns:xsd="http://www.w3.org/2001/XMLSchema" xmlns:xs="http://www.w3.org/2001/XMLSchema" xmlns:p="http://schemas.microsoft.com/office/2006/metadata/properties" xmlns:ns2="4cb37d89-296d-4697-a3a4-f9df7f39d0ef" xmlns:ns3="4b029ac4-2790-4e9d-b1ba-d309a41950a3" targetNamespace="http://schemas.microsoft.com/office/2006/metadata/properties" ma:root="true" ma:fieldsID="b2080048e86604465f2b7e8932cd4fb6" ns2:_="" ns3:_="">
    <xsd:import namespace="4cb37d89-296d-4697-a3a4-f9df7f39d0ef"/>
    <xsd:import namespace="4b029ac4-2790-4e9d-b1ba-d309a41950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37d89-296d-4697-a3a4-f9df7f39d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029ac4-2790-4e9d-b1ba-d309a41950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370ce11-841f-4ae9-ba72-4a85948f8fae}" ma:internalName="TaxCatchAll" ma:showField="CatchAllData" ma:web="4b029ac4-2790-4e9d-b1ba-d309a41950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b029ac4-2790-4e9d-b1ba-d309a41950a3" xsi:nil="true"/>
    <lcf76f155ced4ddcb4097134ff3c332f xmlns="4cb37d89-296d-4697-a3a4-f9df7f39d0e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3071FF-3BC7-48CC-9F5A-D925ABE26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37d89-296d-4697-a3a4-f9df7f39d0ef"/>
    <ds:schemaRef ds:uri="4b029ac4-2790-4e9d-b1ba-d309a419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AE5F99-D780-4398-B40F-012F5A1BBFCA}">
  <ds:schemaRefs>
    <ds:schemaRef ds:uri="http://schemas.microsoft.com/office/2006/metadata/properties"/>
    <ds:schemaRef ds:uri="http://schemas.microsoft.com/office/infopath/2007/PartnerControls"/>
    <ds:schemaRef ds:uri="4b029ac4-2790-4e9d-b1ba-d309a41950a3"/>
    <ds:schemaRef ds:uri="4cb37d89-296d-4697-a3a4-f9df7f39d0ef"/>
  </ds:schemaRefs>
</ds:datastoreItem>
</file>

<file path=customXml/itemProps3.xml><?xml version="1.0" encoding="utf-8"?>
<ds:datastoreItem xmlns:ds="http://schemas.openxmlformats.org/officeDocument/2006/customXml" ds:itemID="{8C3E5855-A662-4222-915B-3BBAB30F60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2355</Words>
  <Application>Microsoft Office PowerPoint</Application>
  <PresentationFormat>Presentazione su schermo (16:9)</PresentationFormat>
  <Paragraphs>156</Paragraphs>
  <Slides>28</Slides>
  <Notes>24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28</vt:i4>
      </vt:variant>
    </vt:vector>
  </HeadingPairs>
  <TitlesOfParts>
    <vt:vector size="38" baseType="lpstr">
      <vt:lpstr>PT Serif</vt:lpstr>
      <vt:lpstr>Arial</vt:lpstr>
      <vt:lpstr>Comic Sans MS</vt:lpstr>
      <vt:lpstr>Montserrat Medium</vt:lpstr>
      <vt:lpstr>Calibri</vt:lpstr>
      <vt:lpstr>PuviRegular</vt:lpstr>
      <vt:lpstr>Century Gothic</vt:lpstr>
      <vt:lpstr>Montserrat</vt:lpstr>
      <vt:lpstr>Montserrat SemiBold</vt:lpstr>
      <vt:lpstr>Eco Project Proposal by Slidesgo</vt:lpstr>
      <vt:lpstr>Plan de leçon sur la bioéconomie École primaire</vt:lpstr>
      <vt:lpstr>Table des matières</vt:lpstr>
      <vt:lpstr>Objectifs de la leçon</vt:lpstr>
      <vt:lpstr>Matériel nécessaire</vt:lpstr>
      <vt:lpstr>Séquence 1</vt:lpstr>
      <vt:lpstr>Objets et matériaux que nous utilisons tous les jours</vt:lpstr>
      <vt:lpstr>Sont-ce les seuls matériaux que nous pouvons utiliser ?</vt:lpstr>
      <vt:lpstr>Brainstorm</vt:lpstr>
      <vt:lpstr>Presentazione standard di PowerPoint</vt:lpstr>
      <vt:lpstr>Qu’est-ce que la bioéconomie ?</vt:lpstr>
      <vt:lpstr>Presentazione standard di PowerPoint</vt:lpstr>
      <vt:lpstr>Presentazione standard di PowerPoint</vt:lpstr>
      <vt:lpstr>Ressources biologiques renouvelables</vt:lpstr>
      <vt:lpstr>Presentazione standard di PowerPoint</vt:lpstr>
      <vt:lpstr>Presentazione standard di PowerPoint</vt:lpstr>
      <vt:lpstr>L’HEURE DU QUIZ DÉCHETS OU TRÉSORS ?</vt:lpstr>
      <vt:lpstr>Presentazione standard di PowerPoint</vt:lpstr>
      <vt:lpstr>Projet - Instructions étape par étape pour les étudiants</vt:lpstr>
      <vt:lpstr>Texte du modèle</vt:lpstr>
      <vt:lpstr>Séquence n° 2</vt:lpstr>
      <vt:lpstr>Les éco-écoles et la méthodologie en 7 étapes</vt:lpstr>
      <vt:lpstr>Brainstorm</vt:lpstr>
      <vt:lpstr>Exemples d’Eco-Code de la bioéconomie</vt:lpstr>
      <vt:lpstr>ÉVALUATION ET RÉFLEXION</vt:lpstr>
      <vt:lpstr>RÉFLEXION – Si je devais refaire le Projet Bioéconomie...</vt:lpstr>
      <vt:lpstr>Références</vt:lpstr>
      <vt:lpstr>Merci!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Bioeconomy Lesson Plan</dc:title>
  <dc:creator>Pietro Rigonat</dc:creator>
  <cp:lastModifiedBy>Pietro Rigonat</cp:lastModifiedBy>
  <cp:revision>107</cp:revision>
  <dcterms:modified xsi:type="dcterms:W3CDTF">2025-05-26T11:07:38Z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0x010100470974B7780C42449E1B381D958C3DA6</vt:lpwstr>
  </property>
  <property fmtid="{D5CDD505-2E9C-101B-9397-08002B2CF9AE}" pid="3" name="MediaServiceImageTags">
    <vt:lpwstr/>
  </property>
</Properties>
</file>