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omments/modernComment_102_E7A638C1.xml" ContentType="application/vnd.ms-powerpoint.comments+xml"/>
  <Override PartName="/ppt/comments/modernComment_105_3FA0A272.xml" ContentType="application/vnd.ms-powerpoint.comments+xml"/>
  <Override PartName="/ppt/comments/modernComment_104_8A56AEE3.xml" ContentType="application/vnd.ms-powerpoint.comments+xml"/>
  <Override PartName="/ppt/comments/modernComment_116_F3E46FEA.xml" ContentType="application/vnd.ms-powerpoint.comments+xml"/>
  <Override PartName="/ppt/comments/modernComment_10F_C5812AF1.xml" ContentType="application/vnd.ms-powerpoint.comments+xml"/>
  <Override PartName="/ppt/comments/modernComment_117_A687C299.xml" ContentType="application/vnd.ms-powerpoint.comments+xml"/>
  <Override PartName="/ppt/notesSlides/notesSlide1.xml" ContentType="application/vnd.openxmlformats-officedocument.presentationml.notesSlide+xml"/>
  <Override PartName="/ppt/comments/modernComment_118_839676BD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85" r:id="rId5"/>
    <p:sldId id="258" r:id="rId6"/>
    <p:sldId id="259" r:id="rId7"/>
    <p:sldId id="274" r:id="rId8"/>
    <p:sldId id="261" r:id="rId9"/>
    <p:sldId id="260" r:id="rId10"/>
    <p:sldId id="277" r:id="rId11"/>
    <p:sldId id="278" r:id="rId12"/>
    <p:sldId id="271" r:id="rId13"/>
    <p:sldId id="276" r:id="rId14"/>
    <p:sldId id="282" r:id="rId15"/>
    <p:sldId id="283" r:id="rId16"/>
    <p:sldId id="279" r:id="rId17"/>
    <p:sldId id="280" r:id="rId18"/>
    <p:sldId id="272" r:id="rId19"/>
    <p:sldId id="264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A6EF5E61-7F75-40C3-B60B-DBFE8513D21B}">
          <p14:sldIdLst>
            <p14:sldId id="285"/>
          </p14:sldIdLst>
        </p14:section>
        <p14:section name="Sekcia bez názvu" id="{FA9A7F28-B968-40F2-B689-7E6B17A9B277}">
          <p14:sldIdLst>
            <p14:sldId id="258"/>
            <p14:sldId id="259"/>
            <p14:sldId id="274"/>
            <p14:sldId id="261"/>
            <p14:sldId id="260"/>
            <p14:sldId id="277"/>
            <p14:sldId id="278"/>
            <p14:sldId id="271"/>
            <p14:sldId id="276"/>
            <p14:sldId id="282"/>
            <p14:sldId id="283"/>
            <p14:sldId id="279"/>
            <p14:sldId id="280"/>
            <p14:sldId id="272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201CC6-34A4-A1C8-48CA-A0B39B16B6B6}" name="Kika Kolárová" initials="KK" userId="8c737587674f9e71" providerId="Windows Live"/>
  <p188:author id="{D4AFCDE7-C165-9BAC-4808-5AFF3ECDAE84}" name="Reeza Hanselmann" initials="RH" userId="S::reeza@fee.global::796f332d-99f5-4e2b-9f97-6b67832b3c8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94660"/>
  </p:normalViewPr>
  <p:slideViewPr>
    <p:cSldViewPr>
      <p:cViewPr varScale="1">
        <p:scale>
          <a:sx n="80" d="100"/>
          <a:sy n="80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omments/modernComment_102_E7A638C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8233223-F765-4B0D-A4AE-5268EA810610}" authorId="{CA201CC6-34A4-A1C8-48CA-A0B39B16B6B6}" created="2024-10-10T13:07:34.84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886430401" sldId="258"/>
      <ac:spMk id="4" creationId="{00000000-0000-0000-0000-000000000000}"/>
    </ac:deMkLst>
    <p188:txBody>
      <a:bodyPr/>
      <a:lstStyle/>
      <a:p>
        <a:r>
          <a:rPr lang="sk-SK"/>
          <a:t>https://zelenaskola.sk/o-programe/metodika-7-krokov/</a:t>
        </a:r>
      </a:p>
    </p188:txBody>
  </p188:cm>
</p188:cmLst>
</file>

<file path=ppt/comments/modernComment_104_8A56AEE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E4F0AB6-013E-4224-89EF-78C099A51CF2}" authorId="{CA201CC6-34A4-A1C8-48CA-A0B39B16B6B6}" created="2024-10-10T16:16:12.03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320936675" sldId="260"/>
      <ac:picMk id="7170" creationId="{00000000-0000-0000-0000-000000000000}"/>
    </ac:deMkLst>
    <p188:txBody>
      <a:bodyPr/>
      <a:lstStyle/>
      <a:p>
        <a:r>
          <a:rPr lang="sk-SK"/>
          <a:t>Správy a novinky Zelenej školy</a:t>
        </a:r>
      </a:p>
    </p188:txBody>
  </p188:cm>
</p188:cmLst>
</file>

<file path=ppt/comments/modernComment_105_3FA0A27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C929E8D-6300-4E53-A443-971B7AEE9B4F}" authorId="{CA201CC6-34A4-A1C8-48CA-A0B39B16B6B6}" created="2024-10-10T16:09:52.97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067491954" sldId="261"/>
      <ac:picMk id="4098" creationId="{00000000-0000-0000-0000-000000000000}"/>
    </ac:deMkLst>
    <p188:txBody>
      <a:bodyPr/>
      <a:lstStyle/>
      <a:p>
        <a:r>
          <a:rPr lang="sk-SK"/>
          <a:t>Zvolení reprezentanti roka:
Ročník 7,8 etc
Zamestnanci a dospelí
Parent = rodič
Governor = riaditeľ
Assistant Head = zástupca riaditeľa
Co-ordinator = koodrinátor/ka(woman)
Geao. Depart = oddelenie geografie
Tech. Dep = technické oddelenie
Bursar = ekonóm
Site manager = správca areálu
TA = asisten učiteľa</a:t>
        </a:r>
      </a:p>
    </p188:txBody>
  </p188:cm>
</p188:cmLst>
</file>

<file path=ppt/comments/modernComment_10F_C5812AF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CD4F8E3-0880-4B87-AC21-648AEED1D435}" authorId="{CA201CC6-34A4-A1C8-48CA-A0B39B16B6B6}" created="2024-10-10T16:26:58.21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313576689" sldId="271"/>
      <ac:picMk id="5" creationId="{00000000-0000-0000-0000-000000000000}"/>
    </ac:deMkLst>
    <p188:txBody>
      <a:bodyPr/>
      <a:lstStyle/>
      <a:p>
        <a:r>
          <a:rPr lang="sk-SK"/>
          <a:t>Joint Advisory Steering Committee: Spoločný poradný riadiaci výbor
Industry Steering Committee: Priemyselný riadiaci výbor
Joint Environment Working Group: Spoločná pracovná skupina pre životné prostredie
Communications Working Group: Pracovná skupina pre komunikáciu
Joint Economic &amp; Social Development Working Group: Spoločná pracovná skupina pre ekonomický a sociálny rozvoj
Industry Environment Working Group: Priemyselná pracovná skupina pre životné prostredie
Industry Economic &amp; Social Development Working Group: Priemyselná pracovná skupina pre ekonomický a sociálny rozvoj</a:t>
        </a:r>
      </a:p>
    </p188:txBody>
  </p188:cm>
</p188:cmLst>
</file>

<file path=ppt/comments/modernComment_116_F3E46FE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7AB26B6-4BDF-4FF7-AF54-F0B2503F3B18}" authorId="{CA201CC6-34A4-A1C8-48CA-A0B39B16B6B6}" created="2024-10-10T16:24:09.093">
    <pc:sldMkLst xmlns:pc="http://schemas.microsoft.com/office/powerpoint/2013/main/command">
      <pc:docMk/>
      <pc:sldMk cId="4091834346" sldId="278"/>
    </pc:sldMkLst>
    <p188:txBody>
      <a:bodyPr/>
      <a:lstStyle/>
      <a:p>
        <a:r>
          <a:rPr lang="sk-SK"/>
          <a:t>Mladí ľudia môže zmeniť svet
Začnite svoju cestu za Zelenou vlajkou dnes
Zapojte sa do najväčšieho edukačného programu na Zemi</a:t>
        </a:r>
      </a:p>
    </p188:txBody>
  </p188:cm>
</p188:cmLst>
</file>

<file path=ppt/comments/modernComment_117_A687C29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C4D8FF8-0F54-4102-A184-7AB19BC609B9}" authorId="{CA201CC6-34A4-A1C8-48CA-A0B39B16B6B6}" created="2024-10-10T16:35:48.18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793915033" sldId="279"/>
      <ac:picMk id="3075" creationId="{00000000-0000-0000-0000-000000000000}"/>
    </ac:deMkLst>
    <p188:txBody>
      <a:bodyPr/>
      <a:lstStyle/>
      <a:p>
        <a:r>
          <a:rPr lang="sk-SK"/>
          <a:t>Zápisnica zo sretnutia
Prítomní:
Agenda stretnutia:
Diskusia:</a:t>
        </a:r>
      </a:p>
    </p188:txBody>
  </p188:cm>
</p188:cmLst>
</file>

<file path=ppt/comments/modernComment_118_839676B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806F3B5-B08B-43F8-86A4-6EFCA42A871B}" authorId="{CA201CC6-34A4-A1C8-48CA-A0B39B16B6B6}" created="2024-10-10T16:41:02.658">
    <pc:sldMkLst xmlns:pc="http://schemas.microsoft.com/office/powerpoint/2013/main/command">
      <pc:docMk/>
      <pc:sldMk cId="2207676093" sldId="280"/>
    </pc:sldMkLst>
    <p188:txBody>
      <a:bodyPr/>
      <a:lstStyle/>
      <a:p>
        <a:r>
          <a:rPr lang="sk-SK"/>
          <a:t>ŠKOLSKÉ NOVINY
Týždeň od: 13.3.2024
Pozdrav od EKO komisie:
Prajeme vám krásny piatok! Tento týždeň sme v triede boli veľmi aktívni. Každý žiak začal hľadať viac biomateriálov, ktoré by sa dali použiť na obaly na desiatu. Čoskoro sa dozviete viac informácií o stretnutiach EKO výboru!
Predseda ECO komisie
Čo nás čaká:
Pondelok: Čítanie o biomateriáloch
Utorok: Navrhovanie obalov na potraviny, ktoré sa predávajú v školskej jedálni
Streda: Stretnutie s prevádzkovateľom školskej jedálne
Štvrtok: Pozvaný odborník nám porozpráva o výhodách biohospodárstva
Piatok: Exkurzia
Nadchádzajúce udalosti:
3/17 – Školská exkurzia
4/3 – 4/7 – Pošlite nám svoje nápady
4/21 – Stretnutie EKO výboru
5/15 – Posledný deň v škole
Ako nás kontaktovať:
Prosím, počítajte s 24 hodinami na odpoveď.
[e-mailová adresa]
(125)-456-7890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1C631-0D0F-4590-8F1C-14E4F97969A9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D0971-CE92-4D44-BFBB-36F91DE921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345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D0971-CE92-4D44-BFBB-36F91DE9212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534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21" Type="http://schemas.openxmlformats.org/officeDocument/2006/relationships/image" Target="../media/image25.svg"/><Relationship Id="rId34" Type="http://schemas.openxmlformats.org/officeDocument/2006/relationships/image" Target="../media/image38.pn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5" Type="http://schemas.openxmlformats.org/officeDocument/2006/relationships/image" Target="../media/image29.svg"/><Relationship Id="rId33" Type="http://schemas.openxmlformats.org/officeDocument/2006/relationships/image" Target="../media/image37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emf"/><Relationship Id="rId5" Type="http://schemas.openxmlformats.org/officeDocument/2006/relationships/image" Target="../media/image9.emf"/><Relationship Id="rId15" Type="http://schemas.openxmlformats.org/officeDocument/2006/relationships/image" Target="../media/image19.svg"/><Relationship Id="rId23" Type="http://schemas.openxmlformats.org/officeDocument/2006/relationships/image" Target="../media/image27.svg"/><Relationship Id="rId28" Type="http://schemas.openxmlformats.org/officeDocument/2006/relationships/image" Target="../media/image32.png"/><Relationship Id="rId36" Type="http://schemas.openxmlformats.org/officeDocument/2006/relationships/image" Target="../media/image40.emf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31" Type="http://schemas.openxmlformats.org/officeDocument/2006/relationships/image" Target="../media/image35.svg"/><Relationship Id="rId4" Type="http://schemas.openxmlformats.org/officeDocument/2006/relationships/image" Target="../media/image8.sv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svg"/><Relationship Id="rId8" Type="http://schemas.openxmlformats.org/officeDocument/2006/relationships/image" Target="../media/image12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10/10/2024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625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10/10/2024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042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10/10/2024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1510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52DB5F41-4F2B-4328-AE49-3707D2F74D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591" y="3100017"/>
            <a:ext cx="4410681" cy="124821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 of the</a:t>
            </a:r>
            <a:br>
              <a:rPr lang="en-US" dirty="0"/>
            </a:br>
            <a:r>
              <a:rPr lang="en-US" dirty="0"/>
              <a:t>presentation</a:t>
            </a:r>
            <a:endParaRPr lang="pt-PT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4662E1A-1852-420A-BF5C-6602BA6CF8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590" y="4552533"/>
            <a:ext cx="2946486" cy="60547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buNone/>
              <a:defRPr sz="1875" b="0">
                <a:solidFill>
                  <a:srgbClr val="3BFF9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 here, if needed</a:t>
            </a:r>
            <a:endParaRPr lang="pt-PT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551FBB9-4D3D-4135-9095-7A3090D099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591" y="5797201"/>
            <a:ext cx="2458641" cy="378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35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35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35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Date/Event Info</a:t>
            </a:r>
            <a:endParaRPr lang="en-PT" dirty="0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8B555D08-2146-440F-99EA-4CF91903ED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4033" y="5374979"/>
            <a:ext cx="79734" cy="1262462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A28B3EA1-BE00-40B5-A69B-9FAA1BE005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4590" y="871323"/>
            <a:ext cx="1950577" cy="11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06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al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739BA59-69B5-4BA8-A153-9A136681CF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31618" y="1430655"/>
            <a:ext cx="2880766" cy="707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1" i="0">
                <a:solidFill>
                  <a:srgbClr val="3BFF9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Thank you!</a:t>
            </a: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FA736C32-83BF-4701-A120-C92EB277E8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4033" y="5371583"/>
            <a:ext cx="79734" cy="1262462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58CDCDE3-95BD-4EF2-825B-A47CF3185D7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1217" y="6388617"/>
            <a:ext cx="1090543" cy="231741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DC678C40-A850-4661-8B14-B0CBF6F8754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52214" y="1093564"/>
            <a:ext cx="823913" cy="1172046"/>
          </a:xfrm>
          <a:prstGeom prst="rect">
            <a:avLst/>
          </a:prstGeom>
        </p:spPr>
      </p:pic>
      <p:sp>
        <p:nvSpPr>
          <p:cNvPr id="27" name="Subtitle 2">
            <a:extLst>
              <a:ext uri="{FF2B5EF4-FFF2-40B4-BE49-F238E27FC236}">
                <a16:creationId xmlns:a16="http://schemas.microsoft.com/office/drawing/2014/main" id="{AF2798AB-B03B-4E95-A1C8-85C4332642A4}"/>
              </a:ext>
            </a:extLst>
          </p:cNvPr>
          <p:cNvSpPr txBox="1">
            <a:spLocks/>
          </p:cNvSpPr>
          <p:nvPr userDrawn="1"/>
        </p:nvSpPr>
        <p:spPr>
          <a:xfrm>
            <a:off x="6661739" y="1322831"/>
            <a:ext cx="1924667" cy="27477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20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8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info@genb-project.eu</a:t>
            </a:r>
            <a:endParaRPr lang="pt-PT" sz="1400" dirty="0"/>
          </a:p>
        </p:txBody>
      </p:sp>
      <p:pic>
        <p:nvPicPr>
          <p:cNvPr id="33" name="Gráfico 32">
            <a:extLst>
              <a:ext uri="{FF2B5EF4-FFF2-40B4-BE49-F238E27FC236}">
                <a16:creationId xmlns:a16="http://schemas.microsoft.com/office/drawing/2014/main" id="{8AA900D8-A334-424B-AE3E-2F7EBD02C2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4591" y="3760222"/>
            <a:ext cx="1000125" cy="85725"/>
          </a:xfrm>
          <a:prstGeom prst="rect">
            <a:avLst/>
          </a:prstGeom>
        </p:spPr>
      </p:pic>
      <p:pic>
        <p:nvPicPr>
          <p:cNvPr id="34" name="Gráfico 33">
            <a:extLst>
              <a:ext uri="{FF2B5EF4-FFF2-40B4-BE49-F238E27FC236}">
                <a16:creationId xmlns:a16="http://schemas.microsoft.com/office/drawing/2014/main" id="{DA986E21-9F1B-467B-B797-668AC0F7C76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8416" y="4497388"/>
            <a:ext cx="717181" cy="272731"/>
          </a:xfrm>
          <a:prstGeom prst="rect">
            <a:avLst/>
          </a:prstGeom>
        </p:spPr>
      </p:pic>
      <p:pic>
        <p:nvPicPr>
          <p:cNvPr id="35" name="Gráfico 34">
            <a:extLst>
              <a:ext uri="{FF2B5EF4-FFF2-40B4-BE49-F238E27FC236}">
                <a16:creationId xmlns:a16="http://schemas.microsoft.com/office/drawing/2014/main" id="{F1D1AEB0-6D60-4A56-B5BC-B563653CD30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84828" y="4513199"/>
            <a:ext cx="941957" cy="250520"/>
          </a:xfrm>
          <a:prstGeom prst="rect">
            <a:avLst/>
          </a:prstGeom>
        </p:spPr>
      </p:pic>
      <p:pic>
        <p:nvPicPr>
          <p:cNvPr id="36" name="Gráfico 35">
            <a:extLst>
              <a:ext uri="{FF2B5EF4-FFF2-40B4-BE49-F238E27FC236}">
                <a16:creationId xmlns:a16="http://schemas.microsoft.com/office/drawing/2014/main" id="{700DF2AE-4F0C-43A5-B1C6-D4553E74F0F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80042" y="4458256"/>
            <a:ext cx="807762" cy="289199"/>
          </a:xfrm>
          <a:prstGeom prst="rect">
            <a:avLst/>
          </a:prstGeom>
        </p:spPr>
      </p:pic>
      <p:pic>
        <p:nvPicPr>
          <p:cNvPr id="38" name="Gráfico 37">
            <a:extLst>
              <a:ext uri="{FF2B5EF4-FFF2-40B4-BE49-F238E27FC236}">
                <a16:creationId xmlns:a16="http://schemas.microsoft.com/office/drawing/2014/main" id="{1BFABBAE-E945-44EB-9261-7C37EC0919B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17477" y="5375204"/>
            <a:ext cx="339925" cy="319929"/>
          </a:xfrm>
          <a:prstGeom prst="rect">
            <a:avLst/>
          </a:prstGeom>
        </p:spPr>
      </p:pic>
      <p:pic>
        <p:nvPicPr>
          <p:cNvPr id="40" name="Gráfico 39">
            <a:extLst>
              <a:ext uri="{FF2B5EF4-FFF2-40B4-BE49-F238E27FC236}">
                <a16:creationId xmlns:a16="http://schemas.microsoft.com/office/drawing/2014/main" id="{2211E6CE-999D-47CA-8E78-77170CD7D08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069006" y="5361922"/>
            <a:ext cx="636077" cy="361906"/>
          </a:xfrm>
          <a:prstGeom prst="rect">
            <a:avLst/>
          </a:prstGeom>
        </p:spPr>
      </p:pic>
      <p:pic>
        <p:nvPicPr>
          <p:cNvPr id="41" name="Gráfico 40">
            <a:extLst>
              <a:ext uri="{FF2B5EF4-FFF2-40B4-BE49-F238E27FC236}">
                <a16:creationId xmlns:a16="http://schemas.microsoft.com/office/drawing/2014/main" id="{D417C3C7-36BE-47D9-B71C-7B4B814AA79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166042" y="5418276"/>
            <a:ext cx="991160" cy="245235"/>
          </a:xfrm>
          <a:prstGeom prst="rect">
            <a:avLst/>
          </a:prstGeom>
        </p:spPr>
      </p:pic>
      <p:pic>
        <p:nvPicPr>
          <p:cNvPr id="43" name="Gráfico 42">
            <a:extLst>
              <a:ext uri="{FF2B5EF4-FFF2-40B4-BE49-F238E27FC236}">
                <a16:creationId xmlns:a16="http://schemas.microsoft.com/office/drawing/2014/main" id="{CD3C49D6-C161-43F3-B8FA-DE758A367BA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563767" y="5405865"/>
            <a:ext cx="689113" cy="270058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304D794F-DA24-4EA6-8328-622538FFF52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734682" y="5427345"/>
            <a:ext cx="879432" cy="269825"/>
          </a:xfrm>
          <a:prstGeom prst="rect">
            <a:avLst/>
          </a:prstGeom>
        </p:spPr>
      </p:pic>
      <p:pic>
        <p:nvPicPr>
          <p:cNvPr id="46" name="Imagem 45" descr="Uma imagem com texto&#10;&#10;Descrição gerada automaticamente">
            <a:extLst>
              <a:ext uri="{FF2B5EF4-FFF2-40B4-BE49-F238E27FC236}">
                <a16:creationId xmlns:a16="http://schemas.microsoft.com/office/drawing/2014/main" id="{C04E755E-BE1A-4C5C-A626-889F184C4001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05" y="4451644"/>
            <a:ext cx="966454" cy="348853"/>
          </a:xfrm>
          <a:prstGeom prst="rect">
            <a:avLst/>
          </a:prstGeom>
        </p:spPr>
      </p:pic>
      <p:pic>
        <p:nvPicPr>
          <p:cNvPr id="48" name="Imagem 47" descr="Uma imagem com texto, relógio&#10;&#10;Descrição gerada automaticamente">
            <a:extLst>
              <a:ext uri="{FF2B5EF4-FFF2-40B4-BE49-F238E27FC236}">
                <a16:creationId xmlns:a16="http://schemas.microsoft.com/office/drawing/2014/main" id="{15E9BBCE-4D5C-411B-A8A2-554B3BE2B675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010" y="4482740"/>
            <a:ext cx="971023" cy="302744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id="{FD6D74B2-0E4D-478A-8296-7E486FBB1508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53439" y="1324038"/>
            <a:ext cx="1947246" cy="1160102"/>
          </a:xfrm>
          <a:prstGeom prst="rect">
            <a:avLst/>
          </a:prstGeom>
        </p:spPr>
      </p:pic>
      <p:pic>
        <p:nvPicPr>
          <p:cNvPr id="2" name="Gráfico 28">
            <a:extLst>
              <a:ext uri="{FF2B5EF4-FFF2-40B4-BE49-F238E27FC236}">
                <a16:creationId xmlns:a16="http://schemas.microsoft.com/office/drawing/2014/main" id="{33452801-4C56-A3EB-1D79-4DDABD5B254B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652214" y="2640425"/>
            <a:ext cx="276225" cy="276225"/>
          </a:xfrm>
          <a:prstGeom prst="rect">
            <a:avLst/>
          </a:prstGeom>
        </p:spPr>
      </p:pic>
      <p:pic>
        <p:nvPicPr>
          <p:cNvPr id="3" name="Gráfico 29">
            <a:extLst>
              <a:ext uri="{FF2B5EF4-FFF2-40B4-BE49-F238E27FC236}">
                <a16:creationId xmlns:a16="http://schemas.microsoft.com/office/drawing/2014/main" id="{BDCD4EC8-5022-AE90-E8FF-AAB74ADBB7F6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064170" y="2640425"/>
            <a:ext cx="276225" cy="276225"/>
          </a:xfrm>
          <a:prstGeom prst="rect">
            <a:avLst/>
          </a:prstGeom>
        </p:spPr>
      </p:pic>
      <p:pic>
        <p:nvPicPr>
          <p:cNvPr id="4" name="Gráfico 35">
            <a:extLst>
              <a:ext uri="{FF2B5EF4-FFF2-40B4-BE49-F238E27FC236}">
                <a16:creationId xmlns:a16="http://schemas.microsoft.com/office/drawing/2014/main" id="{D86ACDDF-C574-3695-9126-C301F6CEF4E2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476126" y="2640425"/>
            <a:ext cx="276225" cy="276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863A15-46B3-7B80-19D8-A43D3A5DAB1B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8300038" y="2640425"/>
            <a:ext cx="276225" cy="276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EA3654-27E8-5D9E-3FEC-A4F620BB334C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7888082" y="2640425"/>
            <a:ext cx="276225" cy="27622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91B25E5-22CF-6773-B872-445B56878078}"/>
              </a:ext>
            </a:extLst>
          </p:cNvPr>
          <p:cNvSpPr txBox="1">
            <a:spLocks/>
          </p:cNvSpPr>
          <p:nvPr userDrawn="1"/>
        </p:nvSpPr>
        <p:spPr>
          <a:xfrm>
            <a:off x="6661739" y="2355984"/>
            <a:ext cx="1924667" cy="27477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20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8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0" i="0" dirty="0">
                <a:solidFill>
                  <a:schemeClr val="bg1"/>
                </a:solidFill>
                <a:effectLst/>
                <a:latin typeface="PuviRegular"/>
              </a:rPr>
              <a:t>@BIOVOICES</a:t>
            </a:r>
            <a:endParaRPr lang="pt-P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10/10/2024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46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10/10/2024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095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10/10/2024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4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10/10/2024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996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10/10/2024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939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10/10/2024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6244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10/10/2024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278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10/10/2024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0B196-6C76-4FE0-A2E9-306EDE891380}" type="datetimeFigureOut">
              <a:rPr lang="el-GR" smtClean="0"/>
              <a:t>10/10/2024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328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youtube.com/shorts/DCCqACRKFEc?feature=shar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microsoft.com/office/2018/10/relationships/comments" Target="../comments/modernComment_117_A687C29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8_839676BD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hyperlink" Target="https://www.canva.com/design/DAGGpLqF0pU/7f8liLOGmDFAeWbHcQaDww/edit?utm_content=DAGGpLqF0pU&amp;utm_campaign=designshare&amp;utm_medium=link2&amp;utm_source=sharebutto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s.research-and-innovation.ec.europa.eu/en/research-area/industrial-research-and-innovation/eu-valorisation-policy/knowledge-valorisation-platform/repository/whats-bioeconomy-book-kids" TargetMode="External"/><Relationship Id="rId2" Type="http://schemas.openxmlformats.org/officeDocument/2006/relationships/hyperlink" Target="https://www.ecoschools.global/seven-steps-methodolog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schools.global/seven-steps-methodology" TargetMode="External"/><Relationship Id="rId2" Type="http://schemas.microsoft.com/office/2018/10/relationships/comments" Target="../comments/modernComment_102_E7A638C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microsoft.com/office/2018/10/relationships/comments" Target="../comments/modernComment_105_3FA0A27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microsoft.com/office/2018/10/relationships/comments" Target="../comments/modernComment_104_8A56AE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microsoft.com/office/2018/10/relationships/comments" Target="../comments/modernComment_116_F3E46FEA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microsoft.com/office/2018/10/relationships/comments" Target="../comments/modernComment_10F_C5812AF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75E06E-4BA7-48E6-B3EA-9604936F0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/>
              <a:t>Materiály na školenie</a:t>
            </a:r>
            <a:endParaRPr lang="pt-P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A2EDF0-7A23-40CD-8304-26565CF088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KROK 1: VYTVORTE EKO KOMISIU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53838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3813"/>
            <a:ext cx="7844343" cy="1143000"/>
          </a:xfrm>
        </p:spPr>
        <p:txBody>
          <a:bodyPr>
            <a:normAutofit/>
          </a:bodyPr>
          <a:lstStyle/>
          <a:p>
            <a:r>
              <a:rPr lang="en-US" sz="4400" b="1" dirty="0" err="1"/>
              <a:t>Biohospodárstvo</a:t>
            </a:r>
            <a:r>
              <a:rPr lang="en-US" sz="4400" b="1" dirty="0"/>
              <a:t> a EKO </a:t>
            </a:r>
            <a:r>
              <a:rPr lang="en-US" sz="4400" b="1" dirty="0" err="1"/>
              <a:t>komisia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184" y="836712"/>
            <a:ext cx="8675632" cy="484407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err="1">
                <a:latin typeface="+mj-lt"/>
              </a:rPr>
              <a:t>Prvá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podskupina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môže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zaviesť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programy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kompostovania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spracovanie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organického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odpadu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čím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zvyšky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jedla</a:t>
            </a:r>
            <a:r>
              <a:rPr lang="en-US" sz="2000" dirty="0">
                <a:latin typeface="+mj-lt"/>
              </a:rPr>
              <a:t> a </a:t>
            </a:r>
            <a:r>
              <a:rPr lang="en-US" sz="2000" dirty="0" err="1">
                <a:latin typeface="+mj-lt"/>
              </a:rPr>
              <a:t>záhradný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odpad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premenia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kompost</a:t>
            </a:r>
            <a:r>
              <a:rPr lang="en-US" sz="2000" dirty="0">
                <a:latin typeface="+mj-lt"/>
              </a:rPr>
              <a:t> pre </a:t>
            </a:r>
            <a:r>
              <a:rPr lang="en-US" sz="2000" dirty="0" err="1">
                <a:latin typeface="+mj-lt"/>
              </a:rPr>
              <a:t>školské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záhrady</a:t>
            </a:r>
            <a:r>
              <a:rPr lang="en-US" sz="2000" dirty="0">
                <a:latin typeface="+mj-lt"/>
              </a:rPr>
              <a:t>. </a:t>
            </a:r>
            <a:endParaRPr lang="sk-SK" sz="2000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err="1">
                <a:latin typeface="+mj-lt"/>
              </a:rPr>
              <a:t>Komisia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môže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rozhodnúť</a:t>
            </a:r>
            <a:r>
              <a:rPr lang="en-US" sz="2000" dirty="0">
                <a:latin typeface="+mj-lt"/>
              </a:rPr>
              <a:t> o </a:t>
            </a:r>
            <a:r>
              <a:rPr lang="en-US" sz="2000" dirty="0" err="1">
                <a:latin typeface="+mj-lt"/>
              </a:rPr>
              <a:t>ľuďoch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ktorí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budú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zapojení</a:t>
            </a:r>
            <a:r>
              <a:rPr lang="en-US" sz="2000" dirty="0">
                <a:latin typeface="+mj-lt"/>
              </a:rPr>
              <a:t>, a o </a:t>
            </a:r>
            <a:r>
              <a:rPr lang="en-US" sz="2000" dirty="0" err="1">
                <a:latin typeface="+mj-lt"/>
              </a:rPr>
              <a:t>krokoch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ktoré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budú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potrebné</a:t>
            </a:r>
            <a:r>
              <a:rPr lang="en-US" sz="2000" dirty="0">
                <a:latin typeface="+mj-lt"/>
              </a:rPr>
              <a:t>. V </a:t>
            </a:r>
            <a:r>
              <a:rPr lang="en-US" sz="2000" dirty="0" err="1">
                <a:latin typeface="+mj-lt"/>
              </a:rPr>
              <a:t>tomto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prípade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bude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komisia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potrebovať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pomoc</a:t>
            </a:r>
            <a:r>
              <a:rPr lang="en-US" sz="2000" dirty="0">
                <a:latin typeface="+mj-lt"/>
              </a:rPr>
              <a:t> od </a:t>
            </a:r>
            <a:r>
              <a:rPr lang="en-US" sz="2000" dirty="0" err="1">
                <a:latin typeface="+mj-lt"/>
              </a:rPr>
              <a:t>zamestnancov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jedálne</a:t>
            </a:r>
            <a:r>
              <a:rPr lang="en-US" sz="2000" dirty="0">
                <a:latin typeface="+mj-lt"/>
              </a:rPr>
              <a:t>, aby </a:t>
            </a:r>
            <a:r>
              <a:rPr lang="en-US" sz="2000" dirty="0" err="1">
                <a:latin typeface="+mj-lt"/>
              </a:rPr>
              <a:t>získali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informácie</a:t>
            </a:r>
            <a:r>
              <a:rPr lang="en-US" sz="2000" dirty="0">
                <a:latin typeface="+mj-lt"/>
              </a:rPr>
              <a:t> o </a:t>
            </a:r>
            <a:r>
              <a:rPr lang="en-US" sz="2000" dirty="0" err="1">
                <a:latin typeface="+mj-lt"/>
              </a:rPr>
              <a:t>množstve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vyhodeného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jedla</a:t>
            </a:r>
            <a:r>
              <a:rPr lang="en-US" sz="2000" dirty="0">
                <a:latin typeface="+mj-lt"/>
              </a:rPr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err="1">
                <a:latin typeface="+mj-lt"/>
              </a:rPr>
              <a:t>Následne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môžu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informovať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študentov</a:t>
            </a:r>
            <a:r>
              <a:rPr lang="en-US" sz="2000" dirty="0">
                <a:latin typeface="+mj-lt"/>
              </a:rPr>
              <a:t> o </a:t>
            </a:r>
            <a:r>
              <a:rPr lang="en-US" sz="2000" dirty="0" err="1">
                <a:latin typeface="+mj-lt"/>
              </a:rPr>
              <a:t>výhodách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kompostovania</a:t>
            </a:r>
            <a:r>
              <a:rPr lang="en-US" sz="2000" dirty="0">
                <a:latin typeface="+mj-lt"/>
              </a:rPr>
              <a:t> (</a:t>
            </a:r>
            <a:r>
              <a:rPr lang="en-US" sz="2000" dirty="0" err="1">
                <a:latin typeface="+mj-lt"/>
              </a:rPr>
              <a:t>pomocou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plagátov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prejavov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alebo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krátkych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prezentácií</a:t>
            </a:r>
            <a:r>
              <a:rPr lang="en-US" sz="2000" dirty="0">
                <a:latin typeface="+mj-lt"/>
              </a:rPr>
              <a:t> v </a:t>
            </a:r>
            <a:r>
              <a:rPr lang="en-US" sz="2000" dirty="0" err="1">
                <a:latin typeface="+mj-lt"/>
              </a:rPr>
              <a:t>triedach</a:t>
            </a:r>
            <a:r>
              <a:rPr lang="en-US" sz="2000" dirty="0">
                <a:latin typeface="+mj-lt"/>
              </a:rPr>
              <a:t>). </a:t>
            </a:r>
            <a:endParaRPr lang="sk-SK" sz="2000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+mj-lt"/>
              </a:rPr>
              <a:t>Po </a:t>
            </a:r>
            <a:r>
              <a:rPr lang="en-US" sz="2000" dirty="0" err="1">
                <a:latin typeface="+mj-lt"/>
              </a:rPr>
              <a:t>informovaní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študentov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musí</a:t>
            </a:r>
            <a:r>
              <a:rPr lang="en-US" sz="2000" dirty="0">
                <a:latin typeface="+mj-lt"/>
              </a:rPr>
              <a:t> EKO </a:t>
            </a:r>
            <a:r>
              <a:rPr lang="en-US" sz="2000" dirty="0" err="1">
                <a:latin typeface="+mj-lt"/>
              </a:rPr>
              <a:t>komisia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monitorovať</a:t>
            </a:r>
            <a:r>
              <a:rPr lang="en-US" sz="2000" dirty="0">
                <a:latin typeface="+mj-lt"/>
              </a:rPr>
              <a:t> a </a:t>
            </a:r>
            <a:r>
              <a:rPr lang="en-US" sz="2000" dirty="0" err="1">
                <a:latin typeface="+mj-lt"/>
              </a:rPr>
              <a:t>vyhodnocovať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priebeh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krokov</a:t>
            </a:r>
            <a:r>
              <a:rPr lang="en-US" sz="2000" dirty="0">
                <a:latin typeface="+mj-lt"/>
              </a:rPr>
              <a:t>. Je </a:t>
            </a:r>
            <a:r>
              <a:rPr lang="en-US" sz="2000" dirty="0" err="1">
                <a:latin typeface="+mj-lt"/>
              </a:rPr>
              <a:t>menej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potravinového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odpadu</a:t>
            </a:r>
            <a:r>
              <a:rPr lang="en-US" sz="2000" dirty="0">
                <a:latin typeface="+mj-lt"/>
              </a:rPr>
              <a:t>? </a:t>
            </a:r>
            <a:r>
              <a:rPr lang="en-US" sz="2000" dirty="0" err="1">
                <a:latin typeface="+mj-lt"/>
              </a:rPr>
              <a:t>Zmenili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postoje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študentov</a:t>
            </a:r>
            <a:r>
              <a:rPr lang="en-US" sz="2000" dirty="0">
                <a:latin typeface="+mj-lt"/>
              </a:rPr>
              <a:t> k </a:t>
            </a:r>
            <a:r>
              <a:rPr lang="en-US" sz="2000" dirty="0" err="1">
                <a:latin typeface="+mj-lt"/>
              </a:rPr>
              <a:t>plytvaniu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potravinami</a:t>
            </a:r>
            <a:r>
              <a:rPr lang="en-US" sz="2000" dirty="0">
                <a:latin typeface="+mj-lt"/>
              </a:rPr>
              <a:t>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err="1">
                <a:latin typeface="+mj-lt"/>
              </a:rPr>
              <a:t>Nakoniec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komisia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informuje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širšiu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komunitu</a:t>
            </a:r>
            <a:r>
              <a:rPr lang="en-US" sz="2000" dirty="0">
                <a:latin typeface="+mj-lt"/>
              </a:rPr>
              <a:t> o </a:t>
            </a:r>
            <a:r>
              <a:rPr lang="en-US" sz="2000" dirty="0" err="1">
                <a:latin typeface="+mj-lt"/>
              </a:rPr>
              <a:t>výsledkoch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Môžu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poslať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informačný</a:t>
            </a:r>
            <a:r>
              <a:rPr lang="en-US" sz="2000" dirty="0">
                <a:latin typeface="+mj-lt"/>
              </a:rPr>
              <a:t> bulletin </a:t>
            </a:r>
            <a:r>
              <a:rPr lang="en-US" sz="2000" dirty="0" err="1">
                <a:latin typeface="+mj-lt"/>
              </a:rPr>
              <a:t>rodičom</a:t>
            </a:r>
            <a:r>
              <a:rPr lang="en-US" sz="2000" dirty="0">
                <a:latin typeface="+mj-lt"/>
              </a:rPr>
              <a:t> a </a:t>
            </a:r>
            <a:r>
              <a:rPr lang="en-US" sz="2000" dirty="0" err="1">
                <a:latin typeface="+mj-lt"/>
              </a:rPr>
              <a:t>mestskej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rade</a:t>
            </a:r>
            <a:r>
              <a:rPr lang="en-US" sz="2000" dirty="0">
                <a:latin typeface="+mj-lt"/>
              </a:rPr>
              <a:t> s </a:t>
            </a:r>
            <a:r>
              <a:rPr lang="en-US" sz="2000" dirty="0" err="1">
                <a:latin typeface="+mj-lt"/>
              </a:rPr>
              <a:t>údajmi</a:t>
            </a:r>
            <a:r>
              <a:rPr lang="en-US" sz="2000" dirty="0">
                <a:latin typeface="+mj-lt"/>
              </a:rPr>
              <a:t> o </a:t>
            </a:r>
            <a:r>
              <a:rPr lang="en-US" sz="2000" dirty="0" err="1">
                <a:latin typeface="+mj-lt"/>
              </a:rPr>
              <a:t>množstve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vyrobeného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kompostu</a:t>
            </a:r>
            <a:r>
              <a:rPr lang="en-US" sz="2000" dirty="0">
                <a:latin typeface="+mj-lt"/>
              </a:rPr>
              <a:t> a </a:t>
            </a:r>
            <a:r>
              <a:rPr lang="en-US" sz="2000" dirty="0" err="1">
                <a:latin typeface="+mj-lt"/>
              </a:rPr>
              <a:t>jeho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výhodách</a:t>
            </a:r>
            <a:r>
              <a:rPr lang="en-US" sz="2000" dirty="0">
                <a:latin typeface="+mj-lt"/>
              </a:rPr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877272"/>
            <a:ext cx="1195384" cy="79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116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/>
              <a:t>Biohospodárstvo</a:t>
            </a:r>
            <a:r>
              <a:rPr lang="en-US" sz="4400" b="1" dirty="0"/>
              <a:t> a EKO </a:t>
            </a:r>
            <a:r>
              <a:rPr lang="en-US" sz="4400" b="1" dirty="0" err="1"/>
              <a:t>komisia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err="1"/>
              <a:t>Druhá</a:t>
            </a:r>
            <a:r>
              <a:rPr lang="en-US" sz="2000" dirty="0"/>
              <a:t> </a:t>
            </a:r>
            <a:r>
              <a:rPr lang="en-US" sz="2000" dirty="0" err="1"/>
              <a:t>podskupina</a:t>
            </a:r>
            <a:r>
              <a:rPr lang="en-US" sz="2000" dirty="0"/>
              <a:t> </a:t>
            </a:r>
            <a:r>
              <a:rPr lang="en-US" sz="2000" dirty="0" err="1"/>
              <a:t>môže</a:t>
            </a:r>
            <a:r>
              <a:rPr lang="en-US" sz="2000" dirty="0"/>
              <a:t> </a:t>
            </a:r>
            <a:r>
              <a:rPr lang="en-US" sz="2000" dirty="0" err="1"/>
              <a:t>zaviesť</a:t>
            </a:r>
            <a:r>
              <a:rPr lang="en-US" sz="2000" dirty="0"/>
              <a:t> </a:t>
            </a:r>
            <a:r>
              <a:rPr lang="en-US" sz="2000" dirty="0" err="1"/>
              <a:t>recyklačné</a:t>
            </a:r>
            <a:r>
              <a:rPr lang="en-US" sz="2000" dirty="0"/>
              <a:t> </a:t>
            </a:r>
            <a:r>
              <a:rPr lang="en-US" sz="2000" dirty="0" err="1"/>
              <a:t>programy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zníženie</a:t>
            </a:r>
            <a:r>
              <a:rPr lang="en-US" sz="2000" dirty="0"/>
              <a:t> </a:t>
            </a:r>
            <a:r>
              <a:rPr lang="en-US" sz="2000" dirty="0" err="1"/>
              <a:t>plastového</a:t>
            </a:r>
            <a:r>
              <a:rPr lang="en-US" sz="2000" dirty="0"/>
              <a:t> a </a:t>
            </a:r>
            <a:r>
              <a:rPr lang="en-US" sz="2000" dirty="0" err="1"/>
              <a:t>papierového</a:t>
            </a:r>
            <a:r>
              <a:rPr lang="en-US" sz="2000" dirty="0"/>
              <a:t> </a:t>
            </a:r>
            <a:r>
              <a:rPr lang="en-US" sz="2000" dirty="0" err="1"/>
              <a:t>odpadu</a:t>
            </a:r>
            <a:r>
              <a:rPr lang="en-US" sz="2000" dirty="0"/>
              <a:t>. </a:t>
            </a:r>
            <a:endParaRPr lang="sk-SK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EKO </a:t>
            </a:r>
            <a:r>
              <a:rPr lang="en-US" sz="2000" dirty="0" err="1"/>
              <a:t>komisia</a:t>
            </a:r>
            <a:r>
              <a:rPr lang="en-US" sz="2000" dirty="0"/>
              <a:t> </a:t>
            </a:r>
            <a:r>
              <a:rPr lang="en-US" sz="2000" dirty="0" err="1"/>
              <a:t>môže</a:t>
            </a:r>
            <a:r>
              <a:rPr lang="en-US" sz="2000" dirty="0"/>
              <a:t> </a:t>
            </a:r>
            <a:r>
              <a:rPr lang="en-US" sz="2000" dirty="0" err="1"/>
              <a:t>prevziať</a:t>
            </a:r>
            <a:r>
              <a:rPr lang="en-US" sz="2000" dirty="0"/>
              <a:t> </a:t>
            </a:r>
            <a:r>
              <a:rPr lang="en-US" sz="2000" dirty="0" err="1"/>
              <a:t>iniciatívu</a:t>
            </a:r>
            <a:r>
              <a:rPr lang="en-US" sz="2000" dirty="0"/>
              <a:t>, </a:t>
            </a:r>
            <a:r>
              <a:rPr lang="en-US" sz="2000" dirty="0" err="1"/>
              <a:t>zhromaždiť</a:t>
            </a:r>
            <a:r>
              <a:rPr lang="en-US" sz="2000" dirty="0"/>
              <a:t> </a:t>
            </a:r>
            <a:r>
              <a:rPr lang="en-US" sz="2000" dirty="0" err="1"/>
              <a:t>odpad</a:t>
            </a:r>
            <a:r>
              <a:rPr lang="en-US" sz="2000" dirty="0"/>
              <a:t> </a:t>
            </a:r>
            <a:r>
              <a:rPr lang="en-US" sz="2000" dirty="0" err="1"/>
              <a:t>počas</a:t>
            </a:r>
            <a:r>
              <a:rPr lang="en-US" sz="2000" dirty="0"/>
              <a:t> </a:t>
            </a:r>
            <a:r>
              <a:rPr lang="en-US" sz="2000" dirty="0" err="1"/>
              <a:t>dvoch</a:t>
            </a:r>
            <a:r>
              <a:rPr lang="en-US" sz="2000" dirty="0"/>
              <a:t> </a:t>
            </a:r>
            <a:r>
              <a:rPr lang="en-US" sz="2000" dirty="0" err="1"/>
              <a:t>dní</a:t>
            </a:r>
            <a:r>
              <a:rPr lang="en-US" sz="2000" dirty="0"/>
              <a:t> a </a:t>
            </a:r>
            <a:r>
              <a:rPr lang="en-US" sz="2000" dirty="0" err="1"/>
              <a:t>predstaviť</a:t>
            </a:r>
            <a:r>
              <a:rPr lang="en-US" sz="2000" dirty="0"/>
              <a:t> </a:t>
            </a:r>
            <a:r>
              <a:rPr lang="en-US" sz="2000" dirty="0" err="1"/>
              <a:t>spôsob</a:t>
            </a:r>
            <a:r>
              <a:rPr lang="en-US" sz="2000" dirty="0"/>
              <a:t>, </a:t>
            </a:r>
            <a:r>
              <a:rPr lang="en-US" sz="2000" dirty="0" err="1"/>
              <a:t>akým</a:t>
            </a:r>
            <a:r>
              <a:rPr lang="en-US" sz="2000" dirty="0"/>
              <a:t> </a:t>
            </a:r>
            <a:r>
              <a:rPr lang="en-US" sz="2000" dirty="0" err="1"/>
              <a:t>triedime</a:t>
            </a:r>
            <a:r>
              <a:rPr lang="en-US" sz="2000" dirty="0"/>
              <a:t> </a:t>
            </a:r>
            <a:r>
              <a:rPr lang="en-US" sz="2000" dirty="0" err="1"/>
              <a:t>školský</a:t>
            </a:r>
            <a:r>
              <a:rPr lang="en-US" sz="2000" dirty="0"/>
              <a:t> </a:t>
            </a:r>
            <a:r>
              <a:rPr lang="en-US" sz="2000" dirty="0" err="1"/>
              <a:t>odpad</a:t>
            </a:r>
            <a:r>
              <a:rPr lang="en-US" sz="2000" dirty="0"/>
              <a:t> a </a:t>
            </a:r>
            <a:r>
              <a:rPr lang="en-US" sz="2000" dirty="0" err="1"/>
              <a:t>ukladáme</a:t>
            </a:r>
            <a:r>
              <a:rPr lang="en-US" sz="2000" dirty="0"/>
              <a:t> ho do </a:t>
            </a:r>
            <a:r>
              <a:rPr lang="en-US" sz="2000" dirty="0" err="1"/>
              <a:t>recyklačných</a:t>
            </a:r>
            <a:r>
              <a:rPr lang="en-US" sz="2000" dirty="0"/>
              <a:t> </a:t>
            </a:r>
            <a:r>
              <a:rPr lang="en-US" sz="2000" dirty="0" err="1"/>
              <a:t>košov</a:t>
            </a:r>
            <a:r>
              <a:rPr lang="en-US" sz="2000" dirty="0"/>
              <a:t> </a:t>
            </a:r>
            <a:r>
              <a:rPr lang="en-US" sz="2000" dirty="0" err="1"/>
              <a:t>podľa</a:t>
            </a:r>
            <a:r>
              <a:rPr lang="en-US" sz="2000" dirty="0"/>
              <a:t> </a:t>
            </a:r>
            <a:r>
              <a:rPr lang="en-US" sz="2000" dirty="0" err="1"/>
              <a:t>materiálu</a:t>
            </a:r>
            <a:r>
              <a:rPr lang="en-US" sz="2000" dirty="0"/>
              <a:t>, z </a:t>
            </a:r>
            <a:r>
              <a:rPr lang="en-US" sz="2000" dirty="0" err="1"/>
              <a:t>ktorého</a:t>
            </a:r>
            <a:r>
              <a:rPr lang="en-US" sz="2000" dirty="0"/>
              <a:t> je </a:t>
            </a:r>
            <a:r>
              <a:rPr lang="en-US" sz="2000" dirty="0" err="1"/>
              <a:t>vyrobený</a:t>
            </a:r>
            <a:r>
              <a:rPr lang="en-US" sz="20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err="1"/>
              <a:t>Následne</a:t>
            </a:r>
            <a:r>
              <a:rPr lang="en-US" sz="2000" dirty="0"/>
              <a:t> </a:t>
            </a:r>
            <a:r>
              <a:rPr lang="en-US" sz="2000" dirty="0" err="1"/>
              <a:t>môžu</a:t>
            </a:r>
            <a:r>
              <a:rPr lang="en-US" sz="2000" dirty="0"/>
              <a:t> </a:t>
            </a:r>
            <a:r>
              <a:rPr lang="en-US" sz="2000" dirty="0" err="1"/>
              <a:t>študentov</a:t>
            </a:r>
            <a:r>
              <a:rPr lang="en-US" sz="2000" dirty="0"/>
              <a:t> </a:t>
            </a:r>
            <a:r>
              <a:rPr lang="en-US" sz="2000" dirty="0" err="1"/>
              <a:t>informovať</a:t>
            </a:r>
            <a:r>
              <a:rPr lang="en-US" sz="2000" dirty="0"/>
              <a:t> o </a:t>
            </a:r>
            <a:r>
              <a:rPr lang="en-US" sz="2000" dirty="0" err="1"/>
              <a:t>výhodách</a:t>
            </a:r>
            <a:r>
              <a:rPr lang="en-US" sz="2000" dirty="0"/>
              <a:t> </a:t>
            </a:r>
            <a:r>
              <a:rPr lang="en-US" sz="2000" dirty="0" err="1"/>
              <a:t>recyklácie</a:t>
            </a:r>
            <a:r>
              <a:rPr lang="en-US" sz="2000" dirty="0"/>
              <a:t> v </a:t>
            </a:r>
            <a:r>
              <a:rPr lang="en-US" sz="2000" dirty="0" err="1"/>
              <a:t>škole</a:t>
            </a:r>
            <a:r>
              <a:rPr lang="en-US" sz="2000" dirty="0"/>
              <a:t> a </a:t>
            </a:r>
            <a:r>
              <a:rPr lang="en-US" sz="2000" dirty="0" err="1"/>
              <a:t>inšpirovať</a:t>
            </a:r>
            <a:r>
              <a:rPr lang="en-US" sz="2000" dirty="0"/>
              <a:t> ich, aby </a:t>
            </a:r>
            <a:r>
              <a:rPr lang="en-US" sz="2000" dirty="0" err="1"/>
              <a:t>vytvorili</a:t>
            </a:r>
            <a:r>
              <a:rPr lang="en-US" sz="2000" dirty="0"/>
              <a:t> </a:t>
            </a:r>
            <a:r>
              <a:rPr lang="en-US" sz="2000" dirty="0" err="1"/>
              <a:t>menšie</a:t>
            </a:r>
            <a:r>
              <a:rPr lang="en-US" sz="2000" dirty="0"/>
              <a:t> </a:t>
            </a:r>
            <a:r>
              <a:rPr lang="en-US" sz="2000" dirty="0" err="1"/>
              <a:t>skupiny</a:t>
            </a:r>
            <a:r>
              <a:rPr lang="en-US" sz="2000" dirty="0"/>
              <a:t> </a:t>
            </a:r>
            <a:r>
              <a:rPr lang="en-US" sz="2000" dirty="0" err="1"/>
              <a:t>dobrovoľníkov</a:t>
            </a:r>
            <a:r>
              <a:rPr lang="en-US" sz="2000" dirty="0"/>
              <a:t>, </a:t>
            </a:r>
            <a:r>
              <a:rPr lang="en-US" sz="2000" dirty="0" err="1"/>
              <a:t>ktoré</a:t>
            </a:r>
            <a:r>
              <a:rPr lang="en-US" sz="2000" dirty="0"/>
              <a:t> </a:t>
            </a:r>
            <a:r>
              <a:rPr lang="en-US" sz="2000" dirty="0" err="1"/>
              <a:t>budú</a:t>
            </a:r>
            <a:r>
              <a:rPr lang="en-US" sz="2000" dirty="0"/>
              <a:t> </a:t>
            </a:r>
            <a:r>
              <a:rPr lang="en-US" sz="2000" dirty="0" err="1"/>
              <a:t>kontaktovať</a:t>
            </a:r>
            <a:r>
              <a:rPr lang="en-US" sz="2000" dirty="0"/>
              <a:t> </a:t>
            </a:r>
            <a:r>
              <a:rPr lang="en-US" sz="2000" dirty="0" err="1"/>
              <a:t>recyklačné</a:t>
            </a:r>
            <a:r>
              <a:rPr lang="en-US" sz="2000" dirty="0"/>
              <a:t> </a:t>
            </a:r>
            <a:r>
              <a:rPr lang="en-US" sz="2000" dirty="0" err="1"/>
              <a:t>spoločnosti</a:t>
            </a:r>
            <a:r>
              <a:rPr lang="en-US" sz="2000" dirty="0"/>
              <a:t> a </a:t>
            </a:r>
            <a:r>
              <a:rPr lang="en-US" sz="2000" dirty="0" err="1"/>
              <a:t>nájdu</a:t>
            </a:r>
            <a:r>
              <a:rPr lang="en-US" sz="2000" dirty="0"/>
              <a:t> </a:t>
            </a:r>
            <a:r>
              <a:rPr lang="en-US" sz="2000" dirty="0" err="1"/>
              <a:t>najlepšiu</a:t>
            </a:r>
            <a:r>
              <a:rPr lang="en-US" sz="2000" dirty="0"/>
              <a:t> </a:t>
            </a:r>
            <a:r>
              <a:rPr lang="en-US" sz="2000" dirty="0" err="1"/>
              <a:t>ponuku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recyklovateľné</a:t>
            </a:r>
            <a:r>
              <a:rPr lang="en-US" sz="2000" dirty="0"/>
              <a:t> </a:t>
            </a:r>
            <a:r>
              <a:rPr lang="en-US" sz="2000" dirty="0" err="1"/>
              <a:t>materiály</a:t>
            </a:r>
            <a:r>
              <a:rPr lang="en-US" sz="2000" dirty="0"/>
              <a:t> </a:t>
            </a:r>
            <a:r>
              <a:rPr lang="en-US" sz="2000" dirty="0" err="1"/>
              <a:t>školy</a:t>
            </a:r>
            <a:r>
              <a:rPr lang="en-US" sz="2000" dirty="0"/>
              <a:t>. </a:t>
            </a:r>
            <a:r>
              <a:rPr lang="en-US" sz="2000" dirty="0" err="1"/>
              <a:t>Namiesto</a:t>
            </a:r>
            <a:r>
              <a:rPr lang="en-US" sz="2000" dirty="0"/>
              <a:t> </a:t>
            </a:r>
            <a:r>
              <a:rPr lang="en-US" sz="2000" dirty="0" err="1"/>
              <a:t>peňazí</a:t>
            </a:r>
            <a:r>
              <a:rPr lang="en-US" sz="2000" dirty="0"/>
              <a:t> by </a:t>
            </a:r>
            <a:r>
              <a:rPr lang="en-US" sz="2000" dirty="0" err="1"/>
              <a:t>spoločnosť</a:t>
            </a:r>
            <a:r>
              <a:rPr lang="en-US" sz="2000" dirty="0"/>
              <a:t> </a:t>
            </a:r>
            <a:r>
              <a:rPr lang="en-US" sz="2000" dirty="0" err="1"/>
              <a:t>mohla</a:t>
            </a:r>
            <a:r>
              <a:rPr lang="en-US" sz="2000" dirty="0"/>
              <a:t> </a:t>
            </a:r>
            <a:r>
              <a:rPr lang="en-US" sz="2000" dirty="0" err="1"/>
              <a:t>škole</a:t>
            </a:r>
            <a:r>
              <a:rPr lang="en-US" sz="2000" dirty="0"/>
              <a:t> </a:t>
            </a:r>
            <a:r>
              <a:rPr lang="en-US" sz="2000" dirty="0" err="1"/>
              <a:t>poskytnúť</a:t>
            </a:r>
            <a:r>
              <a:rPr lang="en-US" sz="2000" dirty="0"/>
              <a:t> </a:t>
            </a:r>
            <a:r>
              <a:rPr lang="en-US" sz="2000" dirty="0" err="1"/>
              <a:t>recyklovaný</a:t>
            </a:r>
            <a:r>
              <a:rPr lang="en-US" sz="2000" dirty="0"/>
              <a:t> papier a bio </a:t>
            </a:r>
            <a:r>
              <a:rPr lang="en-US" sz="2000" dirty="0" err="1"/>
              <a:t>školské</a:t>
            </a:r>
            <a:r>
              <a:rPr lang="en-US" sz="2000" dirty="0"/>
              <a:t> </a:t>
            </a:r>
            <a:r>
              <a:rPr lang="en-US" sz="2000" dirty="0" err="1"/>
              <a:t>potreby</a:t>
            </a:r>
            <a:r>
              <a:rPr lang="en-US" sz="20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EKO </a:t>
            </a:r>
            <a:r>
              <a:rPr lang="en-US" sz="2000" dirty="0" err="1"/>
              <a:t>komisia</a:t>
            </a:r>
            <a:r>
              <a:rPr lang="en-US" sz="2000" dirty="0"/>
              <a:t> </a:t>
            </a:r>
            <a:r>
              <a:rPr lang="en-US" sz="2000" dirty="0" err="1"/>
              <a:t>bude</a:t>
            </a:r>
            <a:r>
              <a:rPr lang="en-US" sz="2000" dirty="0"/>
              <a:t> </a:t>
            </a:r>
            <a:r>
              <a:rPr lang="en-US" sz="2000" dirty="0" err="1"/>
              <a:t>monitorovať</a:t>
            </a:r>
            <a:r>
              <a:rPr lang="en-US" sz="2000" dirty="0"/>
              <a:t> a </a:t>
            </a:r>
            <a:r>
              <a:rPr lang="en-US" sz="2000" dirty="0" err="1"/>
              <a:t>vyhodnocovať</a:t>
            </a:r>
            <a:r>
              <a:rPr lang="en-US" sz="2000" dirty="0"/>
              <a:t> </a:t>
            </a:r>
            <a:r>
              <a:rPr lang="en-US" sz="2000" dirty="0" err="1"/>
              <a:t>finančné</a:t>
            </a:r>
            <a:r>
              <a:rPr lang="en-US" sz="2000" dirty="0"/>
              <a:t> a </a:t>
            </a:r>
            <a:r>
              <a:rPr lang="en-US" sz="2000" dirty="0" err="1"/>
              <a:t>vzdelávacie</a:t>
            </a:r>
            <a:r>
              <a:rPr lang="en-US" sz="2000" dirty="0"/>
              <a:t> </a:t>
            </a:r>
            <a:r>
              <a:rPr lang="en-US" sz="2000" dirty="0" err="1"/>
              <a:t>prínosy</a:t>
            </a:r>
            <a:r>
              <a:rPr lang="en-US" sz="2000" dirty="0"/>
              <a:t> </a:t>
            </a:r>
            <a:r>
              <a:rPr lang="en-US" sz="2000" dirty="0" err="1"/>
              <a:t>tohto</a:t>
            </a:r>
            <a:r>
              <a:rPr lang="en-US" sz="2000" dirty="0"/>
              <a:t> </a:t>
            </a:r>
            <a:r>
              <a:rPr lang="en-US" sz="2000" dirty="0" err="1"/>
              <a:t>projektu</a:t>
            </a:r>
            <a:r>
              <a:rPr lang="en-US" sz="2000" dirty="0"/>
              <a:t> a </a:t>
            </a:r>
            <a:r>
              <a:rPr lang="en-US" sz="2000" dirty="0" err="1"/>
              <a:t>napíše</a:t>
            </a:r>
            <a:r>
              <a:rPr lang="en-US" sz="2000" dirty="0"/>
              <a:t> </a:t>
            </a:r>
            <a:r>
              <a:rPr lang="en-US" sz="2000" dirty="0" err="1"/>
              <a:t>článok</a:t>
            </a:r>
            <a:r>
              <a:rPr lang="en-US" sz="2000" dirty="0"/>
              <a:t> do </a:t>
            </a:r>
            <a:r>
              <a:rPr lang="en-US" sz="2000" dirty="0" err="1"/>
              <a:t>školských</a:t>
            </a:r>
            <a:r>
              <a:rPr lang="en-US" sz="2000" dirty="0"/>
              <a:t> </a:t>
            </a:r>
            <a:r>
              <a:rPr lang="en-US" sz="2000" dirty="0" err="1"/>
              <a:t>novín</a:t>
            </a:r>
            <a:r>
              <a:rPr lang="en-US" sz="2000" dirty="0"/>
              <a:t>, </a:t>
            </a:r>
            <a:r>
              <a:rPr lang="en-US" sz="2000" dirty="0" err="1"/>
              <a:t>ktorý</a:t>
            </a:r>
            <a:r>
              <a:rPr lang="en-US" sz="2000" dirty="0"/>
              <a:t> ho </a:t>
            </a:r>
            <a:r>
              <a:rPr lang="en-US" sz="2000" dirty="0" err="1"/>
              <a:t>predstaví</a:t>
            </a:r>
            <a:r>
              <a:rPr lang="en-US" sz="2000" dirty="0"/>
              <a:t> </a:t>
            </a:r>
            <a:r>
              <a:rPr lang="en-US" sz="2000" dirty="0" err="1"/>
              <a:t>ako</a:t>
            </a:r>
            <a:r>
              <a:rPr lang="en-US" sz="2000" dirty="0"/>
              <a:t> </a:t>
            </a:r>
            <a:r>
              <a:rPr lang="en-US" sz="2000" dirty="0" err="1"/>
              <a:t>príklad</a:t>
            </a:r>
            <a:r>
              <a:rPr lang="en-US" sz="2000" dirty="0"/>
              <a:t> </a:t>
            </a:r>
            <a:r>
              <a:rPr lang="en-US" sz="2000" dirty="0" err="1"/>
              <a:t>dobrej</a:t>
            </a:r>
            <a:r>
              <a:rPr lang="en-US" sz="2000" dirty="0"/>
              <a:t> </a:t>
            </a:r>
            <a:r>
              <a:rPr lang="en-US" sz="2000" dirty="0" err="1"/>
              <a:t>praxe</a:t>
            </a:r>
            <a:r>
              <a:rPr lang="en-US" sz="2000" dirty="0"/>
              <a:t>.</a:t>
            </a:r>
            <a:endParaRPr lang="el-GR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800" y="5445224"/>
            <a:ext cx="1885752" cy="125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401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/>
              <a:t>Biohospodárstvo</a:t>
            </a:r>
            <a:r>
              <a:rPr lang="en-US" sz="4400" b="1" dirty="0"/>
              <a:t> a EKO </a:t>
            </a:r>
            <a:r>
              <a:rPr lang="en-US" sz="4400" b="1" dirty="0" err="1"/>
              <a:t>komisia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00101"/>
            <a:ext cx="8229600" cy="4525963"/>
          </a:xfrm>
        </p:spPr>
        <p:txBody>
          <a:bodyPr>
            <a:normAutofit/>
          </a:bodyPr>
          <a:lstStyle/>
          <a:p>
            <a:r>
              <a:rPr lang="en-US" sz="1600" dirty="0" err="1"/>
              <a:t>Tretia</a:t>
            </a:r>
            <a:r>
              <a:rPr lang="en-US" sz="1600" dirty="0"/>
              <a:t> </a:t>
            </a:r>
            <a:r>
              <a:rPr lang="en-US" sz="1600" dirty="0" err="1"/>
              <a:t>skupina</a:t>
            </a:r>
            <a:r>
              <a:rPr lang="en-US" sz="1600" dirty="0"/>
              <a:t> </a:t>
            </a:r>
            <a:r>
              <a:rPr lang="en-US" sz="1600" dirty="0" err="1"/>
              <a:t>môže</a:t>
            </a:r>
            <a:r>
              <a:rPr lang="en-US" sz="1600" dirty="0"/>
              <a:t> </a:t>
            </a:r>
            <a:r>
              <a:rPr lang="en-US" sz="1600" dirty="0" err="1"/>
              <a:t>podporiť</a:t>
            </a:r>
            <a:r>
              <a:rPr lang="en-US" sz="1600" dirty="0"/>
              <a:t> </a:t>
            </a:r>
            <a:r>
              <a:rPr lang="en-US" sz="1600" dirty="0" err="1"/>
              <a:t>používanie</a:t>
            </a:r>
            <a:r>
              <a:rPr lang="en-US" sz="1600" dirty="0"/>
              <a:t> </a:t>
            </a:r>
            <a:r>
              <a:rPr lang="en-US" sz="1600" dirty="0" err="1"/>
              <a:t>biologicky</a:t>
            </a:r>
            <a:r>
              <a:rPr lang="en-US" sz="1600" dirty="0"/>
              <a:t> </a:t>
            </a:r>
            <a:r>
              <a:rPr lang="en-US" sz="1600" dirty="0" err="1"/>
              <a:t>rozložiteľných</a:t>
            </a:r>
            <a:r>
              <a:rPr lang="en-US" sz="1600" dirty="0"/>
              <a:t> </a:t>
            </a:r>
            <a:r>
              <a:rPr lang="en-US" sz="1600" dirty="0" err="1"/>
              <a:t>materiálov</a:t>
            </a:r>
            <a:r>
              <a:rPr lang="en-US" sz="1600" dirty="0"/>
              <a:t> v </a:t>
            </a:r>
            <a:r>
              <a:rPr lang="en-US" sz="1600" dirty="0" err="1"/>
              <a:t>oblastiach</a:t>
            </a:r>
            <a:r>
              <a:rPr lang="en-US" sz="1600" dirty="0"/>
              <a:t>, </a:t>
            </a:r>
            <a:r>
              <a:rPr lang="en-US" sz="1600" dirty="0" err="1"/>
              <a:t>ako</a:t>
            </a:r>
            <a:r>
              <a:rPr lang="en-US" sz="1600" dirty="0"/>
              <a:t> </a:t>
            </a:r>
            <a:r>
              <a:rPr lang="en-US" sz="1600" dirty="0" err="1"/>
              <a:t>sú</a:t>
            </a:r>
            <a:r>
              <a:rPr lang="en-US" sz="1600" dirty="0"/>
              <a:t> </a:t>
            </a:r>
            <a:r>
              <a:rPr lang="en-US" sz="1600" dirty="0" err="1"/>
              <a:t>školské</a:t>
            </a:r>
            <a:r>
              <a:rPr lang="en-US" sz="1600" dirty="0"/>
              <a:t> </a:t>
            </a:r>
            <a:r>
              <a:rPr lang="en-US" sz="1600" dirty="0" err="1"/>
              <a:t>potreby</a:t>
            </a:r>
            <a:r>
              <a:rPr lang="en-US" sz="1600" dirty="0"/>
              <a:t> </a:t>
            </a:r>
            <a:r>
              <a:rPr lang="en-US" sz="1600" dirty="0" err="1"/>
              <a:t>alebo</a:t>
            </a:r>
            <a:r>
              <a:rPr lang="en-US" sz="1600" dirty="0"/>
              <a:t> </a:t>
            </a:r>
            <a:r>
              <a:rPr lang="en-US" sz="1600" dirty="0" err="1"/>
              <a:t>balenie</a:t>
            </a:r>
            <a:r>
              <a:rPr lang="en-US" sz="1600" dirty="0"/>
              <a:t> </a:t>
            </a:r>
            <a:r>
              <a:rPr lang="en-US" sz="1600" dirty="0" err="1"/>
              <a:t>jedla</a:t>
            </a:r>
            <a:r>
              <a:rPr lang="en-US" sz="1600" dirty="0"/>
              <a:t>. </a:t>
            </a:r>
            <a:endParaRPr lang="sk-SK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EKO </a:t>
            </a:r>
            <a:r>
              <a:rPr lang="en-US" sz="1600" dirty="0" err="1"/>
              <a:t>komisia</a:t>
            </a:r>
            <a:r>
              <a:rPr lang="en-US" sz="1600" dirty="0"/>
              <a:t> </a:t>
            </a:r>
            <a:r>
              <a:rPr lang="en-US" sz="1600" dirty="0" err="1"/>
              <a:t>môže</a:t>
            </a:r>
            <a:r>
              <a:rPr lang="en-US" sz="1600" dirty="0"/>
              <a:t> </a:t>
            </a:r>
            <a:r>
              <a:rPr lang="en-US" sz="1600" dirty="0" err="1"/>
              <a:t>motivovať</a:t>
            </a:r>
            <a:r>
              <a:rPr lang="en-US" sz="1600" dirty="0"/>
              <a:t> </a:t>
            </a:r>
            <a:r>
              <a:rPr lang="en-US" sz="1600" dirty="0" err="1"/>
              <a:t>študentov</a:t>
            </a:r>
            <a:r>
              <a:rPr lang="en-US" sz="1600" dirty="0"/>
              <a:t>, aby </a:t>
            </a:r>
            <a:r>
              <a:rPr lang="en-US" sz="1600" dirty="0" err="1"/>
              <a:t>používali</a:t>
            </a:r>
            <a:r>
              <a:rPr lang="en-US" sz="1600" dirty="0"/>
              <a:t> bio </a:t>
            </a:r>
            <a:r>
              <a:rPr lang="en-US" sz="1600" dirty="0" err="1"/>
              <a:t>obedové</a:t>
            </a:r>
            <a:r>
              <a:rPr lang="en-US" sz="1600" dirty="0"/>
              <a:t> boxy </a:t>
            </a:r>
            <a:r>
              <a:rPr lang="en-US" sz="1600" dirty="0" err="1"/>
              <a:t>alebo</a:t>
            </a:r>
            <a:r>
              <a:rPr lang="en-US" sz="1600" dirty="0"/>
              <a:t> bio </a:t>
            </a:r>
            <a:r>
              <a:rPr lang="en-US" sz="1600" dirty="0" err="1"/>
              <a:t>tašky</a:t>
            </a:r>
            <a:r>
              <a:rPr lang="en-US" sz="1600" dirty="0"/>
              <a:t> z </a:t>
            </a:r>
            <a:r>
              <a:rPr lang="en-US" sz="1600" dirty="0" err="1"/>
              <a:t>látky</a:t>
            </a:r>
            <a:r>
              <a:rPr lang="en-US" sz="1600" dirty="0"/>
              <a:t>. Na </a:t>
            </a:r>
            <a:r>
              <a:rPr lang="en-US" sz="1600" dirty="0" err="1"/>
              <a:t>podporu</a:t>
            </a:r>
            <a:r>
              <a:rPr lang="en-US" sz="1600" dirty="0"/>
              <a:t> </a:t>
            </a:r>
            <a:r>
              <a:rPr lang="en-US" sz="1600" dirty="0" err="1"/>
              <a:t>tohto</a:t>
            </a:r>
            <a:r>
              <a:rPr lang="en-US" sz="1600" dirty="0"/>
              <a:t> </a:t>
            </a:r>
            <a:r>
              <a:rPr lang="en-US" sz="1600" dirty="0" err="1"/>
              <a:t>cieľa</a:t>
            </a:r>
            <a:r>
              <a:rPr lang="en-US" sz="1600" dirty="0"/>
              <a:t> </a:t>
            </a:r>
            <a:r>
              <a:rPr lang="en-US" sz="1600" dirty="0" err="1"/>
              <a:t>môžu</a:t>
            </a:r>
            <a:r>
              <a:rPr lang="en-US" sz="1600" dirty="0"/>
              <a:t> </a:t>
            </a:r>
            <a:r>
              <a:rPr lang="en-US" sz="1600" dirty="0" err="1"/>
              <a:t>použiť</a:t>
            </a:r>
            <a:r>
              <a:rPr lang="en-US" sz="1600" dirty="0"/>
              <a:t> </a:t>
            </a:r>
            <a:r>
              <a:rPr lang="en-US" sz="1600" dirty="0" err="1"/>
              <a:t>prezentácie</a:t>
            </a:r>
            <a:r>
              <a:rPr lang="en-US" sz="1600" dirty="0"/>
              <a:t> a </a:t>
            </a:r>
            <a:r>
              <a:rPr lang="en-US" sz="1600" dirty="0" err="1"/>
              <a:t>materiály</a:t>
            </a:r>
            <a:r>
              <a:rPr lang="en-US" sz="1600" dirty="0"/>
              <a:t> z </a:t>
            </a:r>
            <a:r>
              <a:rPr lang="en-US" sz="1600" dirty="0" err="1"/>
              <a:t>knihy</a:t>
            </a:r>
            <a:r>
              <a:rPr lang="en-US" sz="1600" dirty="0"/>
              <a:t> „</a:t>
            </a:r>
            <a:r>
              <a:rPr lang="sk-SK" sz="1600" dirty="0" err="1"/>
              <a:t>Biohospodárik</a:t>
            </a:r>
            <a:r>
              <a:rPr lang="en-US" sz="1600" dirty="0"/>
              <a:t>?“, </a:t>
            </a:r>
            <a:r>
              <a:rPr lang="en-US" sz="1600" dirty="0" err="1"/>
              <a:t>prvej</a:t>
            </a:r>
            <a:r>
              <a:rPr lang="en-US" sz="1600" dirty="0"/>
              <a:t> </a:t>
            </a:r>
            <a:r>
              <a:rPr lang="en-US" sz="1600" dirty="0" err="1"/>
              <a:t>knihy</a:t>
            </a:r>
            <a:r>
              <a:rPr lang="en-US" sz="1600" dirty="0"/>
              <a:t> o </a:t>
            </a:r>
            <a:r>
              <a:rPr lang="sk-SK" sz="1600" dirty="0" err="1"/>
              <a:t>biohospodárstve</a:t>
            </a:r>
            <a:r>
              <a:rPr lang="en-US" sz="1600" dirty="0"/>
              <a:t> pre </a:t>
            </a:r>
            <a:r>
              <a:rPr lang="en-US" sz="1600" dirty="0" err="1"/>
              <a:t>deti</a:t>
            </a:r>
            <a:r>
              <a:rPr lang="en-US" sz="1600" dirty="0"/>
              <a:t> s </a:t>
            </a:r>
            <a:r>
              <a:rPr lang="en-US" sz="1600" dirty="0" err="1"/>
              <a:t>Alistar</a:t>
            </a:r>
            <a:r>
              <a:rPr lang="en-US" sz="1600" dirty="0"/>
              <a:t> Illustration, </a:t>
            </a:r>
            <a:r>
              <a:rPr lang="en-US" sz="1600" dirty="0" err="1"/>
              <a:t>ktorú</a:t>
            </a:r>
            <a:r>
              <a:rPr lang="en-US" sz="1600" dirty="0"/>
              <a:t> </a:t>
            </a:r>
            <a:r>
              <a:rPr lang="en-US" sz="1600" dirty="0" err="1"/>
              <a:t>vydal</a:t>
            </a:r>
            <a:r>
              <a:rPr lang="en-US" sz="1600" dirty="0"/>
              <a:t> </a:t>
            </a:r>
            <a:r>
              <a:rPr lang="en-US" sz="1600" dirty="0" err="1"/>
              <a:t>európsky</a:t>
            </a:r>
            <a:r>
              <a:rPr lang="en-US" sz="1600" dirty="0"/>
              <a:t> </a:t>
            </a:r>
            <a:r>
              <a:rPr lang="en-US" sz="1600" dirty="0" err="1"/>
              <a:t>projekt</a:t>
            </a:r>
            <a:r>
              <a:rPr lang="en-US" sz="1600" dirty="0"/>
              <a:t> BIOVOICES. </a:t>
            </a:r>
            <a:r>
              <a:rPr lang="en-US" sz="1600" dirty="0" err="1"/>
              <a:t>Biologické</a:t>
            </a:r>
            <a:r>
              <a:rPr lang="en-US" sz="1600" dirty="0"/>
              <a:t> </a:t>
            </a:r>
            <a:r>
              <a:rPr lang="en-US" sz="1600" dirty="0" err="1"/>
              <a:t>produkty</a:t>
            </a:r>
            <a:r>
              <a:rPr lang="en-US" sz="1600" dirty="0"/>
              <a:t> </a:t>
            </a:r>
            <a:r>
              <a:rPr lang="en-US" sz="1600" dirty="0" err="1"/>
              <a:t>môžu</a:t>
            </a:r>
            <a:r>
              <a:rPr lang="en-US" sz="1600" dirty="0"/>
              <a:t> </a:t>
            </a:r>
            <a:r>
              <a:rPr lang="en-US" sz="1600" dirty="0" err="1"/>
              <a:t>tiež</a:t>
            </a:r>
            <a:r>
              <a:rPr lang="en-US" sz="1600" dirty="0"/>
              <a:t> </a:t>
            </a:r>
            <a:r>
              <a:rPr lang="en-US" sz="1600" dirty="0" err="1"/>
              <a:t>oživiť</a:t>
            </a:r>
            <a:r>
              <a:rPr lang="en-US" sz="1600" dirty="0"/>
              <a:t> </a:t>
            </a:r>
            <a:r>
              <a:rPr lang="en-US" sz="1600" dirty="0" err="1"/>
              <a:t>pomocou</a:t>
            </a:r>
            <a:r>
              <a:rPr lang="en-US" sz="1600" dirty="0"/>
              <a:t> </a:t>
            </a:r>
            <a:r>
              <a:rPr lang="en-US" sz="1600" dirty="0" err="1"/>
              <a:t>aplikácie</a:t>
            </a:r>
            <a:r>
              <a:rPr lang="en-US" sz="1600" dirty="0"/>
              <a:t> </a:t>
            </a:r>
            <a:r>
              <a:rPr lang="en-US" sz="1600" dirty="0" err="1"/>
              <a:t>Chatterpix</a:t>
            </a:r>
            <a:r>
              <a:rPr lang="en-US" sz="1600" dirty="0"/>
              <a:t>, </a:t>
            </a:r>
            <a:r>
              <a:rPr lang="en-US" sz="1600" dirty="0" err="1"/>
              <a:t>čo</a:t>
            </a:r>
            <a:r>
              <a:rPr lang="en-US" sz="1600" dirty="0"/>
              <a:t> </a:t>
            </a:r>
            <a:r>
              <a:rPr lang="en-US" sz="1600" dirty="0" err="1"/>
              <a:t>bude</a:t>
            </a:r>
            <a:r>
              <a:rPr lang="en-US" sz="1600" dirty="0"/>
              <a:t> pre </a:t>
            </a:r>
            <a:r>
              <a:rPr lang="en-US" sz="1600" dirty="0" err="1"/>
              <a:t>mladších</a:t>
            </a:r>
            <a:r>
              <a:rPr lang="en-US" sz="1600" dirty="0"/>
              <a:t> </a:t>
            </a:r>
            <a:r>
              <a:rPr lang="en-US" sz="1600" dirty="0" err="1"/>
              <a:t>študentov</a:t>
            </a:r>
            <a:r>
              <a:rPr lang="en-US" sz="1600" dirty="0"/>
              <a:t> </a:t>
            </a:r>
            <a:r>
              <a:rPr lang="en-US" sz="1600" dirty="0" err="1"/>
              <a:t>zaujímavejšie</a:t>
            </a:r>
            <a:r>
              <a:rPr lang="en-US" sz="1600" dirty="0"/>
              <a:t>.</a:t>
            </a:r>
            <a:r>
              <a:rPr lang="sk-SK" sz="1600" dirty="0"/>
              <a:t> </a:t>
            </a:r>
            <a:r>
              <a:rPr lang="en-US" sz="1600" dirty="0">
                <a:hlinkClick r:id="rId2"/>
              </a:rPr>
              <a:t>https://youtube.com/shorts/DCCqACRKFEc?feature=share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>
              <a:buFont typeface="Wingdings" pitchFamily="2" charset="2"/>
              <a:buChar char="ü"/>
            </a:pPr>
            <a:r>
              <a:rPr lang="en-US" sz="1600" dirty="0"/>
              <a:t>EKO </a:t>
            </a:r>
            <a:r>
              <a:rPr lang="en-US" sz="1600" dirty="0" err="1"/>
              <a:t>komisia</a:t>
            </a:r>
            <a:r>
              <a:rPr lang="en-US" sz="1600" dirty="0"/>
              <a:t> </a:t>
            </a:r>
            <a:r>
              <a:rPr lang="en-US" sz="1600" dirty="0" err="1"/>
              <a:t>môže</a:t>
            </a:r>
            <a:r>
              <a:rPr lang="en-US" sz="1600" dirty="0"/>
              <a:t> </a:t>
            </a:r>
            <a:r>
              <a:rPr lang="en-US" sz="1600" dirty="0" err="1"/>
              <a:t>tiež</a:t>
            </a:r>
            <a:r>
              <a:rPr lang="en-US" sz="1600" dirty="0"/>
              <a:t> </a:t>
            </a:r>
            <a:r>
              <a:rPr lang="en-US" sz="1600" dirty="0" err="1"/>
              <a:t>získať</a:t>
            </a:r>
            <a:r>
              <a:rPr lang="en-US" sz="1600" dirty="0"/>
              <a:t> </a:t>
            </a:r>
            <a:r>
              <a:rPr lang="en-US" sz="1600" dirty="0" err="1"/>
              <a:t>finančné</a:t>
            </a:r>
            <a:r>
              <a:rPr lang="en-US" sz="1600" dirty="0"/>
              <a:t> </a:t>
            </a:r>
            <a:r>
              <a:rPr lang="en-US" sz="1600" dirty="0" err="1"/>
              <a:t>prostriedky</a:t>
            </a:r>
            <a:r>
              <a:rPr lang="en-US" sz="1600" dirty="0"/>
              <a:t> </a:t>
            </a:r>
            <a:r>
              <a:rPr lang="en-US" sz="1600" dirty="0" err="1"/>
              <a:t>predajom</a:t>
            </a:r>
            <a:r>
              <a:rPr lang="en-US" sz="1600" dirty="0"/>
              <a:t> </a:t>
            </a:r>
            <a:r>
              <a:rPr lang="en-US" sz="1600" dirty="0" err="1"/>
              <a:t>kompostu</a:t>
            </a:r>
            <a:r>
              <a:rPr lang="en-US" sz="1600" dirty="0"/>
              <a:t>, </a:t>
            </a:r>
            <a:r>
              <a:rPr lang="en-US" sz="1600" dirty="0" err="1"/>
              <a:t>ktorý</a:t>
            </a:r>
            <a:r>
              <a:rPr lang="en-US" sz="1600" dirty="0"/>
              <a:t> </a:t>
            </a:r>
            <a:r>
              <a:rPr lang="en-US" sz="1600" dirty="0" err="1"/>
              <a:t>vyprodukujú</a:t>
            </a:r>
            <a:r>
              <a:rPr lang="en-US" sz="1600" dirty="0"/>
              <a:t>, a </a:t>
            </a:r>
            <a:r>
              <a:rPr lang="en-US" sz="1600" dirty="0" err="1"/>
              <a:t>následne</a:t>
            </a:r>
            <a:r>
              <a:rPr lang="en-US" sz="1600" dirty="0"/>
              <a:t> za ne </a:t>
            </a:r>
            <a:r>
              <a:rPr lang="en-US" sz="1600" dirty="0" err="1"/>
              <a:t>nakúpiť</a:t>
            </a:r>
            <a:r>
              <a:rPr lang="en-US" sz="1600" dirty="0"/>
              <a:t> </a:t>
            </a:r>
            <a:r>
              <a:rPr lang="en-US" sz="1600" dirty="0" err="1"/>
              <a:t>ceruzky</a:t>
            </a:r>
            <a:r>
              <a:rPr lang="en-US" sz="1600" dirty="0"/>
              <a:t> </a:t>
            </a:r>
            <a:r>
              <a:rPr lang="en-US" sz="1600" dirty="0" err="1"/>
              <a:t>vyrobené</a:t>
            </a:r>
            <a:r>
              <a:rPr lang="en-US" sz="1600" dirty="0"/>
              <a:t> z </a:t>
            </a:r>
            <a:r>
              <a:rPr lang="en-US" sz="1600" dirty="0" err="1"/>
              <a:t>bambusových</a:t>
            </a:r>
            <a:r>
              <a:rPr lang="en-US" sz="1600" dirty="0"/>
              <a:t> </a:t>
            </a:r>
            <a:r>
              <a:rPr lang="en-US" sz="1600" dirty="0" err="1"/>
              <a:t>paličiek</a:t>
            </a:r>
            <a:r>
              <a:rPr lang="en-US" sz="1600" dirty="0"/>
              <a:t> a </a:t>
            </a:r>
            <a:r>
              <a:rPr lang="en-US" sz="1600" dirty="0" err="1"/>
              <a:t>zošity</a:t>
            </a:r>
            <a:r>
              <a:rPr lang="en-US" sz="1600" dirty="0"/>
              <a:t> z </a:t>
            </a:r>
            <a:r>
              <a:rPr lang="en-US" sz="1600" dirty="0" err="1"/>
              <a:t>výkalov</a:t>
            </a:r>
            <a:r>
              <a:rPr lang="en-US" sz="1600" dirty="0"/>
              <a:t> </a:t>
            </a:r>
            <a:r>
              <a:rPr lang="en-US" sz="1600" dirty="0" err="1"/>
              <a:t>zvierat</a:t>
            </a:r>
            <a:r>
              <a:rPr lang="en-US" sz="1600" dirty="0"/>
              <a:t>. </a:t>
            </a:r>
            <a:endParaRPr lang="sk-SK" sz="1600" dirty="0"/>
          </a:p>
          <a:p>
            <a:pPr>
              <a:buFont typeface="Wingdings" pitchFamily="2" charset="2"/>
              <a:buChar char="ü"/>
            </a:pPr>
            <a:r>
              <a:rPr lang="en-US" sz="1600" dirty="0" err="1"/>
              <a:t>Nakoniec</a:t>
            </a:r>
            <a:r>
              <a:rPr lang="en-US" sz="1600" dirty="0"/>
              <a:t> </a:t>
            </a:r>
            <a:r>
              <a:rPr lang="en-US" sz="1600" dirty="0" err="1"/>
              <a:t>musí</a:t>
            </a:r>
            <a:r>
              <a:rPr lang="en-US" sz="1600" dirty="0"/>
              <a:t> </a:t>
            </a:r>
            <a:r>
              <a:rPr lang="en-US" sz="1600" dirty="0" err="1"/>
              <a:t>komisia</a:t>
            </a:r>
            <a:r>
              <a:rPr lang="en-US" sz="1600" dirty="0"/>
              <a:t> </a:t>
            </a:r>
            <a:r>
              <a:rPr lang="en-US" sz="1600" dirty="0" err="1"/>
              <a:t>zhodnotiť</a:t>
            </a:r>
            <a:r>
              <a:rPr lang="en-US" sz="1600" dirty="0"/>
              <a:t> a </a:t>
            </a:r>
            <a:r>
              <a:rPr lang="en-US" sz="1600" dirty="0" err="1"/>
              <a:t>sledovať</a:t>
            </a:r>
            <a:r>
              <a:rPr lang="en-US" sz="1600" dirty="0"/>
              <a:t> </a:t>
            </a:r>
            <a:r>
              <a:rPr lang="en-US" sz="1600" dirty="0" err="1"/>
              <a:t>priebeh</a:t>
            </a:r>
            <a:r>
              <a:rPr lang="en-US" sz="1600" dirty="0"/>
              <a:t> </a:t>
            </a:r>
            <a:r>
              <a:rPr lang="en-US" sz="1600" dirty="0" err="1"/>
              <a:t>akcií</a:t>
            </a:r>
            <a:r>
              <a:rPr lang="en-US" sz="1600" dirty="0"/>
              <a:t> a </a:t>
            </a:r>
            <a:r>
              <a:rPr lang="en-US" sz="1600" dirty="0" err="1"/>
              <a:t>informovať</a:t>
            </a:r>
            <a:r>
              <a:rPr lang="en-US" sz="1600" dirty="0"/>
              <a:t> </a:t>
            </a:r>
            <a:r>
              <a:rPr lang="en-US" sz="1600" dirty="0" err="1"/>
              <a:t>verejnosť</a:t>
            </a:r>
            <a:r>
              <a:rPr lang="en-US" sz="1600" dirty="0"/>
              <a:t> o </a:t>
            </a:r>
            <a:r>
              <a:rPr lang="en-US" sz="1600" dirty="0" err="1"/>
              <a:t>tejto</a:t>
            </a:r>
            <a:r>
              <a:rPr lang="en-US" sz="1600" dirty="0"/>
              <a:t> </a:t>
            </a:r>
            <a:r>
              <a:rPr lang="en-US" sz="1600" dirty="0" err="1"/>
              <a:t>iniciatíve</a:t>
            </a:r>
            <a:r>
              <a:rPr lang="en-US" sz="1600" dirty="0"/>
              <a:t> </a:t>
            </a:r>
            <a:r>
              <a:rPr lang="en-US" sz="1600" dirty="0" err="1"/>
              <a:t>tým</a:t>
            </a:r>
            <a:r>
              <a:rPr lang="en-US" sz="1600" dirty="0"/>
              <a:t>, </a:t>
            </a:r>
            <a:r>
              <a:rPr lang="en-US" sz="1600" dirty="0" err="1"/>
              <a:t>že</a:t>
            </a:r>
            <a:r>
              <a:rPr lang="en-US" sz="1600" dirty="0"/>
              <a:t> </a:t>
            </a:r>
            <a:r>
              <a:rPr lang="en-US" sz="1600" dirty="0" err="1"/>
              <a:t>ju</a:t>
            </a:r>
            <a:r>
              <a:rPr lang="en-US" sz="1600" dirty="0"/>
              <a:t> </a:t>
            </a:r>
            <a:r>
              <a:rPr lang="en-US" sz="1600" dirty="0" err="1"/>
              <a:t>zverejní</a:t>
            </a:r>
            <a:r>
              <a:rPr lang="en-US" sz="1600" dirty="0"/>
              <a:t>.</a:t>
            </a:r>
          </a:p>
          <a:p>
            <a:endParaRPr lang="el-GR" sz="16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17232"/>
            <a:ext cx="902967" cy="117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Horizontal Scroll 6"/>
          <p:cNvSpPr/>
          <p:nvPr/>
        </p:nvSpPr>
        <p:spPr>
          <a:xfrm>
            <a:off x="333872" y="4530911"/>
            <a:ext cx="7488832" cy="225397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Ak by </a:t>
            </a:r>
            <a:r>
              <a:rPr lang="en-US" sz="1600" dirty="0" err="1"/>
              <a:t>sme</a:t>
            </a:r>
            <a:r>
              <a:rPr lang="en-US" sz="1600" dirty="0"/>
              <a:t> </a:t>
            </a:r>
            <a:r>
              <a:rPr lang="en-US" sz="1600" dirty="0" err="1"/>
              <a:t>porovnali</a:t>
            </a:r>
            <a:r>
              <a:rPr lang="en-US" sz="1600" dirty="0"/>
              <a:t> </a:t>
            </a:r>
            <a:r>
              <a:rPr lang="en-US" sz="1600" dirty="0" err="1"/>
              <a:t>environmentálny</a:t>
            </a:r>
            <a:r>
              <a:rPr lang="en-US" sz="1600" dirty="0"/>
              <a:t> </a:t>
            </a:r>
            <a:r>
              <a:rPr lang="en-US" sz="1600" dirty="0" err="1"/>
              <a:t>školský</a:t>
            </a:r>
            <a:r>
              <a:rPr lang="en-US" sz="1600" dirty="0"/>
              <a:t> </a:t>
            </a:r>
            <a:r>
              <a:rPr lang="en-US" sz="1600" dirty="0" err="1"/>
              <a:t>projekt</a:t>
            </a:r>
            <a:r>
              <a:rPr lang="en-US" sz="1600" dirty="0"/>
              <a:t> s </a:t>
            </a:r>
            <a:r>
              <a:rPr lang="en-US" sz="1600" dirty="0" err="1"/>
              <a:t>koncertom</a:t>
            </a:r>
            <a:r>
              <a:rPr lang="en-US" sz="1600" dirty="0"/>
              <a:t>, EKO </a:t>
            </a:r>
            <a:r>
              <a:rPr lang="en-US" sz="1600" dirty="0" err="1"/>
              <a:t>komisia</a:t>
            </a:r>
            <a:r>
              <a:rPr lang="en-US" sz="1600" dirty="0"/>
              <a:t> je </a:t>
            </a:r>
            <a:r>
              <a:rPr lang="en-US" sz="1600" dirty="0" err="1"/>
              <a:t>jeho</a:t>
            </a:r>
            <a:r>
              <a:rPr lang="en-US" sz="1600" dirty="0"/>
              <a:t> </a:t>
            </a:r>
            <a:r>
              <a:rPr lang="en-US" sz="1600" dirty="0" err="1"/>
              <a:t>dirigentom</a:t>
            </a:r>
            <a:r>
              <a:rPr lang="en-US" sz="1600" dirty="0"/>
              <a:t>. </a:t>
            </a:r>
            <a:r>
              <a:rPr lang="en-US" sz="1600" dirty="0" err="1"/>
              <a:t>Preberá</a:t>
            </a:r>
            <a:r>
              <a:rPr lang="en-US" sz="1600" dirty="0"/>
              <a:t> </a:t>
            </a:r>
            <a:r>
              <a:rPr lang="en-US" sz="1600" dirty="0" err="1"/>
              <a:t>iniciatívu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jeho</a:t>
            </a:r>
            <a:r>
              <a:rPr lang="en-US" sz="1600" dirty="0"/>
              <a:t> </a:t>
            </a:r>
            <a:r>
              <a:rPr lang="en-US" sz="1600" dirty="0" err="1"/>
              <a:t>zorganizovanie</a:t>
            </a:r>
            <a:r>
              <a:rPr lang="en-US" sz="1600" dirty="0"/>
              <a:t>, </a:t>
            </a:r>
            <a:r>
              <a:rPr lang="en-US" sz="1600" dirty="0" err="1"/>
              <a:t>vyberá</a:t>
            </a:r>
            <a:r>
              <a:rPr lang="en-US" sz="1600" dirty="0"/>
              <a:t> </a:t>
            </a:r>
            <a:r>
              <a:rPr lang="en-US" sz="1600" dirty="0" err="1"/>
              <a:t>hudobníkov</a:t>
            </a:r>
            <a:r>
              <a:rPr lang="en-US" sz="1600" dirty="0"/>
              <a:t>, </a:t>
            </a:r>
            <a:r>
              <a:rPr lang="en-US" sz="1600" dirty="0" err="1"/>
              <a:t>nástroje</a:t>
            </a:r>
            <a:r>
              <a:rPr lang="en-US" sz="1600" dirty="0"/>
              <a:t>,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ktorých</a:t>
            </a:r>
            <a:r>
              <a:rPr lang="en-US" sz="1600" dirty="0"/>
              <a:t> </a:t>
            </a:r>
            <a:r>
              <a:rPr lang="en-US" sz="1600" dirty="0" err="1"/>
              <a:t>budú</a:t>
            </a:r>
            <a:r>
              <a:rPr lang="en-US" sz="1600" dirty="0"/>
              <a:t> </a:t>
            </a:r>
            <a:r>
              <a:rPr lang="en-US" sz="1600" dirty="0" err="1"/>
              <a:t>hrať</a:t>
            </a:r>
            <a:r>
              <a:rPr lang="en-US" sz="1600" dirty="0"/>
              <a:t>, </a:t>
            </a:r>
            <a:r>
              <a:rPr lang="en-US" sz="1600" dirty="0" err="1"/>
              <a:t>určuje</a:t>
            </a:r>
            <a:r>
              <a:rPr lang="en-US" sz="1600" dirty="0"/>
              <a:t> </a:t>
            </a:r>
            <a:r>
              <a:rPr lang="en-US" sz="1600" dirty="0" err="1"/>
              <a:t>poradie</a:t>
            </a:r>
            <a:r>
              <a:rPr lang="en-US" sz="1600" dirty="0"/>
              <a:t> </a:t>
            </a:r>
            <a:r>
              <a:rPr lang="en-US" sz="1600" dirty="0" err="1"/>
              <a:t>piesní</a:t>
            </a:r>
            <a:r>
              <a:rPr lang="en-US" sz="1600" dirty="0"/>
              <a:t> a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záver</a:t>
            </a:r>
            <a:r>
              <a:rPr lang="en-US" sz="1600" dirty="0"/>
              <a:t> </a:t>
            </a:r>
            <a:r>
              <a:rPr lang="en-US" sz="1600" dirty="0" err="1"/>
              <a:t>vyhodnocuje</a:t>
            </a:r>
            <a:r>
              <a:rPr lang="en-US" sz="1600" dirty="0"/>
              <a:t>, </a:t>
            </a:r>
            <a:r>
              <a:rPr lang="en-US" sz="1600" dirty="0" err="1"/>
              <a:t>čo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podarilo</a:t>
            </a:r>
            <a:r>
              <a:rPr lang="en-US" sz="1600" dirty="0"/>
              <a:t> a </a:t>
            </a:r>
            <a:r>
              <a:rPr lang="en-US" sz="1600" dirty="0" err="1"/>
              <a:t>čo</a:t>
            </a:r>
            <a:r>
              <a:rPr lang="en-US" sz="1600" dirty="0"/>
              <a:t> je </a:t>
            </a:r>
            <a:r>
              <a:rPr lang="en-US" sz="1600" dirty="0" err="1"/>
              <a:t>potrebné</a:t>
            </a:r>
            <a:r>
              <a:rPr lang="en-US" sz="1600" dirty="0"/>
              <a:t> </a:t>
            </a:r>
            <a:r>
              <a:rPr lang="en-US" sz="1600" dirty="0" err="1"/>
              <a:t>zlepšiť</a:t>
            </a:r>
            <a:r>
              <a:rPr lang="en-US" sz="1600" dirty="0"/>
              <a:t>. A </a:t>
            </a:r>
            <a:r>
              <a:rPr lang="en-US" sz="1600" dirty="0" err="1"/>
              <a:t>ak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koncert</a:t>
            </a:r>
            <a:r>
              <a:rPr lang="en-US" sz="1600" dirty="0"/>
              <a:t> </a:t>
            </a:r>
            <a:r>
              <a:rPr lang="en-US" sz="1600" dirty="0" err="1"/>
              <a:t>stane</a:t>
            </a:r>
            <a:r>
              <a:rPr lang="en-US" sz="1600" dirty="0"/>
              <a:t> </a:t>
            </a:r>
            <a:r>
              <a:rPr lang="en-US" sz="1600" dirty="0" err="1"/>
              <a:t>hitom</a:t>
            </a:r>
            <a:r>
              <a:rPr lang="en-US" sz="1600" dirty="0"/>
              <a:t>, </a:t>
            </a:r>
            <a:r>
              <a:rPr lang="en-US" sz="1600" dirty="0" err="1"/>
              <a:t>budú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 o </a:t>
            </a:r>
            <a:r>
              <a:rPr lang="en-US" sz="1600" dirty="0" err="1"/>
              <a:t>ňom</a:t>
            </a:r>
            <a:r>
              <a:rPr lang="en-US" sz="1600" dirty="0"/>
              <a:t> </a:t>
            </a:r>
            <a:r>
              <a:rPr lang="en-US" sz="1600" dirty="0" err="1"/>
              <a:t>písať</a:t>
            </a:r>
            <a:r>
              <a:rPr lang="en-US" sz="1600" dirty="0"/>
              <a:t> </a:t>
            </a:r>
            <a:r>
              <a:rPr lang="en-US" sz="1600" dirty="0" err="1"/>
              <a:t>články</a:t>
            </a:r>
            <a:r>
              <a:rPr lang="en-US" sz="1600" dirty="0"/>
              <a:t> a </a:t>
            </a:r>
            <a:r>
              <a:rPr lang="en-US" sz="1600" dirty="0" err="1"/>
              <a:t>správy</a:t>
            </a:r>
            <a:r>
              <a:rPr lang="en-US" sz="1600" dirty="0"/>
              <a:t>, aby </a:t>
            </a:r>
            <a:r>
              <a:rPr lang="en-US" sz="1600" dirty="0" err="1"/>
              <a:t>bol</a:t>
            </a:r>
            <a:r>
              <a:rPr lang="en-US" sz="1600" dirty="0"/>
              <a:t> </a:t>
            </a:r>
            <a:r>
              <a:rPr lang="en-US" sz="1600" dirty="0" err="1"/>
              <a:t>jeho</a:t>
            </a:r>
            <a:r>
              <a:rPr lang="en-US" sz="1600" dirty="0"/>
              <a:t> </a:t>
            </a:r>
            <a:r>
              <a:rPr lang="en-US" sz="1600" dirty="0" err="1"/>
              <a:t>dopad</a:t>
            </a:r>
            <a:r>
              <a:rPr lang="en-US" sz="1600" dirty="0"/>
              <a:t> </a:t>
            </a:r>
            <a:r>
              <a:rPr lang="en-US" sz="1600" dirty="0" err="1"/>
              <a:t>ešte</a:t>
            </a:r>
            <a:r>
              <a:rPr lang="en-US" sz="1600" dirty="0"/>
              <a:t> </a:t>
            </a:r>
            <a:r>
              <a:rPr lang="en-US" sz="1600" dirty="0" err="1"/>
              <a:t>väčší</a:t>
            </a:r>
            <a:r>
              <a:rPr lang="en-US" sz="1600" dirty="0"/>
              <a:t>.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705421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18317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        Extra </a:t>
            </a:r>
            <a:r>
              <a:rPr lang="sk-SK" sz="3200" b="1" dirty="0"/>
              <a:t>tipy</a:t>
            </a:r>
            <a:endParaRPr lang="el-G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16700"/>
            <a:ext cx="5851989" cy="4392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+mj-lt"/>
              </a:rPr>
              <a:t>EKO </a:t>
            </a:r>
            <a:r>
              <a:rPr lang="en-US" sz="2000" b="1" dirty="0" err="1">
                <a:latin typeface="+mj-lt"/>
              </a:rPr>
              <a:t>komisia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môže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tiež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urobiť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nasledovné</a:t>
            </a:r>
            <a:r>
              <a:rPr lang="en-US" sz="2000" b="1" dirty="0">
                <a:latin typeface="+mj-lt"/>
              </a:rPr>
              <a:t>, aby </a:t>
            </a:r>
            <a:r>
              <a:rPr lang="en-US" sz="2000" b="1" dirty="0" err="1">
                <a:latin typeface="+mj-lt"/>
              </a:rPr>
              <a:t>uľahčila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komunikáciu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medzi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členmi</a:t>
            </a:r>
            <a:r>
              <a:rPr lang="en-US" sz="2000" b="1" dirty="0">
                <a:latin typeface="+mj-lt"/>
              </a:rPr>
              <a:t> a </a:t>
            </a:r>
            <a:r>
              <a:rPr lang="en-US" sz="2000" b="1" dirty="0" err="1">
                <a:latin typeface="+mj-lt"/>
              </a:rPr>
              <a:t>rýchlejšie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šírila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informácie</a:t>
            </a:r>
            <a:r>
              <a:rPr lang="en-US" sz="2000" b="1" dirty="0">
                <a:latin typeface="+mj-lt"/>
              </a:rPr>
              <a:t>:</a:t>
            </a:r>
            <a:endParaRPr lang="sk-SK" sz="2000" b="1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1" dirty="0" err="1">
                <a:latin typeface="+mj-lt"/>
              </a:rPr>
              <a:t>Môžu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viesť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zápisnice</a:t>
            </a:r>
            <a:r>
              <a:rPr lang="en-US" sz="2000" b="1" dirty="0">
                <a:latin typeface="+mj-lt"/>
              </a:rPr>
              <a:t> zo </a:t>
            </a:r>
            <a:r>
              <a:rPr lang="en-US" sz="2000" b="1" dirty="0" err="1">
                <a:latin typeface="+mj-lt"/>
              </a:rPr>
              <a:t>stretnutí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a </a:t>
            </a:r>
            <a:r>
              <a:rPr lang="en-US" sz="2000" dirty="0" err="1">
                <a:latin typeface="+mj-lt"/>
              </a:rPr>
              <a:t>nahrávať</a:t>
            </a:r>
            <a:r>
              <a:rPr lang="en-US" sz="2000" dirty="0">
                <a:latin typeface="+mj-lt"/>
              </a:rPr>
              <a:t> ich </a:t>
            </a:r>
            <a:r>
              <a:rPr lang="en-US" sz="2000" dirty="0" err="1">
                <a:latin typeface="+mj-lt"/>
              </a:rPr>
              <a:t>na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špecifickú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stránku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alebo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priestor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školskom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portáli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vytvorenom</a:t>
            </a:r>
            <a:r>
              <a:rPr lang="en-US" sz="2000" dirty="0">
                <a:latin typeface="+mj-lt"/>
              </a:rPr>
              <a:t> pre EKO </a:t>
            </a:r>
            <a:r>
              <a:rPr lang="en-US" sz="2000" dirty="0" err="1">
                <a:latin typeface="+mj-lt"/>
              </a:rPr>
              <a:t>školskú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komisiu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Študenti</a:t>
            </a:r>
            <a:r>
              <a:rPr lang="en-US" sz="2000" dirty="0">
                <a:latin typeface="+mj-lt"/>
              </a:rPr>
              <a:t>/</a:t>
            </a:r>
            <a:r>
              <a:rPr lang="en-US" sz="2000" dirty="0" err="1">
                <a:latin typeface="+mj-lt"/>
              </a:rPr>
              <a:t>učitelia</a:t>
            </a:r>
            <a:r>
              <a:rPr lang="en-US" sz="2000" dirty="0">
                <a:latin typeface="+mj-lt"/>
              </a:rPr>
              <a:t>/</a:t>
            </a:r>
            <a:r>
              <a:rPr lang="en-US" sz="2000" dirty="0" err="1">
                <a:latin typeface="+mj-lt"/>
              </a:rPr>
              <a:t>rodičia</a:t>
            </a:r>
            <a:r>
              <a:rPr lang="en-US" sz="2000" dirty="0">
                <a:latin typeface="+mj-lt"/>
              </a:rPr>
              <a:t> by </a:t>
            </a:r>
            <a:r>
              <a:rPr lang="sk-SK" sz="2000" dirty="0">
                <a:latin typeface="+mj-lt"/>
              </a:rPr>
              <a:t>k ním </a:t>
            </a:r>
            <a:r>
              <a:rPr lang="en-US" sz="2000" dirty="0" err="1">
                <a:latin typeface="+mj-lt"/>
              </a:rPr>
              <a:t>mali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mať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prístup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Študenti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potom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môžu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cez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platformu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komunikovať</a:t>
            </a:r>
            <a:r>
              <a:rPr lang="en-US" sz="2000" dirty="0">
                <a:latin typeface="+mj-lt"/>
              </a:rPr>
              <a:t> a </a:t>
            </a:r>
            <a:r>
              <a:rPr lang="en-US" sz="2000" dirty="0" err="1">
                <a:latin typeface="+mj-lt"/>
              </a:rPr>
              <a:t>posielať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svoju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spätnú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väzbu</a:t>
            </a:r>
            <a:r>
              <a:rPr lang="en-US" sz="2000" dirty="0">
                <a:latin typeface="+mj-lt"/>
              </a:rPr>
              <a:t> k </a:t>
            </a:r>
            <a:r>
              <a:rPr lang="en-US" sz="2000" dirty="0" err="1">
                <a:latin typeface="+mj-lt"/>
              </a:rPr>
              <a:t>priebehu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aktivít</a:t>
            </a:r>
            <a:r>
              <a:rPr lang="en-US" sz="2000" dirty="0">
                <a:latin typeface="+mj-lt"/>
              </a:rPr>
              <a:t>. Ak </a:t>
            </a:r>
            <a:r>
              <a:rPr lang="en-US" sz="2000" dirty="0" err="1">
                <a:latin typeface="+mj-lt"/>
              </a:rPr>
              <a:t>pôvodný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plán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nefunguje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môžu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dokonca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navrhnúť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zmeny</a:t>
            </a:r>
            <a:r>
              <a:rPr lang="en-US" sz="2000" dirty="0">
                <a:latin typeface="+mj-lt"/>
              </a:rPr>
              <a:t>.</a:t>
            </a:r>
          </a:p>
          <a:p>
            <a:endParaRPr lang="el-GR" sz="2000" dirty="0">
              <a:latin typeface="+mj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47"/>
          <a:stretch/>
        </p:blipFill>
        <p:spPr bwMode="auto">
          <a:xfrm>
            <a:off x="6031501" y="1223580"/>
            <a:ext cx="2968483" cy="339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91503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6658"/>
            <a:ext cx="3199433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 err="1">
                <a:latin typeface="+mj-lt"/>
              </a:rPr>
              <a:t>Môžu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celej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školskej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komunite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posielať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mesačný</a:t>
            </a:r>
            <a:r>
              <a:rPr lang="en-US" sz="2000" dirty="0">
                <a:latin typeface="+mj-lt"/>
              </a:rPr>
              <a:t> online newsletter o </a:t>
            </a:r>
            <a:r>
              <a:rPr lang="en-US" sz="2000" dirty="0" err="1">
                <a:latin typeface="+mj-lt"/>
              </a:rPr>
              <a:t>priebehu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opatrení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prijatých</a:t>
            </a:r>
            <a:r>
              <a:rPr lang="en-US" sz="2000" dirty="0">
                <a:latin typeface="+mj-lt"/>
              </a:rPr>
              <a:t> v </a:t>
            </a:r>
            <a:r>
              <a:rPr lang="en-US" sz="2000" dirty="0" err="1">
                <a:latin typeface="+mj-lt"/>
              </a:rPr>
              <a:t>oblasti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nakladania</a:t>
            </a:r>
            <a:r>
              <a:rPr lang="en-US" sz="2000" dirty="0">
                <a:latin typeface="+mj-lt"/>
              </a:rPr>
              <a:t> s </a:t>
            </a:r>
            <a:r>
              <a:rPr lang="en-US" sz="2000" dirty="0" err="1">
                <a:latin typeface="+mj-lt"/>
              </a:rPr>
              <a:t>odpadmi</a:t>
            </a:r>
            <a:r>
              <a:rPr lang="en-US" sz="2000" dirty="0">
                <a:latin typeface="+mj-lt"/>
              </a:rPr>
              <a:t>, a </a:t>
            </a:r>
            <a:r>
              <a:rPr lang="en-US" sz="2000" dirty="0" err="1">
                <a:latin typeface="+mj-lt"/>
              </a:rPr>
              <a:t>zároveň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tak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môžu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zdieľať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tipy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týkajúce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biohospodárstva</a:t>
            </a:r>
            <a:r>
              <a:rPr lang="en-US" sz="2000" dirty="0">
                <a:latin typeface="+mj-lt"/>
              </a:rPr>
              <a:t> v </a:t>
            </a:r>
            <a:r>
              <a:rPr lang="en-US" sz="2000" dirty="0" err="1">
                <a:latin typeface="+mj-lt"/>
              </a:rPr>
              <a:t>škole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alebo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doma</a:t>
            </a:r>
            <a:r>
              <a:rPr lang="en-US" sz="2000" dirty="0">
                <a:latin typeface="+mj-lt"/>
              </a:rPr>
              <a:t>.</a:t>
            </a:r>
            <a:endParaRPr lang="sk-SK" sz="2000" dirty="0">
              <a:latin typeface="+mj-lt"/>
            </a:endParaRPr>
          </a:p>
          <a:p>
            <a:pPr marL="0" indent="0">
              <a:buNone/>
            </a:pPr>
            <a:r>
              <a:rPr lang="en-US" sz="2000" dirty="0" err="1">
                <a:latin typeface="+mj-lt"/>
              </a:rPr>
              <a:t>Napr</a:t>
            </a:r>
            <a:r>
              <a:rPr lang="sk-SK" sz="2000" dirty="0">
                <a:latin typeface="+mj-lt"/>
              </a:rPr>
              <a:t>.</a:t>
            </a:r>
            <a:r>
              <a:rPr lang="en-US" sz="2000" dirty="0">
                <a:latin typeface="+mj-lt"/>
              </a:rPr>
              <a:t>: </a:t>
            </a:r>
            <a:r>
              <a:rPr lang="en-US" sz="2000" dirty="0" err="1">
                <a:latin typeface="+mj-lt"/>
              </a:rPr>
              <a:t>Cieľ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týždňa</a:t>
            </a:r>
            <a:r>
              <a:rPr lang="en-US" sz="2000" dirty="0">
                <a:latin typeface="+mj-lt"/>
              </a:rPr>
              <a:t> </a:t>
            </a:r>
            <a:r>
              <a:rPr lang="sk-SK" sz="2000" dirty="0">
                <a:latin typeface="+mj-lt"/>
              </a:rPr>
              <a:t>na </a:t>
            </a:r>
            <a:r>
              <a:rPr lang="en-US" sz="2000" dirty="0" err="1">
                <a:latin typeface="+mj-lt"/>
              </a:rPr>
              <a:t>doma</a:t>
            </a:r>
            <a:r>
              <a:rPr lang="en-US" sz="2000" dirty="0">
                <a:latin typeface="+mj-lt"/>
              </a:rPr>
              <a:t> – </a:t>
            </a:r>
            <a:r>
              <a:rPr lang="en-US" sz="2000" dirty="0" err="1">
                <a:latin typeface="+mj-lt"/>
              </a:rPr>
              <a:t>Žiadny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potravinový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odpad</a:t>
            </a:r>
            <a:r>
              <a:rPr lang="en-US" sz="2000" dirty="0">
                <a:latin typeface="+mj-lt"/>
              </a:rPr>
              <a:t>: </a:t>
            </a:r>
            <a:r>
              <a:rPr lang="en-US" sz="2000" dirty="0" err="1">
                <a:latin typeface="+mj-lt"/>
              </a:rPr>
              <a:t>Kompostujeme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šupky</a:t>
            </a:r>
            <a:r>
              <a:rPr lang="en-US" sz="2000" dirty="0">
                <a:latin typeface="+mj-lt"/>
              </a:rPr>
              <a:t> z </a:t>
            </a:r>
            <a:r>
              <a:rPr lang="en-US" sz="2000" dirty="0" err="1">
                <a:latin typeface="+mj-lt"/>
              </a:rPr>
              <a:t>ovocia</a:t>
            </a:r>
            <a:r>
              <a:rPr lang="en-US" sz="2000" dirty="0">
                <a:latin typeface="+mj-lt"/>
              </a:rPr>
              <a:t> a </a:t>
            </a:r>
            <a:r>
              <a:rPr lang="en-US" sz="2000" dirty="0" err="1">
                <a:latin typeface="+mj-lt"/>
              </a:rPr>
              <a:t>zeleniny</a:t>
            </a:r>
            <a:r>
              <a:rPr lang="en-US" sz="2000" dirty="0">
                <a:latin typeface="+mj-lt"/>
              </a:rPr>
              <a:t>.</a:t>
            </a:r>
            <a:endParaRPr lang="sk-SK" sz="2000" dirty="0">
              <a:latin typeface="+mj-lt"/>
            </a:endParaRPr>
          </a:p>
          <a:p>
            <a:pPr marL="0" indent="0">
              <a:buNone/>
            </a:pPr>
            <a:r>
              <a:rPr lang="en-US" sz="2000" dirty="0">
                <a:latin typeface="+mj-lt"/>
                <a:hlinkClick r:id="rId4"/>
              </a:rPr>
              <a:t>https://www.canva.com/design/DAGGpLqF0pU/7f8liLOGmDFAeWbHcQaDww/edit?utm_content=DAGGpLqF0pU&amp;utm_campaign=designshare&amp;utm_medium=link2&amp;utm_source=sharebutton</a:t>
            </a:r>
            <a:endParaRPr lang="en-US" sz="2000" dirty="0">
              <a:latin typeface="+mj-lt"/>
            </a:endParaRPr>
          </a:p>
          <a:p>
            <a:endParaRPr lang="el-GR" sz="2000" dirty="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Century Gothic" pitchFamily="34" charset="0"/>
              </a:rPr>
              <a:t>   Extra </a:t>
            </a:r>
            <a:r>
              <a:rPr lang="sk-SK" b="1" dirty="0">
                <a:latin typeface="Century Gothic" pitchFamily="34" charset="0"/>
              </a:rPr>
              <a:t>tipy</a:t>
            </a:r>
            <a:r>
              <a:rPr lang="en-US" b="1" dirty="0">
                <a:latin typeface="Century Gothic" pitchFamily="34" charset="0"/>
              </a:rPr>
              <a:t> </a:t>
            </a:r>
            <a:endParaRPr lang="el-GR" b="1" dirty="0">
              <a:latin typeface="Century Gothic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39"/>
            <a:ext cx="87153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2305">
            <a:off x="3529173" y="520861"/>
            <a:ext cx="5505783" cy="531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67609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Century Gothic" pitchFamily="34" charset="0"/>
              </a:rPr>
              <a:t>Vzdelávacie</a:t>
            </a:r>
            <a:r>
              <a:rPr lang="en-US" b="1" dirty="0">
                <a:latin typeface="Century Gothic" pitchFamily="34" charset="0"/>
              </a:rPr>
              <a:t> </a:t>
            </a:r>
            <a:r>
              <a:rPr lang="en-US" b="1" dirty="0" err="1">
                <a:latin typeface="Century Gothic" pitchFamily="34" charset="0"/>
              </a:rPr>
              <a:t>zdroje</a:t>
            </a:r>
            <a:endParaRPr lang="el-GR" b="1" dirty="0">
              <a:latin typeface="Century Gothic" pitchFamily="34" charset="0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67544" y="1124744"/>
            <a:ext cx="8229600" cy="590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https://www.ecoschools.global/seven-steps-methodology</a:t>
            </a:r>
            <a:endParaRPr lang="en-US" dirty="0"/>
          </a:p>
          <a:p>
            <a:r>
              <a:rPr lang="en-US" dirty="0">
                <a:hlinkClick r:id="rId3"/>
              </a:rPr>
              <a:t>What’s </a:t>
            </a:r>
            <a:r>
              <a:rPr lang="en-US" dirty="0" err="1">
                <a:hlinkClick r:id="rId3"/>
              </a:rPr>
              <a:t>Bioeconomy</a:t>
            </a:r>
            <a:r>
              <a:rPr lang="en-US" dirty="0">
                <a:hlinkClick r:id="rId3"/>
              </a:rPr>
              <a:t>? Book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https://projects.research-and-innovation.ec.europa.eu/en/research-area/industrial-research-and-innovation/eu-valorisation-policy/knowledge-valorisation-platform/repository/whats-bioeconomy-book-kids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7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B9969519-20DA-435A-ABBE-35BEA14379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4316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Čo je EKO komisia?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Je to </a:t>
            </a:r>
            <a:r>
              <a:rPr lang="en-US" sz="2800" b="1" dirty="0" err="1"/>
              <a:t>skupina</a:t>
            </a:r>
            <a:r>
              <a:rPr lang="en-US" sz="2800" b="1" dirty="0"/>
              <a:t> </a:t>
            </a:r>
            <a:r>
              <a:rPr lang="en-US" sz="2800" b="1" dirty="0" err="1"/>
              <a:t>jednotlivcov</a:t>
            </a:r>
            <a:r>
              <a:rPr lang="en-US" sz="2800" b="1" dirty="0"/>
              <a:t>, </a:t>
            </a:r>
            <a:r>
              <a:rPr lang="en-US" sz="2800" b="1" dirty="0" err="1"/>
              <a:t>ktorá</a:t>
            </a:r>
            <a:r>
              <a:rPr lang="en-US" sz="2800" b="1" dirty="0"/>
              <a:t> </a:t>
            </a:r>
            <a:r>
              <a:rPr lang="en-US" sz="2800" b="1" dirty="0" err="1"/>
              <a:t>pôsobí</a:t>
            </a:r>
            <a:r>
              <a:rPr lang="en-US" sz="2800" b="1" dirty="0"/>
              <a:t> </a:t>
            </a:r>
            <a:r>
              <a:rPr lang="en-US" sz="2800" b="1" dirty="0" err="1"/>
              <a:t>ako</a:t>
            </a:r>
            <a:r>
              <a:rPr lang="en-US" sz="2800" b="1" dirty="0"/>
              <a:t> </a:t>
            </a:r>
            <a:r>
              <a:rPr lang="en-US" sz="2800" b="1" dirty="0" err="1"/>
              <a:t>hnacia</a:t>
            </a:r>
            <a:r>
              <a:rPr lang="en-US" sz="2800" b="1" dirty="0"/>
              <a:t> </a:t>
            </a:r>
            <a:r>
              <a:rPr lang="en-US" sz="2800" b="1" dirty="0" err="1"/>
              <a:t>sila</a:t>
            </a:r>
            <a:r>
              <a:rPr lang="en-US" sz="2800" b="1" dirty="0"/>
              <a:t> </a:t>
            </a:r>
            <a:r>
              <a:rPr lang="en-US" sz="2800" b="1" dirty="0" err="1"/>
              <a:t>procesu</a:t>
            </a:r>
            <a:r>
              <a:rPr lang="en-US" sz="2800" b="1" dirty="0"/>
              <a:t> </a:t>
            </a:r>
            <a:r>
              <a:rPr lang="sk-SK" sz="2800" b="1" dirty="0"/>
              <a:t>Zelených </a:t>
            </a:r>
            <a:r>
              <a:rPr lang="en-US" sz="2800" b="1" dirty="0" err="1"/>
              <a:t>škôl</a:t>
            </a:r>
            <a:r>
              <a:rPr lang="en-US" sz="2800" b="1" dirty="0"/>
              <a:t> a </a:t>
            </a:r>
            <a:r>
              <a:rPr lang="en-US" sz="2800" b="1" dirty="0" err="1"/>
              <a:t>reprezentuje</a:t>
            </a:r>
            <a:r>
              <a:rPr lang="en-US" sz="2800" b="1" dirty="0"/>
              <a:t> </a:t>
            </a:r>
            <a:r>
              <a:rPr lang="en-US" sz="2800" b="1" dirty="0" err="1"/>
              <a:t>myšlienky</a:t>
            </a:r>
            <a:r>
              <a:rPr lang="en-US" sz="2800" b="1" dirty="0"/>
              <a:t> a </a:t>
            </a:r>
            <a:r>
              <a:rPr lang="en-US" sz="2800" b="1" dirty="0" err="1"/>
              <a:t>názory</a:t>
            </a:r>
            <a:r>
              <a:rPr lang="en-US" sz="2800" b="1" dirty="0"/>
              <a:t> </a:t>
            </a:r>
            <a:r>
              <a:rPr lang="en-US" sz="2800" b="1" dirty="0" err="1"/>
              <a:t>celej</a:t>
            </a:r>
            <a:r>
              <a:rPr lang="en-US" sz="2800" b="1" dirty="0"/>
              <a:t> </a:t>
            </a:r>
            <a:r>
              <a:rPr lang="en-US" sz="2800" b="1" dirty="0" err="1"/>
              <a:t>školy</a:t>
            </a:r>
            <a:r>
              <a:rPr lang="en-US" sz="2800" b="1" dirty="0"/>
              <a:t>.</a:t>
            </a:r>
            <a:endParaRPr lang="el-GR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1220" y="3347599"/>
            <a:ext cx="4421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https://www.ecoschools.global/seven-steps-methodology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10625"/>
            <a:ext cx="252028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43040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b="1" dirty="0"/>
              <a:t>Kto je zapojený</a:t>
            </a:r>
            <a:r>
              <a:rPr lang="en-US" b="1" dirty="0"/>
              <a:t>?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6154"/>
            <a:ext cx="8243256" cy="5210638"/>
          </a:xfrm>
        </p:spPr>
        <p:txBody>
          <a:bodyPr>
            <a:noAutofit/>
          </a:bodyPr>
          <a:lstStyle/>
          <a:p>
            <a:r>
              <a:rPr lang="en-US" sz="2800" b="1" u="sng" dirty="0">
                <a:latin typeface="+mj-lt"/>
              </a:rPr>
              <a:t>EKO </a:t>
            </a:r>
            <a:r>
              <a:rPr lang="en-US" sz="2800" b="1" u="sng" dirty="0" err="1">
                <a:latin typeface="+mj-lt"/>
              </a:rPr>
              <a:t>komisia</a:t>
            </a:r>
            <a:r>
              <a:rPr lang="en-US" sz="2800" b="1" u="sng" dirty="0">
                <a:latin typeface="+mj-lt"/>
              </a:rPr>
              <a:t> je </a:t>
            </a:r>
            <a:r>
              <a:rPr lang="en-US" sz="2800" b="1" u="sng" dirty="0" err="1">
                <a:latin typeface="+mj-lt"/>
              </a:rPr>
              <a:t>vedená</a:t>
            </a:r>
            <a:r>
              <a:rPr lang="en-US" sz="2800" b="1" u="sng" dirty="0">
                <a:latin typeface="+mj-lt"/>
              </a:rPr>
              <a:t> </a:t>
            </a:r>
            <a:r>
              <a:rPr lang="en-US" sz="2800" b="1" u="sng" dirty="0" err="1">
                <a:latin typeface="+mj-lt"/>
              </a:rPr>
              <a:t>študent</a:t>
            </a:r>
            <a:r>
              <a:rPr lang="sk-SK" sz="2800" b="1" u="sng" dirty="0">
                <a:latin typeface="+mj-lt"/>
              </a:rPr>
              <a:t>a</a:t>
            </a:r>
            <a:r>
              <a:rPr lang="en-US" sz="2800" b="1" u="sng" dirty="0">
                <a:latin typeface="+mj-lt"/>
              </a:rPr>
              <a:t>mi</a:t>
            </a:r>
          </a:p>
          <a:p>
            <a:r>
              <a:rPr lang="it-IT" sz="2800" dirty="0">
                <a:latin typeface="+mj-lt"/>
              </a:rPr>
              <a:t>Študenti sú v centre pozornosti, takže</a:t>
            </a:r>
            <a:r>
              <a:rPr lang="en-US" sz="2800" dirty="0">
                <a:latin typeface="+mj-lt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err="1">
                <a:solidFill>
                  <a:srgbClr val="00B050"/>
                </a:solidFill>
                <a:latin typeface="+mj-lt"/>
              </a:rPr>
              <a:t>Preberajú</a:t>
            </a:r>
            <a:r>
              <a:rPr lang="en-US" sz="28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+mj-lt"/>
              </a:rPr>
              <a:t>vedúce</a:t>
            </a:r>
            <a:r>
              <a:rPr lang="en-US" sz="28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+mj-lt"/>
              </a:rPr>
              <a:t>úlohy</a:t>
            </a:r>
            <a:r>
              <a:rPr lang="sk-SK" sz="28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dirty="0">
                <a:latin typeface="+mj-lt"/>
              </a:rPr>
              <a:t>(</a:t>
            </a:r>
            <a:r>
              <a:rPr lang="en-US" sz="2800" dirty="0" err="1">
                <a:latin typeface="+mj-lt"/>
              </a:rPr>
              <a:t>predseda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tajomník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koordinátori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členovia</a:t>
            </a:r>
            <a:r>
              <a:rPr lang="en-US" sz="2800" dirty="0">
                <a:latin typeface="+mj-lt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>
                <a:solidFill>
                  <a:srgbClr val="00B050"/>
                </a:solidFill>
                <a:latin typeface="+mj-lt"/>
              </a:rPr>
              <a:t>Robia </a:t>
            </a:r>
            <a:r>
              <a:rPr lang="en-US" sz="2800" b="1" dirty="0" err="1">
                <a:solidFill>
                  <a:srgbClr val="00B050"/>
                </a:solidFill>
                <a:latin typeface="+mj-lt"/>
              </a:rPr>
              <a:t>rozhodnutia</a:t>
            </a:r>
            <a:r>
              <a:rPr lang="en-US" sz="28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dirty="0">
                <a:latin typeface="+mj-lt"/>
              </a:rPr>
              <a:t>o </a:t>
            </a:r>
            <a:r>
              <a:rPr lang="en-US" sz="2800" dirty="0" err="1">
                <a:latin typeface="+mj-lt"/>
              </a:rPr>
              <a:t>cieľoch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stratégiách</a:t>
            </a:r>
            <a:r>
              <a:rPr lang="en-US" sz="2800" dirty="0">
                <a:latin typeface="+mj-lt"/>
              </a:rPr>
              <a:t> a </a:t>
            </a:r>
            <a:r>
              <a:rPr lang="en-US" sz="2800" dirty="0" err="1">
                <a:latin typeface="+mj-lt"/>
              </a:rPr>
              <a:t>opatreniach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ktoré</a:t>
            </a:r>
            <a:r>
              <a:rPr lang="en-US" sz="2800" dirty="0">
                <a:latin typeface="+mj-lt"/>
              </a:rPr>
              <a:t> je </a:t>
            </a:r>
            <a:r>
              <a:rPr lang="en-US" sz="2800" dirty="0" err="1">
                <a:latin typeface="+mj-lt"/>
              </a:rPr>
              <a:t>potrebné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prijať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riešenie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environmentálnych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problémov</a:t>
            </a:r>
            <a:r>
              <a:rPr lang="en-US" sz="2800" dirty="0">
                <a:latin typeface="+mj-lt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err="1">
                <a:solidFill>
                  <a:srgbClr val="00B050"/>
                </a:solidFill>
                <a:latin typeface="+mj-lt"/>
              </a:rPr>
              <a:t>Prejavujú</a:t>
            </a:r>
            <a:r>
              <a:rPr lang="en-US" sz="28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+mj-lt"/>
              </a:rPr>
              <a:t>iniciatívu</a:t>
            </a:r>
            <a:r>
              <a:rPr lang="en-US" sz="2800" b="1" dirty="0">
                <a:solidFill>
                  <a:srgbClr val="00B050"/>
                </a:solidFill>
                <a:latin typeface="+mj-lt"/>
              </a:rPr>
              <a:t> a </a:t>
            </a:r>
            <a:r>
              <a:rPr lang="en-US" sz="2800" b="1" dirty="0" err="1">
                <a:solidFill>
                  <a:srgbClr val="00B050"/>
                </a:solidFill>
                <a:latin typeface="+mj-lt"/>
              </a:rPr>
              <a:t>kreativitu</a:t>
            </a:r>
            <a:r>
              <a:rPr lang="en-US" sz="28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podporu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environmentálneho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povedomia</a:t>
            </a:r>
            <a:r>
              <a:rPr lang="en-US" sz="2800" dirty="0">
                <a:latin typeface="+mj-lt"/>
              </a:rPr>
              <a:t> a </a:t>
            </a:r>
            <a:r>
              <a:rPr lang="en-US" sz="2800" dirty="0" err="1">
                <a:latin typeface="+mj-lt"/>
              </a:rPr>
              <a:t>udržateľnosti</a:t>
            </a:r>
            <a:r>
              <a:rPr lang="en-US" sz="2800" dirty="0">
                <a:latin typeface="+mj-lt"/>
              </a:rPr>
              <a:t>.</a:t>
            </a:r>
          </a:p>
          <a:p>
            <a:endParaRPr lang="en-US" sz="2800" dirty="0">
              <a:latin typeface="+mj-lt"/>
            </a:endParaRPr>
          </a:p>
          <a:p>
            <a:pPr marL="0" indent="0">
              <a:buNone/>
            </a:pPr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38"/>
          <a:stretch/>
        </p:blipFill>
        <p:spPr bwMode="auto">
          <a:xfrm>
            <a:off x="7596336" y="1205337"/>
            <a:ext cx="1404153" cy="1781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187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4672"/>
            <a:ext cx="8229600" cy="831239"/>
          </a:xfrm>
        </p:spPr>
        <p:txBody>
          <a:bodyPr>
            <a:normAutofit/>
          </a:bodyPr>
          <a:lstStyle/>
          <a:p>
            <a:pPr algn="l"/>
            <a:r>
              <a:rPr lang="sk-SK" b="1" dirty="0"/>
              <a:t>Kto je zapojený</a:t>
            </a:r>
            <a:r>
              <a:rPr lang="en-US" b="1" dirty="0"/>
              <a:t>?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999" y="921663"/>
            <a:ext cx="9001001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>
                <a:latin typeface="+mj-lt"/>
              </a:rPr>
              <a:t>Študenti sú v centre pozornosti, takže</a:t>
            </a:r>
            <a:r>
              <a:rPr lang="en-US" sz="2400" dirty="0">
                <a:latin typeface="+mj-lt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2650" b="1" dirty="0" err="1">
                <a:solidFill>
                  <a:srgbClr val="00B050"/>
                </a:solidFill>
                <a:latin typeface="+mj-lt"/>
              </a:rPr>
              <a:t>Spolupracujú</a:t>
            </a:r>
            <a:r>
              <a:rPr lang="en-US" sz="265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400" dirty="0">
                <a:latin typeface="+mj-lt"/>
              </a:rPr>
              <a:t>s </a:t>
            </a:r>
            <a:r>
              <a:rPr lang="en-US" sz="2400" dirty="0" err="1">
                <a:latin typeface="+mj-lt"/>
              </a:rPr>
              <a:t>učiteľmi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rodičmi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zamestnancami</a:t>
            </a:r>
            <a:r>
              <a:rPr lang="en-US" sz="2400" dirty="0">
                <a:latin typeface="+mj-lt"/>
              </a:rPr>
              <a:t> a </a:t>
            </a:r>
            <a:r>
              <a:rPr lang="en-US" sz="2400" dirty="0" err="1">
                <a:latin typeface="+mj-lt"/>
              </a:rPr>
              <a:t>pozvanými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odborníkmi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získanie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poradenstva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alebo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podpory</a:t>
            </a:r>
            <a:r>
              <a:rPr lang="en-US" sz="2400" dirty="0">
                <a:latin typeface="+mj-lt"/>
              </a:rPr>
              <a:t>.  </a:t>
            </a:r>
          </a:p>
          <a:p>
            <a:pPr>
              <a:buFont typeface="Wingdings" pitchFamily="2" charset="2"/>
              <a:buChar char="Ø"/>
            </a:pPr>
            <a:r>
              <a:rPr lang="sk-SK" sz="2650" b="1" dirty="0">
                <a:solidFill>
                  <a:srgbClr val="00B050"/>
                </a:solidFill>
                <a:latin typeface="+mj-lt"/>
              </a:rPr>
              <a:t>Vnímajú sa ako silní a zodpovední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pretože</a:t>
            </a:r>
            <a:r>
              <a:rPr lang="en-US" sz="2400" dirty="0">
                <a:latin typeface="+mj-lt"/>
              </a:rPr>
              <a:t> </a:t>
            </a:r>
            <a:r>
              <a:rPr lang="sk-SK" sz="2400" dirty="0">
                <a:latin typeface="+mj-lt"/>
              </a:rPr>
              <a:t>majú na starosti </a:t>
            </a:r>
            <a:r>
              <a:rPr lang="en-US" sz="2400" dirty="0" err="1">
                <a:latin typeface="+mj-lt"/>
              </a:rPr>
              <a:t>výsledky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svojich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akcií</a:t>
            </a:r>
            <a:r>
              <a:rPr lang="sk-SK" sz="2400" dirty="0">
                <a:latin typeface="+mj-lt"/>
              </a:rPr>
              <a:t> a činov</a:t>
            </a:r>
            <a:r>
              <a:rPr lang="en-US" sz="2400" dirty="0">
                <a:latin typeface="+mj-lt"/>
              </a:rPr>
              <a:t>.  </a:t>
            </a:r>
          </a:p>
          <a:p>
            <a:pPr>
              <a:buFont typeface="Wingdings" pitchFamily="2" charset="2"/>
              <a:buChar char="Ø"/>
            </a:pPr>
            <a:r>
              <a:rPr lang="en-US" sz="2650" b="1" dirty="0" err="1">
                <a:solidFill>
                  <a:srgbClr val="00B050"/>
                </a:solidFill>
                <a:latin typeface="+mj-lt"/>
              </a:rPr>
              <a:t>Majú</a:t>
            </a:r>
            <a:r>
              <a:rPr lang="en-US" sz="265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650" b="1" dirty="0" err="1">
                <a:solidFill>
                  <a:srgbClr val="00B050"/>
                </a:solidFill>
                <a:latin typeface="+mj-lt"/>
              </a:rPr>
              <a:t>jedinečný</a:t>
            </a:r>
            <a:r>
              <a:rPr lang="en-US" sz="265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650" b="1" dirty="0" err="1">
                <a:solidFill>
                  <a:srgbClr val="00B050"/>
                </a:solidFill>
                <a:latin typeface="+mj-lt"/>
              </a:rPr>
              <a:t>vzdelávací</a:t>
            </a:r>
            <a:r>
              <a:rPr lang="en-US" sz="265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650" b="1" dirty="0" err="1">
                <a:solidFill>
                  <a:srgbClr val="00B050"/>
                </a:solidFill>
                <a:latin typeface="+mj-lt"/>
              </a:rPr>
              <a:t>zážitok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pretože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učia</a:t>
            </a:r>
            <a:r>
              <a:rPr lang="en-US" sz="2400" dirty="0">
                <a:latin typeface="+mj-lt"/>
              </a:rPr>
              <a:t> o </a:t>
            </a:r>
            <a:r>
              <a:rPr lang="en-US" sz="2400" dirty="0" err="1">
                <a:latin typeface="+mj-lt"/>
              </a:rPr>
              <a:t>environmentálnych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problémoch</a:t>
            </a:r>
            <a:r>
              <a:rPr lang="en-US" sz="2400" dirty="0">
                <a:latin typeface="+mj-lt"/>
              </a:rPr>
              <a:t> a </a:t>
            </a:r>
            <a:r>
              <a:rPr lang="en-US" sz="2400" dirty="0" err="1">
                <a:latin typeface="+mj-lt"/>
              </a:rPr>
              <a:t>rozvíjajú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svoje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myslenie</a:t>
            </a:r>
            <a:r>
              <a:rPr lang="en-US" sz="2400" dirty="0">
                <a:latin typeface="+mj-lt"/>
              </a:rPr>
              <a:t> a </a:t>
            </a:r>
            <a:r>
              <a:rPr lang="en-US" sz="2400" dirty="0" err="1">
                <a:latin typeface="+mj-lt"/>
              </a:rPr>
              <a:t>schopnosti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riešiť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problémy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prostredníctvom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implementácie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riešení</a:t>
            </a:r>
            <a:r>
              <a:rPr lang="en-US" sz="2400" dirty="0">
                <a:latin typeface="+mj-lt"/>
              </a:rPr>
              <a:t> v </a:t>
            </a:r>
            <a:r>
              <a:rPr lang="en-US" sz="2400" dirty="0" err="1">
                <a:latin typeface="+mj-lt"/>
              </a:rPr>
              <a:t>reálnom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živote</a:t>
            </a:r>
            <a:r>
              <a:rPr lang="en-US" sz="2400" dirty="0">
                <a:latin typeface="+mj-lt"/>
              </a:rPr>
              <a:t>.  </a:t>
            </a:r>
          </a:p>
          <a:p>
            <a:pPr>
              <a:buFont typeface="Wingdings" pitchFamily="2" charset="2"/>
              <a:buChar char="Ø"/>
            </a:pPr>
            <a:r>
              <a:rPr lang="en-US" sz="2650" b="1" dirty="0" err="1">
                <a:solidFill>
                  <a:srgbClr val="00B050"/>
                </a:solidFill>
                <a:latin typeface="+mj-lt"/>
              </a:rPr>
              <a:t>Majú</a:t>
            </a:r>
            <a:r>
              <a:rPr lang="en-US" sz="265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650" b="1" dirty="0" err="1">
                <a:solidFill>
                  <a:srgbClr val="00B050"/>
                </a:solidFill>
                <a:latin typeface="+mj-lt"/>
              </a:rPr>
              <a:t>silný</a:t>
            </a:r>
            <a:r>
              <a:rPr lang="en-US" sz="265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650" b="1" dirty="0" err="1">
                <a:solidFill>
                  <a:srgbClr val="00B050"/>
                </a:solidFill>
                <a:latin typeface="+mj-lt"/>
              </a:rPr>
              <a:t>vplyv</a:t>
            </a:r>
            <a:r>
              <a:rPr lang="en-US" sz="265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650" b="1" dirty="0" err="1">
                <a:solidFill>
                  <a:srgbClr val="00B050"/>
                </a:solidFill>
                <a:latin typeface="+mj-lt"/>
              </a:rPr>
              <a:t>na</a:t>
            </a:r>
            <a:r>
              <a:rPr lang="en-US" sz="265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650" b="1" dirty="0" err="1">
                <a:solidFill>
                  <a:srgbClr val="00B050"/>
                </a:solidFill>
                <a:latin typeface="+mj-lt"/>
              </a:rPr>
              <a:t>rovesníkov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pretože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môžu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inšpirovať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širšiu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študentskú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komunitu</a:t>
            </a:r>
            <a:r>
              <a:rPr lang="en-US" sz="2400" dirty="0">
                <a:latin typeface="+mj-lt"/>
              </a:rPr>
              <a:t> k </a:t>
            </a:r>
            <a:r>
              <a:rPr lang="en-US" sz="2400" dirty="0" err="1">
                <a:latin typeface="+mj-lt"/>
              </a:rPr>
              <a:t>tomu</a:t>
            </a:r>
            <a:r>
              <a:rPr lang="en-US" sz="2400" dirty="0">
                <a:latin typeface="+mj-lt"/>
              </a:rPr>
              <a:t>, aby </a:t>
            </a:r>
            <a:r>
              <a:rPr lang="en-US" sz="2400" dirty="0" err="1">
                <a:latin typeface="+mj-lt"/>
              </a:rPr>
              <a:t>podnikla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kroky</a:t>
            </a:r>
            <a:r>
              <a:rPr lang="en-US" sz="2400" dirty="0">
                <a:latin typeface="+mj-lt"/>
              </a:rPr>
              <a:t>. </a:t>
            </a:r>
          </a:p>
          <a:p>
            <a:pPr>
              <a:buFont typeface="Wingdings" pitchFamily="2" charset="2"/>
              <a:buChar char="Ø"/>
            </a:pPr>
            <a:endParaRPr lang="en-US" sz="2400" dirty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7865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Kto</a:t>
            </a:r>
            <a:r>
              <a:rPr lang="en-US" b="1" dirty="0"/>
              <a:t> </a:t>
            </a:r>
            <a:r>
              <a:rPr lang="sk-SK" b="1" dirty="0"/>
              <a:t>ďalší</a:t>
            </a:r>
            <a:r>
              <a:rPr lang="en-US" b="1" dirty="0"/>
              <a:t> je </a:t>
            </a:r>
            <a:r>
              <a:rPr lang="en-US" b="1" dirty="0" err="1"/>
              <a:t>zapojený</a:t>
            </a:r>
            <a:r>
              <a:rPr lang="en-US" b="1" dirty="0"/>
              <a:t>?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3"/>
            <a:ext cx="4762872" cy="417646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2000" dirty="0"/>
              <a:t>EKO </a:t>
            </a:r>
            <a:r>
              <a:rPr lang="en-US" sz="2000" dirty="0" err="1"/>
              <a:t>komisia</a:t>
            </a:r>
            <a:r>
              <a:rPr lang="en-US" sz="2000" dirty="0"/>
              <a:t> by mala </a:t>
            </a:r>
            <a:r>
              <a:rPr lang="en-US" sz="2000" dirty="0" err="1"/>
              <a:t>zahŕňať</a:t>
            </a:r>
            <a:r>
              <a:rPr lang="en-US" sz="2000" dirty="0"/>
              <a:t>: </a:t>
            </a:r>
            <a:r>
              <a:rPr lang="en-US" sz="2000" dirty="0" err="1"/>
              <a:t>študentov</a:t>
            </a:r>
            <a:r>
              <a:rPr lang="en-US" sz="2000" dirty="0"/>
              <a:t> / </a:t>
            </a:r>
            <a:r>
              <a:rPr lang="en-US" sz="2000" dirty="0" err="1"/>
              <a:t>učiteľov</a:t>
            </a:r>
            <a:r>
              <a:rPr lang="en-US" sz="2000" dirty="0"/>
              <a:t> / </a:t>
            </a:r>
            <a:r>
              <a:rPr lang="en-US" sz="2000" dirty="0" err="1"/>
              <a:t>riaditeľa</a:t>
            </a:r>
            <a:r>
              <a:rPr lang="en-US" sz="2000" dirty="0"/>
              <a:t> / </a:t>
            </a:r>
            <a:r>
              <a:rPr lang="en-US" sz="2000" dirty="0" err="1"/>
              <a:t>neučiteľský</a:t>
            </a:r>
            <a:r>
              <a:rPr lang="en-US" sz="2000" dirty="0"/>
              <a:t> </a:t>
            </a:r>
            <a:r>
              <a:rPr lang="en-US" sz="2000" dirty="0" err="1"/>
              <a:t>personál</a:t>
            </a:r>
            <a:r>
              <a:rPr lang="en-US" sz="2000" dirty="0"/>
              <a:t> (</a:t>
            </a:r>
            <a:r>
              <a:rPr lang="en-US" sz="2000" dirty="0" err="1"/>
              <a:t>napr</a:t>
            </a:r>
            <a:r>
              <a:rPr lang="en-US" sz="2000" dirty="0"/>
              <a:t>. </a:t>
            </a:r>
            <a:r>
              <a:rPr lang="en-US" sz="2000" dirty="0" err="1"/>
              <a:t>tajomník</a:t>
            </a:r>
            <a:r>
              <a:rPr lang="en-US" sz="2000" dirty="0"/>
              <a:t>, </a:t>
            </a:r>
            <a:r>
              <a:rPr lang="en-US" sz="2000" dirty="0" err="1"/>
              <a:t>správca</a:t>
            </a:r>
            <a:r>
              <a:rPr lang="en-US" sz="2000" dirty="0"/>
              <a:t>, </a:t>
            </a:r>
            <a:r>
              <a:rPr lang="en-US" sz="2000" dirty="0" err="1"/>
              <a:t>upratovač</a:t>
            </a:r>
            <a:r>
              <a:rPr lang="en-US" sz="2000" dirty="0"/>
              <a:t>) / </a:t>
            </a:r>
            <a:r>
              <a:rPr lang="en-US" sz="2000" dirty="0" err="1"/>
              <a:t>rodičov</a:t>
            </a:r>
            <a:r>
              <a:rPr lang="en-US" sz="2000" dirty="0"/>
              <a:t> / </a:t>
            </a:r>
            <a:r>
              <a:rPr lang="en-US" sz="2000" dirty="0" err="1"/>
              <a:t>členov</a:t>
            </a:r>
            <a:r>
              <a:rPr lang="en-US" sz="2000" dirty="0"/>
              <a:t> </a:t>
            </a:r>
            <a:r>
              <a:rPr lang="en-US" sz="2000" dirty="0" err="1"/>
              <a:t>správnej</a:t>
            </a:r>
            <a:r>
              <a:rPr lang="en-US" sz="2000" dirty="0"/>
              <a:t> </a:t>
            </a:r>
            <a:r>
              <a:rPr lang="en-US" sz="2000" dirty="0" err="1"/>
              <a:t>rady</a:t>
            </a:r>
            <a:r>
              <a:rPr lang="en-US" sz="2000" dirty="0"/>
              <a:t> / </a:t>
            </a:r>
            <a:r>
              <a:rPr lang="en-US" sz="2000" dirty="0" err="1"/>
              <a:t>zainteresovaných</a:t>
            </a:r>
            <a:r>
              <a:rPr lang="en-US" sz="2000" dirty="0"/>
              <a:t> a </a:t>
            </a:r>
            <a:r>
              <a:rPr lang="en-US" sz="2000" dirty="0" err="1"/>
              <a:t>relevantných</a:t>
            </a:r>
            <a:r>
              <a:rPr lang="en-US" sz="2000" dirty="0"/>
              <a:t> </a:t>
            </a:r>
            <a:r>
              <a:rPr lang="en-US" sz="2000" dirty="0" err="1"/>
              <a:t>členov</a:t>
            </a:r>
            <a:r>
              <a:rPr lang="en-US" sz="2000" dirty="0"/>
              <a:t> </a:t>
            </a:r>
            <a:r>
              <a:rPr lang="en-US" sz="2000" dirty="0" err="1"/>
              <a:t>širšej</a:t>
            </a:r>
            <a:r>
              <a:rPr lang="en-US" sz="2000" dirty="0"/>
              <a:t> </a:t>
            </a:r>
            <a:r>
              <a:rPr lang="en-US" sz="2000" dirty="0" err="1"/>
              <a:t>komunity</a:t>
            </a:r>
            <a:r>
              <a:rPr lang="en-US" sz="2000" dirty="0"/>
              <a:t>.  </a:t>
            </a:r>
            <a:endParaRPr lang="sk-SK" sz="2000" dirty="0"/>
          </a:p>
          <a:p>
            <a:endParaRPr lang="en-US" sz="2000" dirty="0"/>
          </a:p>
          <a:p>
            <a:r>
              <a:rPr lang="en-US" sz="2000" dirty="0"/>
              <a:t>Mala by </a:t>
            </a:r>
            <a:r>
              <a:rPr lang="en-US" sz="2000" dirty="0" err="1"/>
              <a:t>zahŕňať</a:t>
            </a:r>
            <a:r>
              <a:rPr lang="en-US" sz="2000" dirty="0"/>
              <a:t> </a:t>
            </a:r>
            <a:r>
              <a:rPr lang="en-US" sz="2000" dirty="0" err="1"/>
              <a:t>študentov</a:t>
            </a:r>
            <a:r>
              <a:rPr lang="en-US" sz="2000" dirty="0"/>
              <a:t> z </a:t>
            </a:r>
            <a:r>
              <a:rPr lang="en-US" sz="2000" dirty="0" err="1"/>
              <a:t>rôznych</a:t>
            </a:r>
            <a:r>
              <a:rPr lang="en-US" sz="2000" dirty="0"/>
              <a:t> </a:t>
            </a:r>
            <a:r>
              <a:rPr lang="en-US" sz="2000" dirty="0" err="1"/>
              <a:t>ročníkov</a:t>
            </a:r>
            <a:r>
              <a:rPr lang="en-US" sz="2000" dirty="0"/>
              <a:t>, </a:t>
            </a:r>
            <a:r>
              <a:rPr lang="en-US" sz="2000" dirty="0" err="1"/>
              <a:t>prostredí</a:t>
            </a:r>
            <a:r>
              <a:rPr lang="en-US" sz="2000" dirty="0"/>
              <a:t> a </a:t>
            </a:r>
            <a:r>
              <a:rPr lang="en-US" sz="2000" dirty="0" err="1"/>
              <a:t>záujmov</a:t>
            </a:r>
            <a:r>
              <a:rPr lang="en-US" sz="2000" dirty="0"/>
              <a:t>, aby </a:t>
            </a:r>
            <a:r>
              <a:rPr lang="en-US" sz="2000" dirty="0" err="1"/>
              <a:t>poskytla</a:t>
            </a:r>
            <a:r>
              <a:rPr lang="en-US" sz="2000" dirty="0"/>
              <a:t> </a:t>
            </a:r>
            <a:r>
              <a:rPr lang="en-US" sz="2000" dirty="0" err="1"/>
              <a:t>demokratickejší</a:t>
            </a:r>
            <a:r>
              <a:rPr lang="en-US" sz="2000" dirty="0"/>
              <a:t> </a:t>
            </a:r>
            <a:r>
              <a:rPr lang="en-US" sz="2000" dirty="0" err="1"/>
              <a:t>pohľad</a:t>
            </a:r>
            <a:r>
              <a:rPr lang="en-US" sz="2000" dirty="0"/>
              <a:t>. </a:t>
            </a:r>
            <a:r>
              <a:rPr lang="en-US" sz="2000" dirty="0" err="1"/>
              <a:t>Učitelia</a:t>
            </a:r>
            <a:r>
              <a:rPr lang="en-US" sz="2000" dirty="0"/>
              <a:t> a </a:t>
            </a:r>
            <a:r>
              <a:rPr lang="en-US" sz="2000" dirty="0" err="1"/>
              <a:t>zamestnanci</a:t>
            </a:r>
            <a:r>
              <a:rPr lang="en-US" sz="2000" dirty="0"/>
              <a:t> by </a:t>
            </a:r>
            <a:r>
              <a:rPr lang="en-US" sz="2000" dirty="0" err="1"/>
              <a:t>mali</a:t>
            </a:r>
            <a:r>
              <a:rPr lang="en-US" sz="2000" dirty="0"/>
              <a:t> </a:t>
            </a:r>
            <a:r>
              <a:rPr lang="en-US" sz="2000" dirty="0" err="1"/>
              <a:t>pôsobiť</a:t>
            </a:r>
            <a:r>
              <a:rPr lang="en-US" sz="2000" dirty="0"/>
              <a:t> </a:t>
            </a:r>
            <a:r>
              <a:rPr lang="en-US" sz="2000" dirty="0" err="1"/>
              <a:t>ako</a:t>
            </a:r>
            <a:r>
              <a:rPr lang="en-US" sz="2000" dirty="0"/>
              <a:t> </a:t>
            </a:r>
            <a:r>
              <a:rPr lang="en-US" sz="2000" dirty="0" err="1"/>
              <a:t>poradcovia</a:t>
            </a:r>
            <a:r>
              <a:rPr lang="en-US" sz="2000" dirty="0"/>
              <a:t> </a:t>
            </a:r>
            <a:r>
              <a:rPr lang="en-US" sz="2000" dirty="0" err="1"/>
              <a:t>alebo</a:t>
            </a:r>
            <a:r>
              <a:rPr lang="en-US" sz="2000" dirty="0"/>
              <a:t> </a:t>
            </a:r>
            <a:r>
              <a:rPr lang="en-US" sz="2000" dirty="0" err="1"/>
              <a:t>mentori</a:t>
            </a:r>
            <a:r>
              <a:rPr lang="en-US" sz="2000" dirty="0"/>
              <a:t>, </a:t>
            </a:r>
            <a:r>
              <a:rPr lang="en-US" sz="2000" dirty="0" err="1"/>
              <a:t>ktorí</a:t>
            </a:r>
            <a:r>
              <a:rPr lang="en-US" sz="2000" dirty="0"/>
              <a:t> </a:t>
            </a:r>
            <a:r>
              <a:rPr lang="en-US" sz="2000" dirty="0" err="1"/>
              <a:t>poskytujú</a:t>
            </a:r>
            <a:r>
              <a:rPr lang="en-US" sz="2000" dirty="0"/>
              <a:t> </a:t>
            </a:r>
            <a:r>
              <a:rPr lang="en-US" sz="2000" dirty="0" err="1"/>
              <a:t>usmernenie</a:t>
            </a:r>
            <a:r>
              <a:rPr lang="en-US" sz="2000" dirty="0"/>
              <a:t> a </a:t>
            </a:r>
            <a:r>
              <a:rPr lang="en-US" sz="2000" dirty="0" err="1"/>
              <a:t>podporu</a:t>
            </a:r>
            <a:r>
              <a:rPr lang="en-US" sz="2000" dirty="0"/>
              <a:t>.</a:t>
            </a:r>
            <a:endParaRPr lang="el-GR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276" y="1802984"/>
            <a:ext cx="3863579" cy="289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49195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2. </a:t>
            </a:r>
            <a:r>
              <a:rPr lang="en-US" b="1" dirty="0" err="1"/>
              <a:t>Čo</a:t>
            </a:r>
            <a:r>
              <a:rPr lang="en-US" b="1" dirty="0"/>
              <a:t> </a:t>
            </a:r>
            <a:r>
              <a:rPr lang="en-US" b="1" dirty="0" err="1"/>
              <a:t>robí</a:t>
            </a:r>
            <a:r>
              <a:rPr lang="en-US" b="1" dirty="0"/>
              <a:t> EKO </a:t>
            </a:r>
            <a:r>
              <a:rPr lang="en-US" b="1" dirty="0" err="1"/>
              <a:t>komisia</a:t>
            </a:r>
            <a:r>
              <a:rPr lang="en-US" b="1" dirty="0"/>
              <a:t>?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680520"/>
          </a:xfrm>
        </p:spPr>
        <p:txBody>
          <a:bodyPr>
            <a:normAutofit/>
          </a:bodyPr>
          <a:lstStyle/>
          <a:p>
            <a:r>
              <a:rPr lang="en-US" sz="2000" dirty="0" err="1">
                <a:latin typeface="+mj-lt"/>
              </a:rPr>
              <a:t>Zabezpečujú</a:t>
            </a:r>
            <a:r>
              <a:rPr lang="en-US" sz="2000" dirty="0">
                <a:latin typeface="+mj-lt"/>
              </a:rPr>
              <a:t>, aby </a:t>
            </a:r>
            <a:r>
              <a:rPr lang="en-US" sz="2000" dirty="0" err="1">
                <a:latin typeface="+mj-lt"/>
              </a:rPr>
              <a:t>sa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dodržiavala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metodológia</a:t>
            </a:r>
            <a:r>
              <a:rPr lang="en-US" sz="2000" dirty="0">
                <a:latin typeface="+mj-lt"/>
              </a:rPr>
              <a:t> 7 </a:t>
            </a:r>
            <a:r>
              <a:rPr lang="en-US" sz="2000" dirty="0" err="1">
                <a:latin typeface="+mj-lt"/>
              </a:rPr>
              <a:t>krokov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programu</a:t>
            </a:r>
            <a:r>
              <a:rPr lang="en-US" sz="2000" dirty="0">
                <a:latin typeface="+mj-lt"/>
              </a:rPr>
              <a:t> </a:t>
            </a:r>
            <a:r>
              <a:rPr lang="sk-SK" sz="2000" dirty="0">
                <a:latin typeface="+mj-lt"/>
              </a:rPr>
              <a:t>Zelených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škôl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čím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zapájajú</a:t>
            </a:r>
            <a:r>
              <a:rPr lang="en-US" sz="2000" dirty="0">
                <a:latin typeface="+mj-lt"/>
              </a:rPr>
              <a:t> do </a:t>
            </a:r>
            <a:r>
              <a:rPr lang="en-US" sz="2000" dirty="0" err="1">
                <a:latin typeface="+mj-lt"/>
              </a:rPr>
              <a:t>rôznych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úloh</a:t>
            </a:r>
            <a:r>
              <a:rPr lang="en-US" sz="2000" dirty="0">
                <a:latin typeface="+mj-lt"/>
              </a:rPr>
              <a:t> v </a:t>
            </a:r>
            <a:r>
              <a:rPr lang="en-US" sz="2000" dirty="0" err="1">
                <a:latin typeface="+mj-lt"/>
              </a:rPr>
              <a:t>procese</a:t>
            </a:r>
            <a:r>
              <a:rPr lang="en-US" sz="2000" dirty="0">
                <a:latin typeface="+mj-lt"/>
              </a:rPr>
              <a:t>.  </a:t>
            </a:r>
          </a:p>
          <a:p>
            <a:r>
              <a:rPr lang="en-US" sz="2000" dirty="0" err="1">
                <a:latin typeface="+mj-lt"/>
              </a:rPr>
              <a:t>Identifikujú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problém</a:t>
            </a:r>
            <a:r>
              <a:rPr lang="en-US" sz="2000" dirty="0">
                <a:latin typeface="+mj-lt"/>
              </a:rPr>
              <a:t> v </a:t>
            </a:r>
            <a:r>
              <a:rPr lang="en-US" sz="2000" dirty="0" err="1">
                <a:latin typeface="+mj-lt"/>
              </a:rPr>
              <a:t>škole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navrhujú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možné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riešenia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vyberajú</a:t>
            </a:r>
            <a:r>
              <a:rPr lang="en-US" sz="2000" dirty="0">
                <a:latin typeface="+mj-lt"/>
              </a:rPr>
              <a:t> </a:t>
            </a:r>
            <a:r>
              <a:rPr lang="sk-SK" sz="2000" dirty="0">
                <a:latin typeface="+mj-lt"/>
              </a:rPr>
              <a:t>tie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najlepšie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implementujú</a:t>
            </a:r>
            <a:r>
              <a:rPr lang="en-US" sz="2000" dirty="0">
                <a:latin typeface="+mj-lt"/>
              </a:rPr>
              <a:t> </a:t>
            </a:r>
            <a:r>
              <a:rPr lang="sk-SK" sz="2000" dirty="0">
                <a:latin typeface="+mj-lt"/>
              </a:rPr>
              <a:t>ich</a:t>
            </a:r>
            <a:r>
              <a:rPr lang="en-US" sz="2000" dirty="0">
                <a:latin typeface="+mj-lt"/>
              </a:rPr>
              <a:t> a </a:t>
            </a:r>
            <a:r>
              <a:rPr lang="en-US" sz="2000" dirty="0" err="1">
                <a:latin typeface="+mj-lt"/>
              </a:rPr>
              <a:t>sledujú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či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bol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problém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vyriešený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Potom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zabezpečujú</a:t>
            </a:r>
            <a:r>
              <a:rPr lang="en-US" sz="2000" dirty="0">
                <a:latin typeface="+mj-lt"/>
              </a:rPr>
              <a:t>, aby </a:t>
            </a:r>
            <a:r>
              <a:rPr lang="en-US" sz="2000" dirty="0" err="1">
                <a:latin typeface="+mj-lt"/>
              </a:rPr>
              <a:t>celá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škola</a:t>
            </a:r>
            <a:r>
              <a:rPr lang="en-US" sz="2000" dirty="0">
                <a:latin typeface="+mj-lt"/>
              </a:rPr>
              <a:t> bola </a:t>
            </a:r>
            <a:r>
              <a:rPr lang="en-US" sz="2000" dirty="0" err="1">
                <a:latin typeface="+mj-lt"/>
              </a:rPr>
              <a:t>informovaná</a:t>
            </a:r>
            <a:r>
              <a:rPr lang="en-US" sz="2000" dirty="0">
                <a:latin typeface="+mj-lt"/>
              </a:rPr>
              <a:t> o </a:t>
            </a:r>
            <a:r>
              <a:rPr lang="en-US" sz="2000" dirty="0" err="1">
                <a:latin typeface="+mj-lt"/>
              </a:rPr>
              <a:t>akčnom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pláne</a:t>
            </a:r>
            <a:r>
              <a:rPr lang="en-US" sz="2000" dirty="0">
                <a:latin typeface="+mj-lt"/>
              </a:rPr>
              <a:t> </a:t>
            </a:r>
            <a:r>
              <a:rPr lang="sk-SK" sz="2000" dirty="0">
                <a:latin typeface="+mj-lt"/>
              </a:rPr>
              <a:t>Zelených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škôl</a:t>
            </a:r>
            <a:r>
              <a:rPr lang="en-US" sz="2000" dirty="0">
                <a:latin typeface="+mj-lt"/>
              </a:rPr>
              <a:t> a </a:t>
            </a:r>
            <a:r>
              <a:rPr lang="en-US" sz="2000" dirty="0" err="1">
                <a:latin typeface="+mj-lt"/>
              </a:rPr>
              <a:t>dostávala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pravidelné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aktualizácie</a:t>
            </a:r>
            <a:r>
              <a:rPr lang="en-US" sz="2000" dirty="0">
                <a:latin typeface="+mj-lt"/>
              </a:rPr>
              <a:t>.  </a:t>
            </a:r>
          </a:p>
          <a:p>
            <a:r>
              <a:rPr lang="en-US" sz="2000" dirty="0" err="1">
                <a:latin typeface="+mj-lt"/>
              </a:rPr>
              <a:t>Pravidelne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stretávajú</a:t>
            </a:r>
            <a:r>
              <a:rPr lang="en-US" sz="2000" dirty="0">
                <a:latin typeface="+mj-lt"/>
              </a:rPr>
              <a:t>, aby </a:t>
            </a:r>
            <a:r>
              <a:rPr lang="en-US" sz="2000" dirty="0" err="1">
                <a:latin typeface="+mj-lt"/>
              </a:rPr>
              <a:t>diskutovali</a:t>
            </a:r>
            <a:r>
              <a:rPr lang="en-US" sz="2000" dirty="0">
                <a:latin typeface="+mj-lt"/>
              </a:rPr>
              <a:t> o </a:t>
            </a:r>
            <a:r>
              <a:rPr lang="en-US" sz="2000" dirty="0" err="1">
                <a:latin typeface="+mj-lt"/>
              </a:rPr>
              <a:t>environmentálnych</a:t>
            </a:r>
            <a:r>
              <a:rPr lang="en-US" sz="2000" dirty="0">
                <a:latin typeface="+mj-lt"/>
              </a:rPr>
              <a:t> a </a:t>
            </a:r>
            <a:r>
              <a:rPr lang="en-US" sz="2000" dirty="0" err="1">
                <a:latin typeface="+mj-lt"/>
              </a:rPr>
              <a:t>sociálnych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akciách</a:t>
            </a:r>
            <a:r>
              <a:rPr lang="en-US" sz="2000" dirty="0">
                <a:latin typeface="+mj-lt"/>
              </a:rPr>
              <a:t> pre </a:t>
            </a:r>
            <a:r>
              <a:rPr lang="en-US" sz="2000" dirty="0" err="1">
                <a:latin typeface="+mj-lt"/>
              </a:rPr>
              <a:t>školu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Môžu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stretnúť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ako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celok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alebo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rozdeliť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úlohy</a:t>
            </a:r>
            <a:r>
              <a:rPr lang="en-US" sz="2000" dirty="0">
                <a:latin typeface="+mj-lt"/>
              </a:rPr>
              <a:t> a </a:t>
            </a:r>
            <a:r>
              <a:rPr lang="en-US" sz="2000" dirty="0" err="1">
                <a:latin typeface="+mj-lt"/>
              </a:rPr>
              <a:t>prispôsobiť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čas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stretnutí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Stretnutia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môžu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byť</a:t>
            </a:r>
            <a:r>
              <a:rPr lang="en-US" sz="2000" dirty="0">
                <a:latin typeface="+mj-lt"/>
              </a:rPr>
              <a:t> online </a:t>
            </a:r>
            <a:r>
              <a:rPr lang="en-US" sz="2000" dirty="0" err="1">
                <a:latin typeface="+mj-lt"/>
              </a:rPr>
              <a:t>alebo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organizované</a:t>
            </a:r>
            <a:r>
              <a:rPr lang="en-US" sz="2000" dirty="0">
                <a:latin typeface="+mj-lt"/>
              </a:rPr>
              <a:t> v </a:t>
            </a:r>
            <a:r>
              <a:rPr lang="en-US" sz="2000" dirty="0" err="1">
                <a:latin typeface="+mj-lt"/>
              </a:rPr>
              <a:t>konkrétnom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čase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počas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vyučovania</a:t>
            </a:r>
            <a:r>
              <a:rPr lang="en-US" sz="2000" dirty="0">
                <a:latin typeface="+mj-lt"/>
              </a:rPr>
              <a:t> a </a:t>
            </a:r>
            <a:r>
              <a:rPr lang="en-US" sz="2000" dirty="0" err="1">
                <a:latin typeface="+mj-lt"/>
              </a:rPr>
              <a:t>môžu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byť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otvorené</a:t>
            </a:r>
            <a:r>
              <a:rPr lang="en-US" sz="2000" dirty="0">
                <a:latin typeface="+mj-lt"/>
              </a:rPr>
              <a:t> pre </a:t>
            </a:r>
            <a:r>
              <a:rPr lang="en-US" sz="2000" dirty="0" err="1">
                <a:latin typeface="+mj-lt"/>
              </a:rPr>
              <a:t>verejnosť</a:t>
            </a:r>
            <a:r>
              <a:rPr lang="en-US" sz="2000" dirty="0">
                <a:latin typeface="+mj-lt"/>
              </a:rPr>
              <a:t>.</a:t>
            </a:r>
            <a:endParaRPr lang="el-GR" sz="2000" dirty="0"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612988"/>
            <a:ext cx="2328898" cy="970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93667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pl-PL" sz="2400" b="1" dirty="0" err="1"/>
              <a:t>Prevedenie</a:t>
            </a:r>
            <a:r>
              <a:rPr lang="pl-PL" sz="2400" b="1" dirty="0"/>
              <a:t> </a:t>
            </a:r>
            <a:r>
              <a:rPr lang="pl-PL" sz="2400" b="1" dirty="0" err="1"/>
              <a:t>teórie</a:t>
            </a:r>
            <a:r>
              <a:rPr lang="pl-PL" sz="2400" b="1" dirty="0"/>
              <a:t> do </a:t>
            </a:r>
            <a:r>
              <a:rPr lang="pl-PL" sz="2400" b="1" dirty="0" err="1"/>
              <a:t>praxe</a:t>
            </a:r>
            <a:r>
              <a:rPr lang="pl-PL" sz="2400" b="1" dirty="0"/>
              <a:t> – </a:t>
            </a:r>
            <a:r>
              <a:rPr lang="pl-PL" sz="2400" b="1" dirty="0" err="1"/>
              <a:t>Založenie</a:t>
            </a:r>
            <a:r>
              <a:rPr lang="pl-PL" sz="2400" b="1" dirty="0"/>
              <a:t> komisie</a:t>
            </a:r>
            <a:endParaRPr lang="el-G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44" y="1006222"/>
            <a:ext cx="8229600" cy="54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600" b="1" dirty="0" err="1">
                <a:latin typeface="+mj-lt"/>
              </a:rPr>
              <a:t>Správa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odpadu</a:t>
            </a:r>
            <a:r>
              <a:rPr lang="en-US" sz="1600" b="1" dirty="0">
                <a:latin typeface="+mj-lt"/>
              </a:rPr>
              <a:t> bola </a:t>
            </a:r>
            <a:r>
              <a:rPr lang="en-US" sz="1600" b="1" dirty="0" err="1">
                <a:latin typeface="+mj-lt"/>
              </a:rPr>
              <a:t>vždy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predmetom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vášnivých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diskusií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na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školách</a:t>
            </a:r>
            <a:r>
              <a:rPr lang="en-US" sz="1600" b="1" dirty="0">
                <a:latin typeface="+mj-lt"/>
              </a:rPr>
              <a:t> a </a:t>
            </a:r>
            <a:r>
              <a:rPr lang="en-US" sz="1600" b="1" dirty="0" err="1">
                <a:latin typeface="+mj-lt"/>
              </a:rPr>
              <a:t>jednou</a:t>
            </a:r>
            <a:r>
              <a:rPr lang="en-US" sz="1600" b="1" dirty="0">
                <a:latin typeface="+mj-lt"/>
              </a:rPr>
              <a:t> z </a:t>
            </a:r>
            <a:r>
              <a:rPr lang="en-US" sz="1600" b="1" dirty="0" err="1">
                <a:latin typeface="+mj-lt"/>
              </a:rPr>
              <a:t>vecí</a:t>
            </a:r>
            <a:r>
              <a:rPr lang="en-US" sz="1600" b="1" dirty="0">
                <a:latin typeface="+mj-lt"/>
              </a:rPr>
              <a:t>, </a:t>
            </a:r>
            <a:r>
              <a:rPr lang="en-US" sz="1600" b="1" dirty="0" err="1">
                <a:latin typeface="+mj-lt"/>
              </a:rPr>
              <a:t>ktoré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študentov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najviac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rozčuľujú</a:t>
            </a:r>
            <a:r>
              <a:rPr lang="en-US" sz="1600" b="1" dirty="0">
                <a:latin typeface="+mj-lt"/>
              </a:rPr>
              <a:t>. Preto </a:t>
            </a:r>
            <a:r>
              <a:rPr lang="en-US" sz="1600" b="1" dirty="0" err="1">
                <a:latin typeface="+mj-lt"/>
              </a:rPr>
              <a:t>môže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byť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zavedenie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biohospodárstva</a:t>
            </a:r>
            <a:r>
              <a:rPr lang="en-US" sz="1600" b="1" dirty="0">
                <a:latin typeface="+mj-lt"/>
              </a:rPr>
              <a:t> a </a:t>
            </a:r>
            <a:r>
              <a:rPr lang="en-US" sz="1600" b="1" dirty="0" err="1">
                <a:latin typeface="+mj-lt"/>
              </a:rPr>
              <a:t>riešení</a:t>
            </a:r>
            <a:r>
              <a:rPr lang="en-US" sz="1600" b="1" dirty="0">
                <a:latin typeface="+mj-lt"/>
              </a:rPr>
              <a:t>, </a:t>
            </a:r>
            <a:r>
              <a:rPr lang="en-US" sz="1600" b="1" dirty="0" err="1">
                <a:latin typeface="+mj-lt"/>
              </a:rPr>
              <a:t>ktoré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ponúka</a:t>
            </a:r>
            <a:r>
              <a:rPr lang="en-US" sz="1600" b="1" dirty="0">
                <a:latin typeface="+mj-lt"/>
              </a:rPr>
              <a:t>, </a:t>
            </a:r>
            <a:r>
              <a:rPr lang="en-US" sz="1600" b="1" dirty="0" err="1">
                <a:latin typeface="+mj-lt"/>
              </a:rPr>
              <a:t>dobrým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začiatkom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práve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odtiaľto</a:t>
            </a:r>
            <a:r>
              <a:rPr lang="en-US" sz="1600" b="1" dirty="0">
                <a:latin typeface="+mj-lt"/>
              </a:rPr>
              <a:t>.</a:t>
            </a:r>
            <a:endParaRPr lang="sk-SK" sz="1600" b="1" dirty="0">
              <a:latin typeface="+mj-lt"/>
            </a:endParaRPr>
          </a:p>
          <a:p>
            <a:pPr>
              <a:buFont typeface="Wingdings" pitchFamily="2" charset="2"/>
              <a:buChar char="ü"/>
            </a:pPr>
            <a:r>
              <a:rPr lang="en-US" sz="1600" b="1" dirty="0" err="1">
                <a:latin typeface="+mj-lt"/>
              </a:rPr>
              <a:t>Študenti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môžu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na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riešenie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tejto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problematiky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využiť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tradičné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metódy</a:t>
            </a:r>
            <a:r>
              <a:rPr lang="en-US" sz="1600" b="1" dirty="0">
                <a:latin typeface="+mj-lt"/>
              </a:rPr>
              <a:t>, </a:t>
            </a:r>
            <a:r>
              <a:rPr lang="en-US" sz="1600" b="1" dirty="0" err="1">
                <a:latin typeface="+mj-lt"/>
              </a:rPr>
              <a:t>ako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sú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diskusie</a:t>
            </a:r>
            <a:r>
              <a:rPr lang="en-US" sz="1600" b="1" dirty="0">
                <a:latin typeface="+mj-lt"/>
              </a:rPr>
              <a:t> a </a:t>
            </a:r>
            <a:r>
              <a:rPr lang="en-US" sz="1600" b="1" dirty="0" err="1">
                <a:latin typeface="+mj-lt"/>
              </a:rPr>
              <a:t>stretnutia</a:t>
            </a:r>
            <a:r>
              <a:rPr lang="en-US" sz="1600" b="1" dirty="0">
                <a:latin typeface="+mj-lt"/>
              </a:rPr>
              <a:t>, </a:t>
            </a:r>
            <a:r>
              <a:rPr lang="en-US" sz="1600" b="1" dirty="0" err="1">
                <a:latin typeface="+mj-lt"/>
              </a:rPr>
              <a:t>alebo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dokonca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použiť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sociálne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médiá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na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nábor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členov</a:t>
            </a:r>
            <a:r>
              <a:rPr lang="en-US" sz="1600" b="1" dirty="0">
                <a:latin typeface="+mj-lt"/>
              </a:rPr>
              <a:t> do </a:t>
            </a:r>
            <a:r>
              <a:rPr lang="en-US" sz="1600" b="1" dirty="0" err="1">
                <a:latin typeface="+mj-lt"/>
              </a:rPr>
              <a:t>komisie</a:t>
            </a:r>
            <a:r>
              <a:rPr lang="en-US" sz="1600" b="1" dirty="0">
                <a:latin typeface="+mj-lt"/>
              </a:rPr>
              <a:t>. </a:t>
            </a:r>
            <a:r>
              <a:rPr lang="en-US" sz="1600" dirty="0" err="1">
                <a:latin typeface="+mj-lt"/>
              </a:rPr>
              <a:t>Najmä</a:t>
            </a:r>
            <a:r>
              <a:rPr lang="en-US" sz="1600" dirty="0">
                <a:latin typeface="+mj-lt"/>
              </a:rPr>
              <a:t> v </a:t>
            </a:r>
            <a:r>
              <a:rPr lang="en-US" sz="1600" dirty="0" err="1">
                <a:latin typeface="+mj-lt"/>
              </a:rPr>
              <a:t>prípade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komisie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ktorá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zameriava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výzvy</a:t>
            </a:r>
            <a:r>
              <a:rPr lang="en-US" sz="1600" dirty="0">
                <a:latin typeface="+mj-lt"/>
              </a:rPr>
              <a:t> v </a:t>
            </a:r>
            <a:r>
              <a:rPr lang="en-US" sz="1600" dirty="0" err="1">
                <a:latin typeface="+mj-lt"/>
              </a:rPr>
              <a:t>oblasti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biohospodárstva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máte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možnosť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zdieľať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svoje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názory</a:t>
            </a:r>
            <a:r>
              <a:rPr lang="en-US" sz="1600" dirty="0">
                <a:latin typeface="+mj-lt"/>
              </a:rPr>
              <a:t> a </a:t>
            </a:r>
            <a:r>
              <a:rPr lang="en-US" sz="1600" dirty="0" err="1">
                <a:latin typeface="+mj-lt"/>
              </a:rPr>
              <a:t>zistiť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aké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pocity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majú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ostatní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členovia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vašej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chatovej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skupiny</a:t>
            </a:r>
            <a:r>
              <a:rPr lang="en-US" sz="1600" dirty="0">
                <a:latin typeface="+mj-lt"/>
              </a:rPr>
              <a:t>.</a:t>
            </a:r>
            <a:endParaRPr lang="sk-SK" sz="1600" dirty="0">
              <a:latin typeface="+mj-lt"/>
            </a:endParaRPr>
          </a:p>
          <a:p>
            <a:pPr marL="0" indent="0">
              <a:buNone/>
            </a:pPr>
            <a:r>
              <a:rPr lang="pl-PL" sz="1600" b="1" dirty="0" err="1">
                <a:solidFill>
                  <a:schemeClr val="tx2"/>
                </a:solidFill>
                <a:latin typeface="+mj-lt"/>
              </a:rPr>
              <a:t>napr</a:t>
            </a:r>
            <a:r>
              <a:rPr lang="pl-PL" sz="1600" b="1" dirty="0">
                <a:solidFill>
                  <a:schemeClr val="tx2"/>
                </a:solidFill>
                <a:latin typeface="+mj-lt"/>
              </a:rPr>
              <a:t>. Je tu </a:t>
            </a:r>
            <a:r>
              <a:rPr lang="pl-PL" sz="1600" b="1" dirty="0" err="1">
                <a:solidFill>
                  <a:schemeClr val="tx2"/>
                </a:solidFill>
                <a:latin typeface="+mj-lt"/>
              </a:rPr>
              <a:t>niekto</a:t>
            </a:r>
            <a:r>
              <a:rPr lang="pl-PL" sz="1600" b="1" dirty="0">
                <a:solidFill>
                  <a:schemeClr val="tx2"/>
                </a:solidFill>
                <a:latin typeface="+mj-lt"/>
              </a:rPr>
              <a:t>, </a:t>
            </a:r>
            <a:r>
              <a:rPr lang="pl-PL" sz="1600" b="1" dirty="0" err="1">
                <a:solidFill>
                  <a:schemeClr val="tx2"/>
                </a:solidFill>
                <a:latin typeface="+mj-lt"/>
              </a:rPr>
              <a:t>koho</a:t>
            </a:r>
            <a:r>
              <a:rPr lang="pl-PL" sz="16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pl-PL" sz="1600" b="1" dirty="0" err="1">
                <a:solidFill>
                  <a:schemeClr val="tx2"/>
                </a:solidFill>
                <a:latin typeface="+mj-lt"/>
              </a:rPr>
              <a:t>naozaj</a:t>
            </a:r>
            <a:r>
              <a:rPr lang="pl-PL" sz="16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pl-PL" sz="1600" b="1" dirty="0" err="1">
                <a:solidFill>
                  <a:schemeClr val="tx2"/>
                </a:solidFill>
                <a:latin typeface="+mj-lt"/>
              </a:rPr>
              <a:t>rozčuľuje</a:t>
            </a:r>
            <a:r>
              <a:rPr lang="pl-PL" sz="16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pl-PL" sz="1600" b="1" dirty="0" err="1">
                <a:solidFill>
                  <a:schemeClr val="tx2"/>
                </a:solidFill>
                <a:latin typeface="+mj-lt"/>
              </a:rPr>
              <a:t>množstvo</a:t>
            </a:r>
            <a:r>
              <a:rPr lang="pl-PL" sz="1600" b="1" dirty="0">
                <a:solidFill>
                  <a:schemeClr val="tx2"/>
                </a:solidFill>
                <a:latin typeface="+mj-lt"/>
              </a:rPr>
              <a:t> odpadu a </a:t>
            </a:r>
            <a:r>
              <a:rPr lang="pl-PL" sz="1600" b="1" dirty="0" err="1">
                <a:solidFill>
                  <a:schemeClr val="tx2"/>
                </a:solidFill>
                <a:latin typeface="+mj-lt"/>
              </a:rPr>
              <a:t>neporiadku</a:t>
            </a:r>
            <a:r>
              <a:rPr lang="pl-PL" sz="1600" b="1" dirty="0">
                <a:solidFill>
                  <a:schemeClr val="tx2"/>
                </a:solidFill>
                <a:latin typeface="+mj-lt"/>
              </a:rPr>
              <a:t> v </a:t>
            </a:r>
            <a:r>
              <a:rPr lang="pl-PL" sz="1600" b="1" dirty="0" err="1">
                <a:solidFill>
                  <a:schemeClr val="tx2"/>
                </a:solidFill>
                <a:latin typeface="+mj-lt"/>
              </a:rPr>
              <a:t>našej</a:t>
            </a:r>
            <a:r>
              <a:rPr lang="pl-PL" sz="16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pl-PL" sz="1600" b="1" dirty="0" err="1">
                <a:solidFill>
                  <a:schemeClr val="tx2"/>
                </a:solidFill>
                <a:latin typeface="+mj-lt"/>
              </a:rPr>
              <a:t>škole</a:t>
            </a:r>
            <a:r>
              <a:rPr lang="pl-PL" sz="1600" b="1" dirty="0">
                <a:solidFill>
                  <a:schemeClr val="tx2"/>
                </a:solidFill>
                <a:latin typeface="+mj-lt"/>
              </a:rPr>
              <a:t>?</a:t>
            </a:r>
            <a:endParaRPr lang="en-US" sz="1600" b="1" dirty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2941065" y="4500759"/>
            <a:ext cx="1872208" cy="108012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Áno</a:t>
            </a:r>
            <a:r>
              <a:rPr lang="en-US" sz="1600" dirty="0"/>
              <a:t>, </a:t>
            </a:r>
            <a:r>
              <a:rPr lang="en-US" sz="1600" dirty="0" err="1"/>
              <a:t>viem</a:t>
            </a:r>
            <a:r>
              <a:rPr lang="en-US" sz="1600" dirty="0"/>
              <a:t>, </a:t>
            </a:r>
            <a:r>
              <a:rPr lang="en-US" sz="1600" dirty="0" err="1"/>
              <a:t>čo</a:t>
            </a:r>
            <a:r>
              <a:rPr lang="en-US" sz="1600" dirty="0"/>
              <a:t> </a:t>
            </a:r>
            <a:r>
              <a:rPr lang="en-US" sz="1600" dirty="0" err="1"/>
              <a:t>myslíš</a:t>
            </a:r>
            <a:r>
              <a:rPr lang="en-US" sz="1600" dirty="0"/>
              <a:t>!</a:t>
            </a:r>
            <a:endParaRPr lang="el-GR" sz="16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2555776" y="3363185"/>
            <a:ext cx="2295700" cy="86465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Aj</a:t>
            </a:r>
            <a:r>
              <a:rPr lang="en-US" sz="1600" dirty="0"/>
              <a:t> </a:t>
            </a:r>
            <a:r>
              <a:rPr lang="sk-SK" sz="1600" dirty="0"/>
              <a:t>mňa to hnevá</a:t>
            </a:r>
            <a:r>
              <a:rPr lang="en-US" sz="1600" dirty="0"/>
              <a:t>, ale </a:t>
            </a:r>
            <a:r>
              <a:rPr lang="en-US" sz="1600" dirty="0" err="1"/>
              <a:t>čo</a:t>
            </a:r>
            <a:r>
              <a:rPr lang="en-US" sz="1600" dirty="0"/>
              <a:t> </a:t>
            </a:r>
            <a:r>
              <a:rPr lang="en-US" sz="1600" dirty="0" err="1"/>
              <a:t>môžeme</a:t>
            </a:r>
            <a:r>
              <a:rPr lang="en-US" sz="1600" dirty="0"/>
              <a:t> </a:t>
            </a:r>
            <a:r>
              <a:rPr lang="en-US" sz="1600" dirty="0" err="1"/>
              <a:t>urobiť</a:t>
            </a:r>
            <a:r>
              <a:rPr lang="en-US" sz="1600" dirty="0"/>
              <a:t>?</a:t>
            </a:r>
            <a:endParaRPr lang="el-GR" sz="1600" dirty="0"/>
          </a:p>
        </p:txBody>
      </p:sp>
      <p:sp>
        <p:nvSpPr>
          <p:cNvPr id="9" name="Oval Callout 8"/>
          <p:cNvSpPr/>
          <p:nvPr/>
        </p:nvSpPr>
        <p:spPr>
          <a:xfrm>
            <a:off x="6147184" y="4899444"/>
            <a:ext cx="2241240" cy="95233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Poďme</a:t>
            </a:r>
            <a:r>
              <a:rPr lang="en-US" sz="1600" dirty="0"/>
              <a:t> to </a:t>
            </a:r>
            <a:r>
              <a:rPr lang="en-US" sz="1600" dirty="0" err="1"/>
              <a:t>prediskutovať</a:t>
            </a:r>
            <a:r>
              <a:rPr lang="en-US" sz="1600" dirty="0"/>
              <a:t> </a:t>
            </a:r>
            <a:r>
              <a:rPr lang="en-US" sz="1600" dirty="0" err="1"/>
              <a:t>počas</a:t>
            </a:r>
            <a:r>
              <a:rPr lang="en-US" sz="1600" dirty="0"/>
              <a:t> </a:t>
            </a:r>
            <a:r>
              <a:rPr lang="en-US" sz="1600" dirty="0" err="1"/>
              <a:t>triedn</a:t>
            </a:r>
            <a:r>
              <a:rPr lang="sk-SK" sz="1600" dirty="0"/>
              <a:t>ej schôdze</a:t>
            </a:r>
            <a:r>
              <a:rPr lang="en-US" sz="1600" dirty="0"/>
              <a:t>!</a:t>
            </a:r>
            <a:endParaRPr lang="el-GR" sz="1600" dirty="0"/>
          </a:p>
        </p:txBody>
      </p:sp>
      <p:sp>
        <p:nvSpPr>
          <p:cNvPr id="10" name="Rectangular Callout 9"/>
          <p:cNvSpPr/>
          <p:nvPr/>
        </p:nvSpPr>
        <p:spPr>
          <a:xfrm>
            <a:off x="5508104" y="3327026"/>
            <a:ext cx="1944216" cy="134012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Prečo</a:t>
            </a:r>
            <a:r>
              <a:rPr lang="en-US" sz="1600" dirty="0"/>
              <a:t> </a:t>
            </a:r>
            <a:r>
              <a:rPr lang="en-US" sz="1600" dirty="0" err="1"/>
              <a:t>si</a:t>
            </a:r>
            <a:r>
              <a:rPr lang="en-US" sz="1600" dirty="0"/>
              <a:t> </a:t>
            </a:r>
            <a:r>
              <a:rPr lang="en-US" sz="1600" dirty="0" err="1"/>
              <a:t>nezaložíme</a:t>
            </a:r>
            <a:r>
              <a:rPr lang="en-US" sz="1600" dirty="0"/>
              <a:t> EKO-</a:t>
            </a:r>
            <a:r>
              <a:rPr lang="en-US" sz="1600" dirty="0" err="1"/>
              <a:t>komisiu</a:t>
            </a:r>
            <a:r>
              <a:rPr lang="en-US" sz="1600" dirty="0"/>
              <a:t>? </a:t>
            </a:r>
            <a:r>
              <a:rPr lang="en-US" sz="1600" dirty="0" err="1"/>
              <a:t>Môžeme</a:t>
            </a:r>
            <a:r>
              <a:rPr lang="en-US" sz="1600" dirty="0"/>
              <a:t> </a:t>
            </a:r>
            <a:r>
              <a:rPr lang="sk-SK" sz="1600" dirty="0"/>
              <a:t>poprosiť</a:t>
            </a:r>
            <a:r>
              <a:rPr lang="en-US" sz="1600" dirty="0"/>
              <a:t> </a:t>
            </a:r>
            <a:r>
              <a:rPr lang="en-US" sz="1600" dirty="0" err="1"/>
              <a:t>našich</a:t>
            </a:r>
            <a:r>
              <a:rPr lang="en-US" sz="1600" dirty="0"/>
              <a:t> </a:t>
            </a:r>
            <a:r>
              <a:rPr lang="en-US" sz="1600" dirty="0" err="1"/>
              <a:t>učiteľov</a:t>
            </a:r>
            <a:r>
              <a:rPr lang="en-US" sz="1600" dirty="0"/>
              <a:t>, aby </a:t>
            </a:r>
            <a:r>
              <a:rPr lang="en-US" sz="1600" dirty="0" err="1"/>
              <a:t>nám</a:t>
            </a:r>
            <a:r>
              <a:rPr lang="en-US" sz="1600" dirty="0"/>
              <a:t> pomohli!</a:t>
            </a:r>
            <a:endParaRPr lang="el-GR" sz="1600" dirty="0"/>
          </a:p>
        </p:txBody>
      </p:sp>
      <p:sp>
        <p:nvSpPr>
          <p:cNvPr id="11" name="Oval Callout 10"/>
          <p:cNvSpPr/>
          <p:nvPr/>
        </p:nvSpPr>
        <p:spPr>
          <a:xfrm>
            <a:off x="188121" y="4118369"/>
            <a:ext cx="2444593" cy="138089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Som </a:t>
            </a:r>
            <a:r>
              <a:rPr lang="en-US" sz="1200" dirty="0" err="1"/>
              <a:t>si</a:t>
            </a:r>
            <a:r>
              <a:rPr lang="en-US" sz="1200" dirty="0"/>
              <a:t> </a:t>
            </a:r>
            <a:r>
              <a:rPr lang="en-US" sz="1200" dirty="0" err="1"/>
              <a:t>istý</a:t>
            </a:r>
            <a:r>
              <a:rPr lang="en-US" sz="1200" dirty="0"/>
              <a:t>, </a:t>
            </a:r>
            <a:r>
              <a:rPr lang="en-US" sz="1200" dirty="0" err="1"/>
              <a:t>že</a:t>
            </a:r>
            <a:r>
              <a:rPr lang="en-US" sz="1200" dirty="0"/>
              <a:t> </a:t>
            </a:r>
            <a:r>
              <a:rPr lang="en-US" sz="1200" dirty="0" err="1"/>
              <a:t>môžeme</a:t>
            </a:r>
            <a:r>
              <a:rPr lang="en-US" sz="1200" dirty="0"/>
              <a:t> </a:t>
            </a:r>
            <a:r>
              <a:rPr lang="en-US" sz="1200" dirty="0" err="1"/>
              <a:t>niečo</a:t>
            </a:r>
            <a:r>
              <a:rPr lang="en-US" sz="1200" dirty="0"/>
              <a:t> </a:t>
            </a:r>
            <a:r>
              <a:rPr lang="en-US" sz="1200" dirty="0" err="1"/>
              <a:t>urobiť</a:t>
            </a:r>
            <a:r>
              <a:rPr lang="en-US" sz="1200" dirty="0"/>
              <a:t>. </a:t>
            </a:r>
            <a:r>
              <a:rPr lang="en-US" sz="1200" dirty="0" err="1"/>
              <a:t>Počuli</a:t>
            </a:r>
            <a:r>
              <a:rPr lang="en-US" sz="1200" dirty="0"/>
              <a:t> </a:t>
            </a:r>
            <a:r>
              <a:rPr lang="en-US" sz="1200" dirty="0" err="1"/>
              <a:t>ste</a:t>
            </a:r>
            <a:r>
              <a:rPr lang="en-US" sz="1200" dirty="0"/>
              <a:t> o </a:t>
            </a:r>
            <a:r>
              <a:rPr lang="en-US" sz="1200" dirty="0" err="1"/>
              <a:t>biohospodárstve</a:t>
            </a:r>
            <a:r>
              <a:rPr lang="en-US" sz="1200" dirty="0"/>
              <a:t> a </a:t>
            </a:r>
            <a:r>
              <a:rPr lang="en-US" sz="1200" dirty="0" err="1"/>
              <a:t>riešeniach</a:t>
            </a:r>
            <a:r>
              <a:rPr lang="en-US" sz="1200" dirty="0"/>
              <a:t>, </a:t>
            </a:r>
            <a:r>
              <a:rPr lang="en-US" sz="1200" dirty="0" err="1"/>
              <a:t>ktoré</a:t>
            </a:r>
            <a:r>
              <a:rPr lang="en-US" sz="1200" dirty="0"/>
              <a:t> </a:t>
            </a:r>
            <a:r>
              <a:rPr lang="en-US" sz="1200" dirty="0" err="1"/>
              <a:t>ponúka</a:t>
            </a:r>
            <a:r>
              <a:rPr lang="en-US" sz="1200" dirty="0"/>
              <a:t>?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647646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" y="404664"/>
            <a:ext cx="8676456" cy="1143000"/>
          </a:xfrm>
        </p:spPr>
        <p:txBody>
          <a:bodyPr>
            <a:normAutofit/>
          </a:bodyPr>
          <a:lstStyle/>
          <a:p>
            <a:r>
              <a:rPr lang="pl-PL" b="1" dirty="0"/>
              <a:t>Krok 1 - </a:t>
            </a:r>
            <a:r>
              <a:rPr lang="pl-PL" b="1" dirty="0" err="1"/>
              <a:t>Založenie</a:t>
            </a:r>
            <a:r>
              <a:rPr lang="pl-PL" b="1" dirty="0"/>
              <a:t> komisie - </a:t>
            </a:r>
            <a:r>
              <a:rPr lang="pl-PL" b="1" dirty="0" err="1"/>
              <a:t>Členovia</a:t>
            </a:r>
            <a:endParaRPr lang="el-GR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55" y="2160150"/>
            <a:ext cx="5328592" cy="33123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800" b="1" dirty="0">
                <a:latin typeface="+mj-lt"/>
              </a:rPr>
              <a:t>EKO </a:t>
            </a:r>
            <a:r>
              <a:rPr lang="en-US" sz="1800" b="1" dirty="0" err="1">
                <a:latin typeface="+mj-lt"/>
              </a:rPr>
              <a:t>komisia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môže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vytvoriť</a:t>
            </a:r>
            <a:r>
              <a:rPr lang="en-US" sz="1800" b="1" dirty="0">
                <a:latin typeface="+mj-lt"/>
              </a:rPr>
              <a:t> online </a:t>
            </a:r>
            <a:r>
              <a:rPr lang="en-US" sz="1800" b="1" dirty="0" err="1">
                <a:latin typeface="+mj-lt"/>
              </a:rPr>
              <a:t>plagát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(</a:t>
            </a:r>
            <a:r>
              <a:rPr lang="en-US" sz="1800" dirty="0" err="1">
                <a:latin typeface="+mj-lt"/>
              </a:rPr>
              <a:t>napríklad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pomocou</a:t>
            </a:r>
            <a:r>
              <a:rPr lang="en-US" sz="1800" dirty="0">
                <a:latin typeface="+mj-lt"/>
              </a:rPr>
              <a:t> Canvas), </a:t>
            </a:r>
            <a:r>
              <a:rPr lang="en-US" sz="1800" b="1" dirty="0">
                <a:latin typeface="+mj-lt"/>
              </a:rPr>
              <a:t>aby </a:t>
            </a:r>
            <a:r>
              <a:rPr lang="en-US" sz="1800" b="1" dirty="0" err="1">
                <a:latin typeface="+mj-lt"/>
              </a:rPr>
              <a:t>pozvala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ľudí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na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prvé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stretnutia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komisie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týkajúce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sa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správy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odpadu</a:t>
            </a:r>
            <a:r>
              <a:rPr lang="en-US" sz="1800" b="1" dirty="0">
                <a:latin typeface="+mj-lt"/>
              </a:rPr>
              <a:t> </a:t>
            </a:r>
            <a:r>
              <a:rPr lang="sk-SK" sz="1800" b="1" dirty="0">
                <a:latin typeface="+mj-lt"/>
              </a:rPr>
              <a:t>na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škole</a:t>
            </a:r>
            <a:r>
              <a:rPr lang="en-US" sz="1800" b="1" dirty="0">
                <a:latin typeface="+mj-lt"/>
              </a:rPr>
              <a:t>. Na </a:t>
            </a:r>
            <a:r>
              <a:rPr lang="en-US" sz="1800" b="1" dirty="0" err="1">
                <a:latin typeface="+mj-lt"/>
              </a:rPr>
              <a:t>tomto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prvom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stretnutí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môžu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študenti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tiež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hlasovať</a:t>
            </a:r>
            <a:r>
              <a:rPr lang="en-US" sz="1800" b="1" dirty="0">
                <a:latin typeface="+mj-lt"/>
              </a:rPr>
              <a:t> o </a:t>
            </a:r>
            <a:r>
              <a:rPr lang="en-US" sz="1800" b="1" dirty="0" err="1">
                <a:latin typeface="+mj-lt"/>
              </a:rPr>
              <a:t>zástupcoch</a:t>
            </a:r>
            <a:r>
              <a:rPr lang="en-US" sz="1800" b="1" dirty="0">
                <a:latin typeface="+mj-lt"/>
              </a:rPr>
              <a:t>, </a:t>
            </a:r>
            <a:r>
              <a:rPr lang="en-US" sz="1800" b="1" dirty="0" err="1">
                <a:latin typeface="+mj-lt"/>
              </a:rPr>
              <a:t>ktorých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každá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trieda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bude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mať</a:t>
            </a:r>
            <a:r>
              <a:rPr lang="en-US" sz="1800" b="1" dirty="0">
                <a:latin typeface="+mj-lt"/>
              </a:rPr>
              <a:t> v EKO </a:t>
            </a:r>
            <a:r>
              <a:rPr lang="en-US" sz="1800" b="1" dirty="0" err="1">
                <a:latin typeface="+mj-lt"/>
              </a:rPr>
              <a:t>komisii</a:t>
            </a:r>
            <a:r>
              <a:rPr lang="en-US" sz="1800" b="1" dirty="0">
                <a:latin typeface="+mj-lt"/>
              </a:rPr>
              <a:t>. </a:t>
            </a:r>
            <a:r>
              <a:rPr lang="en-US" sz="1800" dirty="0">
                <a:latin typeface="+mj-lt"/>
              </a:rPr>
              <a:t>Na </a:t>
            </a:r>
            <a:r>
              <a:rPr lang="en-US" sz="1800" dirty="0" err="1">
                <a:latin typeface="+mj-lt"/>
              </a:rPr>
              <a:t>stretnutie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počas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ktorého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sa</a:t>
            </a:r>
            <a:r>
              <a:rPr lang="en-US" sz="1800" dirty="0">
                <a:latin typeface="+mj-lt"/>
              </a:rPr>
              <a:t> EKO </a:t>
            </a:r>
            <a:r>
              <a:rPr lang="en-US" sz="1800" dirty="0" err="1">
                <a:latin typeface="+mj-lt"/>
              </a:rPr>
              <a:t>komisia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zakladá</a:t>
            </a:r>
            <a:r>
              <a:rPr lang="en-US" sz="1800" dirty="0">
                <a:latin typeface="+mj-lt"/>
              </a:rPr>
              <a:t>, by </a:t>
            </a:r>
            <a:r>
              <a:rPr lang="en-US" sz="1800" dirty="0" err="1">
                <a:latin typeface="+mj-lt"/>
              </a:rPr>
              <a:t>sa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mali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pozvať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aj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ďalší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zainteresovaní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ako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sú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učitelia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rodičia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riaditeľ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upratovači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majiteľ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jedálne</a:t>
            </a:r>
            <a:r>
              <a:rPr lang="en-US" sz="1800" dirty="0">
                <a:latin typeface="+mj-lt"/>
              </a:rPr>
              <a:t> a </a:t>
            </a:r>
            <a:r>
              <a:rPr lang="en-US" sz="1800" dirty="0" err="1">
                <a:latin typeface="+mj-lt"/>
              </a:rPr>
              <a:t>ďalší</a:t>
            </a:r>
            <a:r>
              <a:rPr lang="en-US" sz="1800" dirty="0">
                <a:latin typeface="+mj-lt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593" y="1340768"/>
            <a:ext cx="299423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83434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92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Biohospodárstvo</a:t>
            </a:r>
            <a:r>
              <a:rPr lang="en-US" sz="3600" b="1" dirty="0"/>
              <a:t> a EKO </a:t>
            </a:r>
            <a:r>
              <a:rPr lang="en-US" sz="3600" b="1" dirty="0" err="1"/>
              <a:t>komisia</a:t>
            </a:r>
            <a:endParaRPr lang="el-G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552" y="1216897"/>
            <a:ext cx="4608512" cy="3816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+mj-lt"/>
              </a:rPr>
              <a:t>PRÍPADOVÁ ŠTÚDIA:  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EKO </a:t>
            </a:r>
            <a:r>
              <a:rPr lang="en-US" sz="2000" dirty="0" err="1">
                <a:latin typeface="+mj-lt"/>
              </a:rPr>
              <a:t>komisia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základnej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školy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vyjadruje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obavy</a:t>
            </a:r>
            <a:r>
              <a:rPr lang="en-US" sz="2000" dirty="0">
                <a:latin typeface="+mj-lt"/>
              </a:rPr>
              <a:t> z </a:t>
            </a:r>
            <a:r>
              <a:rPr lang="en-US" sz="2000" dirty="0" err="1">
                <a:latin typeface="+mj-lt"/>
              </a:rPr>
              <a:t>významného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množstva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odpadu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ktorý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škola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produkuje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vrátane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zvyškov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jedla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papiera</a:t>
            </a:r>
            <a:r>
              <a:rPr lang="en-US" sz="2000" dirty="0">
                <a:latin typeface="+mj-lt"/>
              </a:rPr>
              <a:t> a </a:t>
            </a:r>
            <a:r>
              <a:rPr lang="en-US" sz="2000" dirty="0" err="1">
                <a:latin typeface="+mj-lt"/>
              </a:rPr>
              <a:t>plastov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Založia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komisiu</a:t>
            </a:r>
            <a:r>
              <a:rPr lang="en-US" sz="2000" dirty="0">
                <a:latin typeface="+mj-lt"/>
              </a:rPr>
              <a:t>, do </a:t>
            </a:r>
            <a:r>
              <a:rPr lang="en-US" sz="2000" dirty="0" err="1">
                <a:latin typeface="+mj-lt"/>
              </a:rPr>
              <a:t>ktorej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zapoja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študentov</a:t>
            </a:r>
            <a:r>
              <a:rPr lang="en-US" sz="2000" dirty="0">
                <a:latin typeface="+mj-lt"/>
              </a:rPr>
              <a:t> zo </a:t>
            </a:r>
            <a:r>
              <a:rPr lang="en-US" sz="2000" dirty="0" err="1">
                <a:latin typeface="+mj-lt"/>
              </a:rPr>
              <a:t>všetkých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ročníkov</a:t>
            </a:r>
            <a:r>
              <a:rPr lang="en-US" sz="2000" dirty="0">
                <a:latin typeface="+mj-lt"/>
              </a:rPr>
              <a:t>. EKO </a:t>
            </a:r>
            <a:r>
              <a:rPr lang="en-US" sz="2000" dirty="0" err="1">
                <a:latin typeface="+mj-lt"/>
              </a:rPr>
              <a:t>komisiu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rozdelia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podskupiny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ktoré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môžu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pracovať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viacerých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riešeniach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pretože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existuje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množstvo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metód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ktoré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používajú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riešenie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problému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odpadu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školách</a:t>
            </a:r>
            <a:r>
              <a:rPr lang="en-US" sz="2000" dirty="0">
                <a:latin typeface="+mj-lt"/>
              </a:rPr>
              <a:t>.</a:t>
            </a:r>
            <a:endParaRPr lang="el-GR" sz="2000" dirty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479" y="1717801"/>
            <a:ext cx="4247610" cy="331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A0198BAA-CD1B-618E-9189-3B7BE3F97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714" y="6025674"/>
            <a:ext cx="1847163" cy="71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337A6B8A-21DC-2138-6E8D-C0D688BC4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125" y="5499268"/>
            <a:ext cx="1341538" cy="1256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57668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70974B7780C42449E1B381D958C3DA6" ma:contentTypeVersion="15" ma:contentTypeDescription="Umožňuje vytvoriť nový dokument." ma:contentTypeScope="" ma:versionID="33470718f6a9613361a80161d38bf8f3">
  <xsd:schema xmlns:xsd="http://www.w3.org/2001/XMLSchema" xmlns:xs="http://www.w3.org/2001/XMLSchema" xmlns:p="http://schemas.microsoft.com/office/2006/metadata/properties" xmlns:ns2="4cb37d89-296d-4697-a3a4-f9df7f39d0ef" xmlns:ns3="4b029ac4-2790-4e9d-b1ba-d309a41950a3" targetNamespace="http://schemas.microsoft.com/office/2006/metadata/properties" ma:root="true" ma:fieldsID="52abf88f0cf16b8e0ac743f35a5dfa1d" ns2:_="" ns3:_="">
    <xsd:import namespace="4cb37d89-296d-4697-a3a4-f9df7f39d0ef"/>
    <xsd:import namespace="4b029ac4-2790-4e9d-b1ba-d309a41950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b37d89-296d-4697-a3a4-f9df7f39d0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Značky obrázka" ma:readOnly="false" ma:fieldId="{5cf76f15-5ced-4ddc-b409-7134ff3c332f}" ma:taxonomyMulti="true" ma:sspId="3a5f7a8f-808c-47db-beb8-e1838fad23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029ac4-2790-4e9d-b1ba-d309a41950a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370ce11-841f-4ae9-ba72-4a85948f8fae}" ma:internalName="TaxCatchAll" ma:showField="CatchAllData" ma:web="4b029ac4-2790-4e9d-b1ba-d309a41950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b029ac4-2790-4e9d-b1ba-d309a41950a3" xsi:nil="true"/>
    <lcf76f155ced4ddcb4097134ff3c332f xmlns="4cb37d89-296d-4697-a3a4-f9df7f39d0e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DD19D6-156E-454D-9109-906F4051F48F}"/>
</file>

<file path=customXml/itemProps2.xml><?xml version="1.0" encoding="utf-8"?>
<ds:datastoreItem xmlns:ds="http://schemas.openxmlformats.org/officeDocument/2006/customXml" ds:itemID="{6E7BDE9B-EB49-4AB4-A30D-2022B7B08C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410765-5043-40E0-A077-6B5FE2021262}">
  <ds:schemaRefs>
    <ds:schemaRef ds:uri="http://schemas.microsoft.com/office/2006/metadata/properties"/>
    <ds:schemaRef ds:uri="http://schemas.microsoft.com/office/infopath/2007/PartnerControls"/>
    <ds:schemaRef ds:uri="4b029ac4-2790-4e9d-b1ba-d309a41950a3"/>
    <ds:schemaRef ds:uri="4cb37d89-296d-4697-a3a4-f9df7f39d0e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1406</Words>
  <Application>Microsoft Office PowerPoint</Application>
  <PresentationFormat>Prezentácia na obrazovke (4:3)</PresentationFormat>
  <Paragraphs>76</Paragraphs>
  <Slides>16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PuviRegular</vt:lpstr>
      <vt:lpstr>Wingdings</vt:lpstr>
      <vt:lpstr>Office Theme</vt:lpstr>
      <vt:lpstr>Materiály na školenie</vt:lpstr>
      <vt:lpstr>Čo je EKO komisia?</vt:lpstr>
      <vt:lpstr>Kto je zapojený?</vt:lpstr>
      <vt:lpstr>Kto je zapojený?</vt:lpstr>
      <vt:lpstr>Kto ďalší je zapojený?</vt:lpstr>
      <vt:lpstr>2. Čo robí EKO komisia?</vt:lpstr>
      <vt:lpstr>Prevedenie teórie do praxe – Založenie komisie</vt:lpstr>
      <vt:lpstr>Krok 1 - Založenie komisie - Členovia</vt:lpstr>
      <vt:lpstr>Biohospodárstvo a EKO komisia</vt:lpstr>
      <vt:lpstr>Biohospodárstvo a EKO komisia</vt:lpstr>
      <vt:lpstr>Biohospodárstvo a EKO komisia</vt:lpstr>
      <vt:lpstr>Biohospodárstvo a EKO komisia</vt:lpstr>
      <vt:lpstr>        Extra tipy</vt:lpstr>
      <vt:lpstr>   Extra tipy </vt:lpstr>
      <vt:lpstr>Vzdelávacie zdroje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7 – Produce an Eco Code</dc:title>
  <dc:creator>MKG</dc:creator>
  <cp:lastModifiedBy>Kika Kolárová</cp:lastModifiedBy>
  <cp:revision>94</cp:revision>
  <dcterms:created xsi:type="dcterms:W3CDTF">2024-05-12T12:39:55Z</dcterms:created>
  <dcterms:modified xsi:type="dcterms:W3CDTF">2024-10-10T16:41:56Z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0x010100470974B7780C42449E1B381D958C3DA6</vt:lpwstr>
  </property>
</Properties>
</file>