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12_64023227.xml" ContentType="application/vnd.ms-powerpoint.comments+xml"/>
  <Override PartName="/ppt/comments/modernComment_105_3FA0A272.xml" ContentType="application/vnd.ms-powerpoint.comments+xml"/>
  <Override PartName="/ppt/comments/modernComment_118_C24C7E1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58" r:id="rId6"/>
    <p:sldId id="259" r:id="rId7"/>
    <p:sldId id="274" r:id="rId8"/>
    <p:sldId id="261" r:id="rId9"/>
    <p:sldId id="264" r:id="rId10"/>
    <p:sldId id="266" r:id="rId11"/>
    <p:sldId id="275" r:id="rId12"/>
    <p:sldId id="267" r:id="rId13"/>
    <p:sldId id="280" r:id="rId14"/>
    <p:sldId id="268" r:id="rId15"/>
    <p:sldId id="271" r:id="rId16"/>
    <p:sldId id="276" r:id="rId17"/>
    <p:sldId id="272" r:id="rId18"/>
    <p:sldId id="28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1CC6-34A4-A1C8-48CA-A0B39B16B6B6}" name="Kika Kolárová" initials="KK" userId="8c737587674f9e71" providerId="Windows Live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5_3FA0A2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DACEB7-8A0F-469F-8E24-DF0FC280C9EB}" authorId="{CA201CC6-34A4-A1C8-48CA-A0B39B16B6B6}" created="2024-10-14T08:06:27.0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67491954" sldId="261"/>
      <ac:picMk id="5122" creationId="{00000000-0000-0000-0000-000000000000}"/>
    </ac:deMkLst>
    <p188:txBody>
      <a:bodyPr/>
      <a:lstStyle/>
      <a:p>
        <a:r>
          <a:rPr lang="sk-SK"/>
          <a:t>KOMUNITA</a:t>
        </a:r>
      </a:p>
    </p188:txBody>
  </p188:cm>
</p188:cmLst>
</file>

<file path=ppt/comments/modernComment_112_640232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475DB0-42EA-465E-AF6E-162CCCF1A7F7}" authorId="{CA201CC6-34A4-A1C8-48CA-A0B39B16B6B6}" created="2024-10-10T16:49:29.23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77865511" sldId="274"/>
      <ac:picMk id="1026" creationId="{00000000-0000-0000-0000-000000000000}"/>
    </ac:deMkLst>
    <p188:txBody>
      <a:bodyPr/>
      <a:lstStyle/>
      <a:p>
        <a:r>
          <a:rPr lang="sk-SK"/>
          <a:t>S (Špecifické) - cieľ by mal byť jasne definovaný a konkrétny.
M (Merateľné) - musí byť možné zmerať pokrok alebo úspech.
A (Dosiahnuteľné) - cieľ by mal byť realistický a dosiahnuteľný.
R (Relevantné) - cieľ by mal byť dôležitý a súvisieť s väčšími cieľmi.
T (Včasné) - cieľ by mal mať stanovený časový rámec na dosiahnutie.</a:t>
        </a:r>
      </a:p>
    </p188:txBody>
  </p188:cm>
</p188:cmLst>
</file>

<file path=ppt/comments/modernComment_118_C24C7E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F4BC4D-3C45-468D-9294-58F2DCF119B8}" authorId="{CA201CC6-34A4-A1C8-48CA-A0B39B16B6B6}" created="2024-10-14T08:16:22.7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9792920" sldId="280"/>
      <ac:picMk id="4098" creationId="{00000000-0000-0000-0000-000000000000}"/>
    </ac:deMkLst>
    <p188:txBody>
      <a:bodyPr/>
      <a:lstStyle/>
      <a:p>
        <a:r>
          <a:rPr lang="sk-SK"/>
          <a:t>Audit potravinového odpadu v škole
Krok 1: Študenti odovzdajú svoje taniere. Študenti po dokončení jedla odovzdajú svoje taniere na určené miesto.
Krok 2: Rozhovor s jednotlivcom zaznamenáva, aké jedlo nebolo zjedené. Osoba poverená rozhovorom si všimne, aké jedlo zostalo na tanieri, a opýta sa študenta na dôvod.
Krok 3: Osoby triediace potraviny prenesú tanier na zadný stôl a začnú triediť potraviny. Taniere sú prenesené na stôl, kde sa potraviny triedia do rôznych kontajnerov.
Krok 4: Vedúci tímu usmerňuje študentov, vyprázdňuje odpadkové koše a poskytuje podporu. Vedúci tímu koordinuje celý proces, pomáha študentom a stará sa o vyprázdňovanie odpadkových košov.
VZOR 1: Príklad nastavenia auditu potravinového odpadu v škole.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18_C24C7E1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.edu/the-power-of-postconsumer-school-food-waste-audits/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8/10/relationships/comments" Target="../comments/modernComment_112_640232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8/10/relationships/comments" Target="../comments/modernComment_105_3FA0A2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Materiály na školenie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KROK 2: VYKONA</a:t>
            </a:r>
            <a:r>
              <a:rPr lang="sk-SK" dirty="0"/>
              <a:t>NIE</a:t>
            </a:r>
            <a:r>
              <a:rPr lang="en-US" dirty="0"/>
              <a:t> AUDIT</a:t>
            </a:r>
            <a:r>
              <a:rPr lang="sk-SK" dirty="0"/>
              <a:t>U</a:t>
            </a:r>
            <a:r>
              <a:rPr lang="en-US" dirty="0"/>
              <a:t> UDRŽATEĽNOSTI</a:t>
            </a:r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44353"/>
            <a:ext cx="8424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endParaRPr lang="el-GR" sz="2000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44816" cy="39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E51707-A1D2-F547-F53D-E28157213F9F}"/>
              </a:ext>
            </a:extLst>
          </p:cNvPr>
          <p:cNvSpPr txBox="1">
            <a:spLocks/>
          </p:cNvSpPr>
          <p:nvPr/>
        </p:nvSpPr>
        <p:spPr>
          <a:xfrm>
            <a:off x="-29013" y="197768"/>
            <a:ext cx="7769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Poďme uviesť teóriu do praxe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597929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78" y="908720"/>
            <a:ext cx="699013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Aby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auditu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zapojilo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najviac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ľudí</a:t>
            </a:r>
            <a:r>
              <a:rPr lang="en-US" sz="1800" dirty="0">
                <a:latin typeface="+mj-lt"/>
              </a:rPr>
              <a:t>, v </a:t>
            </a:r>
            <a:r>
              <a:rPr lang="en-US" sz="1800" dirty="0" err="1">
                <a:latin typeface="+mj-lt"/>
              </a:rPr>
              <a:t>rámci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aktivity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ako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monitorovanie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odpadu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jedla</a:t>
            </a:r>
            <a:r>
              <a:rPr lang="en-US" sz="1800" dirty="0">
                <a:latin typeface="+mj-lt"/>
              </a:rPr>
              <a:t>, EKO-</a:t>
            </a:r>
            <a:r>
              <a:rPr lang="en-US" sz="1800" dirty="0" err="1">
                <a:latin typeface="+mj-lt"/>
              </a:rPr>
              <a:t>komisia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musí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rozhodnúť</a:t>
            </a:r>
            <a:r>
              <a:rPr lang="en-US" sz="1800" dirty="0">
                <a:latin typeface="+mj-lt"/>
              </a:rPr>
              <a:t> o:</a:t>
            </a: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Študentoch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každej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triedy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budú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zodpovední</a:t>
            </a:r>
            <a:r>
              <a:rPr lang="en-US" sz="1800" dirty="0">
                <a:latin typeface="+mj-lt"/>
              </a:rPr>
              <a:t> za </a:t>
            </a:r>
            <a:r>
              <a:rPr lang="en-US" sz="1800" dirty="0" err="1">
                <a:latin typeface="+mj-lt"/>
              </a:rPr>
              <a:t>monitorovanie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Študentoch</a:t>
            </a:r>
            <a:r>
              <a:rPr lang="en-US" sz="1800" b="1" dirty="0">
                <a:latin typeface="+mj-lt"/>
              </a:rPr>
              <a:t>/</a:t>
            </a:r>
            <a:r>
              <a:rPr lang="en-US" sz="1800" b="1" dirty="0" err="1">
                <a:latin typeface="+mj-lt"/>
              </a:rPr>
              <a:t>učiteľoch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vytvoria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kontrolný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zoznam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tabuľku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anketu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bude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používať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err="1">
                <a:latin typeface="+mj-lt"/>
              </a:rPr>
              <a:t>Členoch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personálu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jedálne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študentom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vážiť</a:t>
            </a:r>
            <a:r>
              <a:rPr lang="en-US" sz="1800" dirty="0">
                <a:latin typeface="+mj-lt"/>
              </a:rPr>
              <a:t>/</a:t>
            </a:r>
            <a:r>
              <a:rPr lang="en-US" sz="1800" dirty="0" err="1">
                <a:latin typeface="+mj-lt"/>
              </a:rPr>
              <a:t>merať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množstvo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vyhodeného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jedla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Učiteľoch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učiteľ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matematiky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učiteľ</a:t>
            </a:r>
            <a:r>
              <a:rPr lang="en-US" sz="1800" dirty="0">
                <a:latin typeface="+mj-lt"/>
              </a:rPr>
              <a:t> </a:t>
            </a:r>
            <a:r>
              <a:rPr lang="sk-SK" sz="1800" dirty="0">
                <a:latin typeface="+mj-lt"/>
              </a:rPr>
              <a:t>informatiky</a:t>
            </a:r>
            <a:r>
              <a:rPr lang="en-US" sz="1800" dirty="0">
                <a:latin typeface="+mj-lt"/>
              </a:rPr>
              <a:t>),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pomôžu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študentom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prezentovať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výsledky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auditu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err="1">
                <a:latin typeface="+mj-lt"/>
              </a:rPr>
              <a:t>Zástupcoch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rodičovsk</a:t>
            </a:r>
            <a:r>
              <a:rPr lang="sk-SK" sz="1800" b="1" dirty="0" err="1">
                <a:latin typeface="+mj-lt"/>
              </a:rPr>
              <a:t>ého</a:t>
            </a:r>
            <a:r>
              <a:rPr lang="sk-SK" sz="1800" b="1" dirty="0">
                <a:latin typeface="+mj-lt"/>
              </a:rPr>
              <a:t> združenia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zúčastnia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auditu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navštívia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prezentáciu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výsledkov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zdieľajú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zistenia</a:t>
            </a:r>
            <a:r>
              <a:rPr lang="en-US" sz="1800" dirty="0">
                <a:latin typeface="+mj-lt"/>
              </a:rPr>
              <a:t> s</a:t>
            </a:r>
            <a:r>
              <a:rPr lang="sk-SK" sz="1800" dirty="0">
                <a:latin typeface="+mj-lt"/>
              </a:rPr>
              <a:t>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širšou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komunitou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Riaditeľovi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musí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zabezpečiť</a:t>
            </a:r>
            <a:r>
              <a:rPr lang="en-US" sz="1800" dirty="0">
                <a:latin typeface="+mj-lt"/>
              </a:rPr>
              <a:t>, aby </a:t>
            </a:r>
            <a:r>
              <a:rPr lang="en-US" sz="1800" dirty="0" err="1">
                <a:latin typeface="+mj-lt"/>
              </a:rPr>
              <a:t>všetky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procesy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legálne</a:t>
            </a:r>
            <a:r>
              <a:rPr lang="en-US" sz="1800" dirty="0">
                <a:latin typeface="+mj-lt"/>
              </a:rPr>
              <a:t> a aby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počas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auditu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dodržiavali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všetky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bezpečnostné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opatrenia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napr</a:t>
            </a:r>
            <a:r>
              <a:rPr lang="en-US" sz="1800" dirty="0">
                <a:latin typeface="+mj-lt"/>
              </a:rPr>
              <a:t>. aby </a:t>
            </a: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nosili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rukavice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keď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vážia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množstvo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zvyškov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vyhodené</a:t>
            </a:r>
            <a:r>
              <a:rPr lang="en-US" sz="1800" dirty="0">
                <a:latin typeface="+mj-lt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US" sz="1800" b="1" dirty="0" err="1">
                <a:latin typeface="+mj-lt"/>
              </a:rPr>
              <a:t>Cieľovej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skupine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ktorá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odpovie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dotazník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týkajúci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prieskumu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názorov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odpadu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potravín</a:t>
            </a:r>
            <a:r>
              <a:rPr lang="en-US" sz="18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49" y="2168860"/>
            <a:ext cx="174425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A58A74-2AE0-775D-F90A-6F7A9AF0746F}"/>
              </a:ext>
            </a:extLst>
          </p:cNvPr>
          <p:cNvSpPr txBox="1">
            <a:spLocks/>
          </p:cNvSpPr>
          <p:nvPr/>
        </p:nvSpPr>
        <p:spPr>
          <a:xfrm>
            <a:off x="-34941" y="-12078"/>
            <a:ext cx="7769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Poďme uviesť teóriu do praxe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36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+mj-lt"/>
              </a:rPr>
              <a:t>PREZENTÁCIA VÝSLEDKOV AUDITU O ŠKOLSKOM ODPADOVOM </a:t>
            </a:r>
            <a:r>
              <a:rPr lang="en-US" sz="1600" b="1" u="sng" dirty="0" err="1">
                <a:latin typeface="+mj-lt"/>
              </a:rPr>
              <a:t>HOSPODÁRSTVE</a:t>
            </a:r>
            <a:r>
              <a:rPr lang="en-US" sz="1600" b="1" dirty="0" err="1">
                <a:latin typeface="+mj-lt"/>
              </a:rPr>
              <a:t>School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Zasadnutia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prezentácie</a:t>
            </a:r>
            <a:endParaRPr lang="en-US" sz="1600" b="1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Sú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skvelou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príležitosťou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prezentáciu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výsledkov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študentom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učiteľom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personálu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Môžete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použiť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vizuály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grafy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infografiky</a:t>
            </a:r>
            <a:r>
              <a:rPr lang="en-US" sz="1600" dirty="0">
                <a:latin typeface="+mj-lt"/>
              </a:rPr>
              <a:t>, aby </a:t>
            </a:r>
            <a:r>
              <a:rPr lang="en-US" sz="1600" dirty="0" err="1">
                <a:latin typeface="+mj-lt"/>
              </a:rPr>
              <a:t>ste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údaje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spravili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zaujímavejšími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Koláčové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grafy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vždy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pomáhajú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mladším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študentom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vidieť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koľko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a aký typ </a:t>
            </a:r>
            <a:r>
              <a:rPr lang="en-US" sz="1600" dirty="0" err="1">
                <a:latin typeface="+mj-lt"/>
              </a:rPr>
              <a:t>odpadu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produkuje</a:t>
            </a:r>
            <a:r>
              <a:rPr lang="sk-SK" sz="16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Prezentácie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organizované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členmi</a:t>
            </a:r>
            <a:r>
              <a:rPr lang="en-US" sz="1600" dirty="0">
                <a:latin typeface="+mj-lt"/>
              </a:rPr>
              <a:t> EKO-</a:t>
            </a:r>
            <a:r>
              <a:rPr lang="en-US" sz="1600" dirty="0" err="1">
                <a:latin typeface="+mj-lt"/>
              </a:rPr>
              <a:t>komisie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prezentovať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zistenia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jednotlivých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triedach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prispôsobiť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jazyk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formu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rôznym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vekovým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skupinám</a:t>
            </a:r>
            <a:r>
              <a:rPr lang="en-US" sz="1600" dirty="0">
                <a:latin typeface="+mj-lt"/>
              </a:rPr>
              <a:t>.</a:t>
            </a:r>
            <a:endParaRPr lang="sk-SK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err="1">
                <a:latin typeface="+mj-lt"/>
              </a:rPr>
              <a:t>Newslettre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bulletiny</a:t>
            </a:r>
            <a:endParaRPr lang="sk-SK" sz="1600" b="1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Školský</a:t>
            </a:r>
            <a:r>
              <a:rPr lang="en-US" sz="1600" dirty="0">
                <a:latin typeface="+mj-lt"/>
              </a:rPr>
              <a:t> newsletter: </a:t>
            </a:r>
            <a:r>
              <a:rPr lang="en-US" sz="1600" dirty="0" err="1">
                <a:latin typeface="+mj-lt"/>
              </a:rPr>
              <a:t>Tento</a:t>
            </a:r>
            <a:r>
              <a:rPr lang="en-US" sz="1600" dirty="0">
                <a:latin typeface="+mj-lt"/>
              </a:rPr>
              <a:t> newsletter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formu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podrobného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zhrnutia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výsledkov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auditu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zvýrazní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kľúčové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zistenia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pozve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čitateľov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otvorené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stretnutie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navrhnúť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možné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riešenia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Tento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spôsob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byť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účinnejší</a:t>
            </a:r>
            <a:r>
              <a:rPr lang="en-US" sz="1600" dirty="0">
                <a:latin typeface="+mj-lt"/>
              </a:rPr>
              <a:t> pre </a:t>
            </a:r>
            <a:r>
              <a:rPr lang="en-US" sz="1600" dirty="0" err="1">
                <a:latin typeface="+mj-lt"/>
              </a:rPr>
              <a:t>rodičov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Špeciálny</a:t>
            </a:r>
            <a:r>
              <a:rPr lang="en-US" sz="1600" dirty="0">
                <a:latin typeface="+mj-lt"/>
              </a:rPr>
              <a:t> bulletin: </a:t>
            </a:r>
            <a:r>
              <a:rPr lang="en-US" sz="1600" dirty="0" err="1">
                <a:latin typeface="+mj-lt"/>
              </a:rPr>
              <a:t>Môžete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vytvoriť</a:t>
            </a:r>
            <a:r>
              <a:rPr lang="en-US" sz="1600" dirty="0">
                <a:latin typeface="+mj-lt"/>
              </a:rPr>
              <a:t> bulletin o </a:t>
            </a:r>
            <a:r>
              <a:rPr lang="en-US" sz="1600" dirty="0" err="1">
                <a:latin typeface="+mj-lt"/>
              </a:rPr>
              <a:t>udržateľnosti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vchode</a:t>
            </a:r>
            <a:r>
              <a:rPr lang="en-US" sz="1600" dirty="0">
                <a:latin typeface="+mj-lt"/>
              </a:rPr>
              <a:t> do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, </a:t>
            </a:r>
            <a:r>
              <a:rPr lang="sk-SK" sz="1600" dirty="0">
                <a:latin typeface="+mj-lt"/>
              </a:rPr>
              <a:t>alebo na školskej nástenke</a:t>
            </a:r>
            <a:r>
              <a:rPr lang="en-US" sz="16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96345"/>
            <a:ext cx="7992888" cy="52730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err="1">
                <a:latin typeface="+mj-lt"/>
              </a:rPr>
              <a:t>Výstavné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panely</a:t>
            </a:r>
            <a:r>
              <a:rPr lang="en-US" sz="1600" b="1" dirty="0">
                <a:latin typeface="+mj-lt"/>
              </a:rPr>
              <a:t> </a:t>
            </a:r>
            <a:r>
              <a:rPr lang="sk-SK" sz="1600" b="1" dirty="0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chodbách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alebo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interaktívne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tabule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Môžete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použiť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plagáty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infografiky</a:t>
            </a:r>
            <a:r>
              <a:rPr lang="en-US" sz="1600" dirty="0">
                <a:latin typeface="+mj-lt"/>
              </a:rPr>
              <a:t> s </a:t>
            </a:r>
            <a:r>
              <a:rPr lang="en-US" sz="1600" dirty="0" err="1">
                <a:latin typeface="+mj-lt"/>
              </a:rPr>
              <a:t>výsledkami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auditu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vystaviť</a:t>
            </a:r>
            <a:r>
              <a:rPr lang="en-US" sz="1600" dirty="0">
                <a:latin typeface="+mj-lt"/>
              </a:rPr>
              <a:t> ich </a:t>
            </a:r>
            <a:r>
              <a:rPr lang="en-US" sz="1600" dirty="0" err="1">
                <a:latin typeface="+mj-lt"/>
              </a:rPr>
              <a:t>buď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chodbách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interaktívnych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tabuliach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vchode</a:t>
            </a:r>
            <a:r>
              <a:rPr lang="en-US" sz="1600" dirty="0">
                <a:latin typeface="+mj-lt"/>
              </a:rPr>
              <a:t> do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Tento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spôsob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byť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účinnejší</a:t>
            </a:r>
            <a:r>
              <a:rPr lang="en-US" sz="1600" dirty="0">
                <a:latin typeface="+mj-lt"/>
              </a:rPr>
              <a:t> pre </a:t>
            </a:r>
            <a:r>
              <a:rPr lang="en-US" sz="1600" dirty="0" err="1">
                <a:latin typeface="+mj-lt"/>
              </a:rPr>
              <a:t>mladších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študentov</a:t>
            </a:r>
            <a:r>
              <a:rPr lang="en-US" sz="1600" dirty="0">
                <a:latin typeface="+mj-lt"/>
              </a:rPr>
              <a:t>.</a:t>
            </a:r>
            <a:endParaRPr lang="el-GR" sz="1600" dirty="0">
              <a:latin typeface="+mj-lt"/>
            </a:endParaRPr>
          </a:p>
          <a:p>
            <a:pPr marL="0" indent="0">
              <a:buNone/>
            </a:pPr>
            <a:r>
              <a:rPr lang="en-US" sz="1600" b="1" u="sng" dirty="0" err="1">
                <a:latin typeface="+mj-lt"/>
              </a:rPr>
              <a:t>Pri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preskúmaní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metód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biohospodárstva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na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riešenie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problémov</a:t>
            </a:r>
            <a:r>
              <a:rPr lang="en-US" sz="1600" b="1" u="sng" dirty="0">
                <a:latin typeface="+mj-lt"/>
              </a:rPr>
              <a:t> s </a:t>
            </a:r>
            <a:r>
              <a:rPr lang="en-US" sz="1600" b="1" u="sng" dirty="0" err="1">
                <a:latin typeface="+mj-lt"/>
              </a:rPr>
              <a:t>odpadom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EKO-</a:t>
            </a:r>
            <a:r>
              <a:rPr lang="en-US" sz="1600" dirty="0" err="1">
                <a:latin typeface="+mj-lt"/>
              </a:rPr>
              <a:t>komisia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umiestniť</a:t>
            </a:r>
            <a:r>
              <a:rPr lang="en-US" sz="1600" dirty="0">
                <a:latin typeface="+mj-lt"/>
              </a:rPr>
              <a:t> pod </a:t>
            </a:r>
            <a:r>
              <a:rPr lang="en-US" sz="1600" dirty="0" err="1">
                <a:latin typeface="+mj-lt"/>
              </a:rPr>
              <a:t>tabuľu</a:t>
            </a:r>
            <a:r>
              <a:rPr lang="en-US" sz="1600" dirty="0">
                <a:latin typeface="+mj-lt"/>
              </a:rPr>
              <a:t> papier a </a:t>
            </a:r>
            <a:r>
              <a:rPr lang="sk-SK" sz="1600" dirty="0">
                <a:latin typeface="+mj-lt"/>
              </a:rPr>
              <a:t>krabicu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vyroben</a:t>
            </a:r>
            <a:r>
              <a:rPr lang="sk-SK" sz="1600" dirty="0">
                <a:latin typeface="+mj-lt"/>
              </a:rPr>
              <a:t>ú</a:t>
            </a:r>
            <a:r>
              <a:rPr lang="en-US" sz="1600" dirty="0">
                <a:latin typeface="+mj-lt"/>
              </a:rPr>
              <a:t> z </a:t>
            </a:r>
            <a:r>
              <a:rPr lang="en-US" sz="1600" dirty="0" err="1">
                <a:latin typeface="+mj-lt"/>
              </a:rPr>
              <a:t>biomateriálov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Študenti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navrhovať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riešenia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tak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napíšu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svoje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nápady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recyklovateľný</a:t>
            </a:r>
            <a:r>
              <a:rPr lang="en-US" sz="1600" dirty="0">
                <a:latin typeface="+mj-lt"/>
              </a:rPr>
              <a:t> papier, </a:t>
            </a:r>
            <a:r>
              <a:rPr lang="en-US" sz="1600" dirty="0" err="1">
                <a:latin typeface="+mj-lt"/>
              </a:rPr>
              <a:t>zložia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ho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vložia</a:t>
            </a:r>
            <a:r>
              <a:rPr lang="en-US" sz="1600" dirty="0">
                <a:latin typeface="+mj-lt"/>
              </a:rPr>
              <a:t> do </a:t>
            </a:r>
            <a:r>
              <a:rPr lang="sk-SK" sz="1600" dirty="0">
                <a:latin typeface="+mj-lt"/>
              </a:rPr>
              <a:t>krabice</a:t>
            </a:r>
            <a:r>
              <a:rPr lang="en-US" sz="1600" dirty="0">
                <a:latin typeface="+mj-lt"/>
              </a:rPr>
              <a:t>.</a:t>
            </a:r>
            <a:endParaRPr lang="sk-SK" sz="1600" dirty="0">
              <a:latin typeface="+mj-lt"/>
            </a:endParaRPr>
          </a:p>
          <a:p>
            <a:pPr marL="0" indent="0">
              <a:buNone/>
            </a:pPr>
            <a:endParaRPr lang="sk-SK" sz="1600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err="1">
                <a:latin typeface="+mj-lt"/>
              </a:rPr>
              <a:t>Školská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webová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stránka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sociálne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siete</a:t>
            </a:r>
            <a:endParaRPr lang="sk-SK" sz="1600" b="1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Aktualizácie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webovej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stránky</a:t>
            </a:r>
            <a:r>
              <a:rPr lang="en-US" sz="1600" dirty="0">
                <a:latin typeface="+mj-lt"/>
              </a:rPr>
              <a:t>: Tieto </a:t>
            </a:r>
            <a:r>
              <a:rPr lang="en-US" sz="1600" dirty="0" err="1">
                <a:latin typeface="+mj-lt"/>
              </a:rPr>
              <a:t>metódy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šírenia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populárnejšie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medzi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tínedžermi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dospelými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Môžete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zverejniť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webovej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stránke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Sociálne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siete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Táto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metóda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umožňuje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rýchle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šírenie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zistení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pomocou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obrázkov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krátkych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videí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upútajú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pozornosť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cieľovej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skupiny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Ďalšou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výhodou</a:t>
            </a:r>
            <a:r>
              <a:rPr lang="en-US" sz="1600" dirty="0">
                <a:latin typeface="+mj-lt"/>
              </a:rPr>
              <a:t> je, </a:t>
            </a:r>
            <a:r>
              <a:rPr lang="en-US" sz="1600" dirty="0" err="1">
                <a:latin typeface="+mj-lt"/>
              </a:rPr>
              <a:t>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zistenia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sa </a:t>
            </a:r>
            <a:r>
              <a:rPr lang="en-US" sz="1600" dirty="0" err="1">
                <a:latin typeface="+mj-lt"/>
              </a:rPr>
              <a:t>môžu</a:t>
            </a:r>
            <a:r>
              <a:rPr lang="sk-SK" sz="1600" dirty="0">
                <a:latin typeface="+mj-lt"/>
              </a:rPr>
              <a:t>dostať aj medzi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ľudí</a:t>
            </a:r>
            <a:r>
              <a:rPr lang="en-US" sz="1600" dirty="0">
                <a:latin typeface="+mj-lt"/>
              </a:rPr>
              <a:t> z</a:t>
            </a:r>
            <a:r>
              <a:rPr lang="sk-SK" sz="1600">
                <a:latin typeface="+mj-lt"/>
              </a:rPr>
              <a:t>o</a:t>
            </a:r>
            <a:r>
              <a:rPr lang="en-US" sz="160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širšej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komunity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samosprávy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nemusia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byť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bezprostredne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zapojení</a:t>
            </a:r>
            <a:r>
              <a:rPr lang="en-US" sz="1600" dirty="0">
                <a:latin typeface="+mj-lt"/>
              </a:rPr>
              <a:t> do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, ale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záujem</a:t>
            </a:r>
            <a:r>
              <a:rPr lang="en-US" sz="1600" dirty="0">
                <a:latin typeface="+mj-lt"/>
              </a:rPr>
              <a:t> o </a:t>
            </a:r>
            <a:r>
              <a:rPr lang="en-US" sz="1600" dirty="0" err="1">
                <a:latin typeface="+mj-lt"/>
              </a:rPr>
              <a:t>zmenu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úrovni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susedstva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oblasti</a:t>
            </a:r>
            <a:r>
              <a:rPr lang="en-US" sz="1600" dirty="0">
                <a:latin typeface="+mj-lt"/>
              </a:rPr>
              <a:t>, v </a:t>
            </a:r>
            <a:r>
              <a:rPr lang="en-US" sz="1600" dirty="0" err="1">
                <a:latin typeface="+mj-lt"/>
              </a:rPr>
              <a:t>ktorej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nachádza</a:t>
            </a:r>
            <a:r>
              <a:rPr lang="en-US" sz="1600" dirty="0">
                <a:latin typeface="+mj-lt"/>
              </a:rPr>
              <a:t>. </a:t>
            </a: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Vzdelávacie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zdroje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r>
              <a:rPr lang="en-US" dirty="0">
                <a:hlinkClick r:id="rId3"/>
              </a:rPr>
              <a:t>https://nam.edu/the-power-of-postconsumer-school-food-waste-audits/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0" y="64293"/>
            <a:ext cx="8229600" cy="1143000"/>
          </a:xfrm>
        </p:spPr>
        <p:txBody>
          <a:bodyPr/>
          <a:lstStyle/>
          <a:p>
            <a:r>
              <a:rPr lang="en-US" b="1" dirty="0" err="1"/>
              <a:t>Čo</a:t>
            </a:r>
            <a:r>
              <a:rPr lang="en-US" b="1" dirty="0"/>
              <a:t> je audit </a:t>
            </a:r>
            <a:r>
              <a:rPr lang="en-US" b="1" dirty="0" err="1"/>
              <a:t>udržateľnosti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Je to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hodnotenia</a:t>
            </a:r>
            <a:r>
              <a:rPr lang="en-US" b="1" dirty="0"/>
              <a:t> </a:t>
            </a:r>
            <a:r>
              <a:rPr lang="en-US" b="1" dirty="0" err="1"/>
              <a:t>prevádzky</a:t>
            </a:r>
            <a:r>
              <a:rPr lang="en-US" b="1" dirty="0"/>
              <a:t> a </a:t>
            </a:r>
            <a:r>
              <a:rPr lang="en-US" b="1" dirty="0" err="1"/>
              <a:t>praktík</a:t>
            </a:r>
            <a:r>
              <a:rPr lang="en-US" b="1" dirty="0"/>
              <a:t> </a:t>
            </a:r>
            <a:r>
              <a:rPr lang="en-US" b="1" dirty="0" err="1"/>
              <a:t>školy</a:t>
            </a:r>
            <a:r>
              <a:rPr lang="en-US" b="1" dirty="0"/>
              <a:t> s </a:t>
            </a:r>
            <a:r>
              <a:rPr lang="en-US" b="1" dirty="0" err="1"/>
              <a:t>cieľom</a:t>
            </a:r>
            <a:r>
              <a:rPr lang="en-US" b="1" dirty="0"/>
              <a:t> </a:t>
            </a:r>
            <a:r>
              <a:rPr lang="en-US" b="1" dirty="0" err="1"/>
              <a:t>určiť</a:t>
            </a:r>
            <a:r>
              <a:rPr lang="en-US" b="1" dirty="0"/>
              <a:t> ich </a:t>
            </a:r>
            <a:r>
              <a:rPr lang="en-US" b="1" dirty="0" err="1"/>
              <a:t>dopad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životné</a:t>
            </a:r>
            <a:r>
              <a:rPr lang="en-US" b="1" dirty="0"/>
              <a:t> </a:t>
            </a:r>
            <a:r>
              <a:rPr lang="en-US" b="1" dirty="0" err="1"/>
              <a:t>prostredie</a:t>
            </a:r>
            <a:r>
              <a:rPr lang="en-US" b="1" dirty="0"/>
              <a:t>. V </a:t>
            </a:r>
            <a:r>
              <a:rPr lang="en-US" b="1" dirty="0" err="1"/>
              <a:t>našom</a:t>
            </a:r>
            <a:r>
              <a:rPr lang="en-US" b="1" dirty="0"/>
              <a:t> </a:t>
            </a:r>
            <a:r>
              <a:rPr lang="en-US" b="1" dirty="0" err="1"/>
              <a:t>prípade</a:t>
            </a:r>
            <a:r>
              <a:rPr lang="en-US" b="1" dirty="0"/>
              <a:t> je </a:t>
            </a:r>
            <a:r>
              <a:rPr lang="en-US" b="1" dirty="0" err="1"/>
              <a:t>spoločnosťou</a:t>
            </a:r>
            <a:r>
              <a:rPr lang="en-US" b="1" dirty="0"/>
              <a:t> </a:t>
            </a:r>
            <a:r>
              <a:rPr lang="en-US" b="1" dirty="0" err="1"/>
              <a:t>naša</a:t>
            </a:r>
            <a:r>
              <a:rPr lang="en-US" b="1" dirty="0"/>
              <a:t> </a:t>
            </a:r>
            <a:r>
              <a:rPr lang="en-US" b="1" dirty="0" err="1"/>
              <a:t>škola</a:t>
            </a:r>
            <a:r>
              <a:rPr lang="en-US" b="1" dirty="0"/>
              <a:t>. </a:t>
            </a:r>
            <a:r>
              <a:rPr lang="en-US" b="1" dirty="0" err="1"/>
              <a:t>Podľa</a:t>
            </a:r>
            <a:r>
              <a:rPr lang="en-US" b="1" dirty="0"/>
              <a:t> </a:t>
            </a:r>
            <a:r>
              <a:rPr lang="en-US" b="1" dirty="0" err="1"/>
              <a:t>definície</a:t>
            </a:r>
            <a:r>
              <a:rPr lang="en-US" b="1" dirty="0"/>
              <a:t> FEE ho </a:t>
            </a:r>
            <a:r>
              <a:rPr lang="en-US" b="1" dirty="0" err="1"/>
              <a:t>používame</a:t>
            </a:r>
            <a:r>
              <a:rPr lang="en-US" b="1" dirty="0"/>
              <a:t> „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identifikáciu</a:t>
            </a:r>
            <a:r>
              <a:rPr lang="en-US" b="1" dirty="0"/>
              <a:t> </a:t>
            </a:r>
            <a:r>
              <a:rPr lang="en-US" b="1" dirty="0" err="1"/>
              <a:t>aktuálneho</a:t>
            </a:r>
            <a:r>
              <a:rPr lang="en-US" b="1" dirty="0"/>
              <a:t> </a:t>
            </a:r>
            <a:r>
              <a:rPr lang="en-US" b="1" dirty="0" err="1"/>
              <a:t>environmentálneho</a:t>
            </a:r>
            <a:r>
              <a:rPr lang="en-US" b="1" dirty="0"/>
              <a:t> a </a:t>
            </a:r>
            <a:r>
              <a:rPr lang="en-US" b="1" dirty="0" err="1"/>
              <a:t>sociálneho</a:t>
            </a:r>
            <a:r>
              <a:rPr lang="en-US" b="1" dirty="0"/>
              <a:t> </a:t>
            </a:r>
            <a:r>
              <a:rPr lang="en-US" b="1" dirty="0" err="1"/>
              <a:t>dopadu</a:t>
            </a:r>
            <a:r>
              <a:rPr lang="en-US" b="1" dirty="0"/>
              <a:t> </a:t>
            </a:r>
            <a:r>
              <a:rPr lang="en-US" b="1" dirty="0" err="1"/>
              <a:t>školy</a:t>
            </a:r>
            <a:r>
              <a:rPr lang="en-US" b="1" dirty="0"/>
              <a:t> a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zdôraznenie</a:t>
            </a:r>
            <a:r>
              <a:rPr lang="en-US" b="1" dirty="0"/>
              <a:t> </a:t>
            </a:r>
            <a:r>
              <a:rPr lang="en-US" b="1" dirty="0" err="1"/>
              <a:t>silných</a:t>
            </a:r>
            <a:r>
              <a:rPr lang="en-US" b="1" dirty="0"/>
              <a:t> a </a:t>
            </a:r>
            <a:r>
              <a:rPr lang="en-US" b="1" dirty="0" err="1"/>
              <a:t>slabých</a:t>
            </a:r>
            <a:r>
              <a:rPr lang="en-US" b="1" dirty="0"/>
              <a:t> </a:t>
            </a:r>
            <a:r>
              <a:rPr lang="en-US" b="1" dirty="0" err="1"/>
              <a:t>stránok</a:t>
            </a:r>
            <a:r>
              <a:rPr lang="en-US" b="1" dirty="0"/>
              <a:t>.“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42" y="5363924"/>
            <a:ext cx="39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8" y="5099085"/>
            <a:ext cx="2170360" cy="1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O </a:t>
            </a:r>
            <a:r>
              <a:rPr lang="en-US" sz="3600" b="1" dirty="0" err="1"/>
              <a:t>audite</a:t>
            </a:r>
            <a:r>
              <a:rPr lang="en-US" sz="3600" b="1" dirty="0"/>
              <a:t> </a:t>
            </a:r>
            <a:r>
              <a:rPr lang="en-US" sz="3600" b="1" dirty="0" err="1"/>
              <a:t>udržateľnosti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3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+mj-lt"/>
              </a:rPr>
              <a:t>Cieľom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preskúmať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environmentálne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sociálne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otázky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vašej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škole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komunite</a:t>
            </a:r>
            <a:r>
              <a:rPr lang="en-US" dirty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+mj-lt"/>
              </a:rPr>
              <a:t>Všetky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hlavné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témy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by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ročne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kontrolovať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škola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môže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vybrať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oblasti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relevantnejšie</a:t>
            </a:r>
            <a:r>
              <a:rPr lang="en-US" dirty="0">
                <a:latin typeface="+mj-lt"/>
              </a:rPr>
              <a:t> pre </a:t>
            </a:r>
            <a:r>
              <a:rPr lang="en-US" dirty="0" err="1">
                <a:latin typeface="+mj-lt"/>
              </a:rPr>
              <a:t>jej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potreby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zostaviť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vhodné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kontrolné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zoznamy</a:t>
            </a:r>
            <a:r>
              <a:rPr lang="en-US" dirty="0">
                <a:latin typeface="+mj-lt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+mj-lt"/>
              </a:rPr>
              <a:t>Uistite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že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širšia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školská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komunita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spolupracuje</a:t>
            </a:r>
            <a:r>
              <a:rPr lang="en-US" dirty="0">
                <a:latin typeface="+mj-lt"/>
              </a:rPr>
              <a:t> s E</a:t>
            </a:r>
            <a:r>
              <a:rPr lang="sk-SK" dirty="0">
                <a:latin typeface="+mj-lt"/>
              </a:rPr>
              <a:t>KO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komisiou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vykonaní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auditu</a:t>
            </a:r>
            <a:r>
              <a:rPr lang="en-US" dirty="0">
                <a:latin typeface="+mj-lt"/>
              </a:rPr>
              <a:t>. Je </a:t>
            </a:r>
            <a:r>
              <a:rPr lang="en-US" dirty="0" err="1">
                <a:latin typeface="+mj-lt"/>
              </a:rPr>
              <a:t>nevyhnutné</a:t>
            </a:r>
            <a:r>
              <a:rPr lang="en-US" dirty="0">
                <a:latin typeface="+mj-lt"/>
              </a:rPr>
              <a:t>, aby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tohto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procesu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zapojilo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najviac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žiakov</a:t>
            </a:r>
            <a:r>
              <a:rPr lang="en-US" dirty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+mj-lt"/>
              </a:rPr>
              <a:t>Výsledky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vášho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auditu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udržateľnosti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budú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slúžiť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základ</a:t>
            </a:r>
            <a:r>
              <a:rPr lang="en-US" dirty="0">
                <a:latin typeface="+mj-lt"/>
              </a:rPr>
              <a:t> pre </a:t>
            </a:r>
            <a:r>
              <a:rPr lang="en-US" dirty="0" err="1">
                <a:latin typeface="+mj-lt"/>
              </a:rPr>
              <a:t>váš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akčný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plán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Cieľom</a:t>
            </a:r>
            <a:r>
              <a:rPr lang="en-US" b="1" dirty="0"/>
              <a:t> </a:t>
            </a:r>
            <a:r>
              <a:rPr lang="en-US" b="1" dirty="0" err="1"/>
              <a:t>auditu</a:t>
            </a:r>
            <a:r>
              <a:rPr lang="en-US" b="1" dirty="0"/>
              <a:t> je…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>
                <a:latin typeface="+mj-lt"/>
              </a:rPr>
              <a:t>skúmať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riešiť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environmentálne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sociálne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problémy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rámci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komunity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podporovať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povedomie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udržateľné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praktiky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pozitívne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zmeny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prostredníctvom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spolupráce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iniciatív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vedených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študentmi</a:t>
            </a:r>
            <a:r>
              <a:rPr lang="en-US" sz="2000" dirty="0">
                <a:latin typeface="+mj-lt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>
                <a:latin typeface="+mj-lt"/>
              </a:rPr>
              <a:t>Cieľ</a:t>
            </a:r>
            <a:r>
              <a:rPr lang="en-US" sz="2000" dirty="0">
                <a:latin typeface="+mj-lt"/>
              </a:rPr>
              <a:t> by mal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jasný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dobre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definovaný</a:t>
            </a:r>
            <a:r>
              <a:rPr lang="en-US" sz="2000" dirty="0">
                <a:latin typeface="+mj-lt"/>
              </a:rPr>
              <a:t>, </a:t>
            </a:r>
            <a:r>
              <a:rPr lang="sk-SK" sz="2000" dirty="0">
                <a:latin typeface="+mj-lt"/>
              </a:rPr>
              <a:t>a taktiež </a:t>
            </a:r>
            <a:r>
              <a:rPr lang="en-US" sz="2000" b="1" dirty="0">
                <a:latin typeface="+mj-lt"/>
              </a:rPr>
              <a:t>SMART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Špecifick</a:t>
            </a:r>
            <a:r>
              <a:rPr lang="sk-SK" sz="2000" dirty="0">
                <a:latin typeface="+mj-lt"/>
              </a:rPr>
              <a:t>ý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Merateľn</a:t>
            </a:r>
            <a:r>
              <a:rPr lang="sk-SK" sz="2000" dirty="0">
                <a:latin typeface="+mj-lt"/>
              </a:rPr>
              <a:t>ý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Dosiahnuteľn</a:t>
            </a:r>
            <a:r>
              <a:rPr lang="sk-SK" sz="2000" dirty="0">
                <a:latin typeface="+mj-lt"/>
              </a:rPr>
              <a:t>ý</a:t>
            </a:r>
            <a:r>
              <a:rPr lang="en-US" sz="2000" dirty="0">
                <a:latin typeface="+mj-lt"/>
              </a:rPr>
              <a:t>, </a:t>
            </a:r>
            <a:r>
              <a:rPr lang="sk-SK" sz="2000" dirty="0">
                <a:latin typeface="+mj-lt"/>
              </a:rPr>
              <a:t>Relevantný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Včasn</a:t>
            </a:r>
            <a:r>
              <a:rPr lang="sk-SK" sz="2000" dirty="0">
                <a:latin typeface="+mj-lt"/>
              </a:rPr>
              <a:t>ý</a:t>
            </a:r>
            <a:r>
              <a:rPr lang="en-US" sz="2000" dirty="0">
                <a:latin typeface="+mj-lt"/>
              </a:rPr>
              <a:t>). </a:t>
            </a:r>
            <a:r>
              <a:rPr lang="en-US" sz="2000" dirty="0" err="1">
                <a:latin typeface="+mj-lt"/>
              </a:rPr>
              <a:t>Cieľ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auditu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vám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tiež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pomôže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rozhodnúť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spôsoboch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metódach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použijete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prípravu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napríklad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používanie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kontrolných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zoznamov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zapojenie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ľudí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prieskum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postojov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atď</a:t>
            </a:r>
            <a:r>
              <a:rPr lang="en-US" sz="2000" dirty="0">
                <a:latin typeface="+mj-lt"/>
              </a:rPr>
              <a:t>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/>
          <a:stretch/>
        </p:blipFill>
        <p:spPr bwMode="auto">
          <a:xfrm>
            <a:off x="611560" y="4509120"/>
            <a:ext cx="329864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Audit </a:t>
            </a:r>
            <a:r>
              <a:rPr lang="en-US" b="1" dirty="0" err="1"/>
              <a:t>udržateľnosti</a:t>
            </a:r>
            <a:r>
              <a:rPr lang="en-US" b="1" dirty="0"/>
              <a:t> – </a:t>
            </a:r>
            <a:r>
              <a:rPr lang="sk-SK" b="1" dirty="0"/>
              <a:t>Týka sa širšej komunity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3"/>
            <a:ext cx="4762872" cy="31683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err="1">
                <a:latin typeface="+mj-lt"/>
              </a:rPr>
              <a:t>Zabezpečte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širšia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školská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spolupracovala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čo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najúčinnejšie</a:t>
            </a:r>
            <a:r>
              <a:rPr lang="en-US" sz="2000" dirty="0">
                <a:latin typeface="+mj-lt"/>
              </a:rPr>
              <a:t> s E</a:t>
            </a:r>
            <a:r>
              <a:rPr lang="sk-SK" sz="2000" dirty="0">
                <a:latin typeface="+mj-lt"/>
              </a:rPr>
              <a:t>KO-</a:t>
            </a:r>
            <a:r>
              <a:rPr lang="en-US" sz="2000" dirty="0" err="1">
                <a:latin typeface="+mj-lt"/>
              </a:rPr>
              <a:t>komisiou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realizácii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auditu</a:t>
            </a:r>
            <a:r>
              <a:rPr lang="en-US" sz="2000" dirty="0">
                <a:latin typeface="+mj-lt"/>
              </a:rPr>
              <a:t>. Je </a:t>
            </a:r>
            <a:r>
              <a:rPr lang="en-US" sz="2000" dirty="0" err="1">
                <a:latin typeface="+mj-lt"/>
              </a:rPr>
              <a:t>nevyhnutné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do </a:t>
            </a:r>
            <a:r>
              <a:rPr lang="en-US" sz="2000" dirty="0" err="1">
                <a:latin typeface="+mj-lt"/>
              </a:rPr>
              <a:t>tohto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procesu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zapojilo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čo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najviac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žiakov</a:t>
            </a:r>
            <a:r>
              <a:rPr lang="en-US" sz="2000" dirty="0">
                <a:latin typeface="+mj-lt"/>
              </a:rPr>
              <a:t>.  </a:t>
            </a:r>
          </a:p>
          <a:p>
            <a:r>
              <a:rPr lang="en-US" sz="2000" dirty="0" err="1">
                <a:latin typeface="+mj-lt"/>
              </a:rPr>
              <a:t>Oddelte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jednotlivé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fázy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auditu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uistite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všetky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zúčastnené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strany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majú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možnosť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vyjadriť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svoj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názor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aktívne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zapojiť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90730" cy="25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1555"/>
            <a:ext cx="2909714" cy="14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62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Audit </a:t>
            </a:r>
            <a:r>
              <a:rPr lang="en-US" b="1" dirty="0" err="1"/>
              <a:t>udržateľnosti</a:t>
            </a:r>
            <a:r>
              <a:rPr lang="en-US" b="1" dirty="0"/>
              <a:t> - </a:t>
            </a:r>
            <a:r>
              <a:rPr lang="en-US" b="1" dirty="0" err="1"/>
              <a:t>Výsledky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0635"/>
            <a:ext cx="8229600" cy="342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+mj-lt"/>
              </a:rPr>
              <a:t>Prezentácia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výsledkov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udržateľnosti</a:t>
            </a:r>
            <a:r>
              <a:rPr lang="en-US" sz="1600" dirty="0">
                <a:latin typeface="+mj-lt"/>
              </a:rPr>
              <a:t> je </a:t>
            </a:r>
            <a:r>
              <a:rPr lang="en-US" sz="1600" dirty="0" err="1">
                <a:latin typeface="+mj-lt"/>
              </a:rPr>
              <a:t>dôležitým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krokom</a:t>
            </a:r>
            <a:r>
              <a:rPr lang="en-US" sz="1600" dirty="0">
                <a:latin typeface="+mj-lt"/>
              </a:rPr>
              <a:t> pred </a:t>
            </a:r>
            <a:r>
              <a:rPr lang="en-US" sz="1600" dirty="0" err="1">
                <a:latin typeface="+mj-lt"/>
              </a:rPr>
              <a:t>akčným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plánom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pretože</a:t>
            </a:r>
            <a:r>
              <a:rPr lang="en-US" sz="1600" dirty="0">
                <a:latin typeface="+mj-lt"/>
              </a:rPr>
              <a:t>:</a:t>
            </a:r>
            <a:endParaRPr lang="sk-SK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Poskytuje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všetky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potrebné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informácie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školská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komunita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potrebuje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to, aby „</a:t>
            </a:r>
            <a:r>
              <a:rPr lang="en-US" sz="1600" dirty="0" err="1">
                <a:latin typeface="+mj-lt"/>
              </a:rPr>
              <a:t>videla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problém</a:t>
            </a:r>
            <a:r>
              <a:rPr lang="en-US" sz="1600" dirty="0">
                <a:latin typeface="+mj-lt"/>
              </a:rPr>
              <a:t>“. </a:t>
            </a:r>
            <a:r>
              <a:rPr lang="en-US" sz="1600" dirty="0" err="1">
                <a:latin typeface="+mj-lt"/>
              </a:rPr>
              <a:t>Identifikácia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problému</a:t>
            </a:r>
            <a:r>
              <a:rPr lang="en-US" sz="1600" dirty="0">
                <a:latin typeface="+mj-lt"/>
              </a:rPr>
              <a:t> je </a:t>
            </a:r>
            <a:r>
              <a:rPr lang="en-US" sz="1600" dirty="0" err="1">
                <a:latin typeface="+mj-lt"/>
              </a:rPr>
              <a:t>prvým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krokom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motivuje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ľudí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konať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Stretnutia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byť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otvorené</a:t>
            </a:r>
            <a:r>
              <a:rPr lang="en-US" sz="1600" dirty="0">
                <a:latin typeface="+mj-lt"/>
              </a:rPr>
              <a:t> pre </a:t>
            </a:r>
            <a:r>
              <a:rPr lang="en-US" sz="1600" dirty="0" err="1">
                <a:latin typeface="+mj-lt"/>
              </a:rPr>
              <a:t>verejnosť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Položí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základy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akčného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plánu</a:t>
            </a:r>
            <a:r>
              <a:rPr lang="sk-SK" sz="1600" dirty="0">
                <a:latin typeface="+mj-lt"/>
              </a:rPr>
              <a:t> tak</a:t>
            </a:r>
            <a:r>
              <a:rPr lang="en-US" sz="1600" dirty="0">
                <a:latin typeface="+mj-lt"/>
              </a:rPr>
              <a:t>, </a:t>
            </a:r>
            <a:r>
              <a:rPr lang="sk-SK" sz="1600" dirty="0">
                <a:latin typeface="+mj-lt"/>
              </a:rPr>
              <a:t>že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pomôže</a:t>
            </a:r>
            <a:r>
              <a:rPr lang="en-US" sz="1600" dirty="0">
                <a:latin typeface="+mj-lt"/>
              </a:rPr>
              <a:t> E</a:t>
            </a:r>
            <a:r>
              <a:rPr lang="sk-SK" sz="1600" dirty="0">
                <a:latin typeface="+mj-lt"/>
              </a:rPr>
              <a:t>KO-</a:t>
            </a:r>
            <a:r>
              <a:rPr lang="en-US" sz="1600" dirty="0" err="1">
                <a:latin typeface="+mj-lt"/>
              </a:rPr>
              <a:t>komisii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rozhodnúť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pre SMART </a:t>
            </a:r>
            <a:r>
              <a:rPr lang="en-US" sz="1600" dirty="0" err="1">
                <a:latin typeface="+mj-lt"/>
              </a:rPr>
              <a:t>ciele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+mj-lt"/>
              </a:rPr>
              <a:t>Prezentácia</a:t>
            </a:r>
            <a:r>
              <a:rPr lang="en-US" sz="1600" dirty="0">
                <a:latin typeface="+mj-lt"/>
              </a:rPr>
              <a:t> by mala </a:t>
            </a:r>
            <a:r>
              <a:rPr lang="en-US" sz="1600" dirty="0" err="1">
                <a:latin typeface="+mj-lt"/>
              </a:rPr>
              <a:t>byť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jasná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ľahko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pochopiteľná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pretože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žiaci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rodičia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učitelia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školský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personál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pochádzajú</a:t>
            </a:r>
            <a:r>
              <a:rPr lang="en-US" sz="1600" dirty="0">
                <a:latin typeface="+mj-lt"/>
              </a:rPr>
              <a:t> z </a:t>
            </a:r>
            <a:r>
              <a:rPr lang="en-US" sz="1600" dirty="0" err="1">
                <a:latin typeface="+mj-lt"/>
              </a:rPr>
              <a:t>rôznych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socioekonomických</a:t>
            </a:r>
            <a:r>
              <a:rPr lang="en-US" sz="1600" dirty="0">
                <a:latin typeface="+mj-lt"/>
              </a:rPr>
              <a:t> a </a:t>
            </a:r>
            <a:r>
              <a:rPr lang="sk-SK" sz="1600" dirty="0">
                <a:latin typeface="+mj-lt"/>
              </a:rPr>
              <a:t>edukačných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 err="1">
                <a:latin typeface="+mj-lt"/>
              </a:rPr>
              <a:t>prostredí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často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odlišné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pohľady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ovplyvňujú</a:t>
            </a:r>
            <a:r>
              <a:rPr lang="en-US" sz="1600" dirty="0">
                <a:latin typeface="+mj-lt"/>
              </a:rPr>
              <a:t> ich </a:t>
            </a:r>
            <a:r>
              <a:rPr lang="en-US" sz="1600" dirty="0" err="1">
                <a:latin typeface="+mj-lt"/>
              </a:rPr>
              <a:t>vnímanie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vecí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napríklad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vzdelaný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člen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personálu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pracuje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jedálni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potrebovať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prezentáciu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výsledkov</a:t>
            </a:r>
            <a:r>
              <a:rPr lang="en-US" sz="1600" dirty="0">
                <a:latin typeface="+mj-lt"/>
              </a:rPr>
              <a:t> s </a:t>
            </a:r>
            <a:r>
              <a:rPr lang="en-US" sz="1600" dirty="0" err="1">
                <a:latin typeface="+mj-lt"/>
              </a:rPr>
              <a:t>menej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slovami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viac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číslami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šesťročný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žiak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potrebovať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viac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vizuálov</a:t>
            </a:r>
            <a:r>
              <a:rPr lang="en-US" sz="1600" dirty="0">
                <a:latin typeface="+mj-lt"/>
              </a:rPr>
              <a:t>, aby </a:t>
            </a:r>
            <a:r>
              <a:rPr lang="en-US" sz="1600" dirty="0" err="1">
                <a:latin typeface="+mj-lt"/>
              </a:rPr>
              <a:t>pochopil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čo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znamenajú</a:t>
            </a:r>
            <a:r>
              <a:rPr lang="en-US" sz="1600" dirty="0">
                <a:latin typeface="+mj-lt"/>
              </a:rPr>
              <a:t>).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98763"/>
            <a:ext cx="2523970" cy="12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2" y="0"/>
            <a:ext cx="867645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Odpadové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hospodárstvo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škole</a:t>
            </a:r>
            <a:r>
              <a:rPr lang="en-US" sz="2000" dirty="0">
                <a:latin typeface="+mj-lt"/>
              </a:rPr>
              <a:t> je </a:t>
            </a:r>
            <a:r>
              <a:rPr lang="en-US" sz="2000" dirty="0" err="1">
                <a:latin typeface="+mj-lt"/>
              </a:rPr>
              <a:t>téma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ktorou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chce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zaoberať</a:t>
            </a:r>
            <a:r>
              <a:rPr lang="en-US" sz="2000" dirty="0">
                <a:latin typeface="+mj-lt"/>
              </a:rPr>
              <a:t> EKO-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. 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Audit </a:t>
            </a:r>
            <a:r>
              <a:rPr lang="en-US" sz="2000" dirty="0" err="1">
                <a:latin typeface="+mj-lt"/>
              </a:rPr>
              <a:t>tohto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typu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zahŕňať</a:t>
            </a:r>
            <a:r>
              <a:rPr lang="en-US" sz="20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sk-SK" sz="2000" dirty="0">
              <a:latin typeface="+mj-lt"/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  <a:p>
            <a:pPr marL="0" indent="0">
              <a:buNone/>
            </a:pPr>
            <a:endParaRPr lang="sk-SK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</a:rPr>
              <a:t>Meranie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množstva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typu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produkovaného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týždennej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báze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počas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mesiaca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vytvorenie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grafu</a:t>
            </a:r>
            <a:r>
              <a:rPr lang="en-US" sz="2000" dirty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</a:rPr>
              <a:t>Hodnotenie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účinnosti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aktuálnych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recyklačných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programov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Môže</a:t>
            </a:r>
            <a:r>
              <a:rPr lang="sk-SK" sz="2000" dirty="0">
                <a:latin typeface="+mj-lt"/>
              </a:rPr>
              <a:t>t</a:t>
            </a:r>
            <a:r>
              <a:rPr lang="en-US" sz="2000" dirty="0">
                <a:latin typeface="+mj-lt"/>
              </a:rPr>
              <a:t>e </a:t>
            </a:r>
            <a:r>
              <a:rPr lang="en-US" sz="2000" dirty="0" err="1">
                <a:latin typeface="+mj-lt"/>
              </a:rPr>
              <a:t>požiadať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riaditeľa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záznam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množstva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bol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recyklovaný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predchádzajúcom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roku</a:t>
            </a:r>
            <a:r>
              <a:rPr lang="en-US" sz="2000" dirty="0">
                <a:latin typeface="+mj-lt"/>
              </a:rPr>
              <a:t>, a </a:t>
            </a:r>
            <a:r>
              <a:rPr lang="en-US" sz="2000" dirty="0" err="1">
                <a:latin typeface="+mj-lt"/>
              </a:rPr>
              <a:t>použiť</a:t>
            </a:r>
            <a:r>
              <a:rPr lang="en-US" sz="2000" dirty="0">
                <a:latin typeface="+mj-lt"/>
              </a:rPr>
              <a:t> ho </a:t>
            </a:r>
            <a:r>
              <a:rPr lang="en-US" sz="2000" dirty="0" err="1">
                <a:latin typeface="+mj-lt"/>
              </a:rPr>
              <a:t>ako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východiskový</a:t>
            </a:r>
            <a:r>
              <a:rPr lang="en-US" sz="2000" dirty="0">
                <a:latin typeface="+mj-lt"/>
              </a:rPr>
              <a:t> bod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pozorovanie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sledovanie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pokroku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recyklačných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programov</a:t>
            </a:r>
            <a:r>
              <a:rPr lang="en-US" sz="2000" dirty="0">
                <a:latin typeface="+mj-lt"/>
              </a:rPr>
              <a:t>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3579"/>
            <a:ext cx="3634680" cy="20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5400600" cy="54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1800" b="1" dirty="0" err="1">
                <a:latin typeface="+mj-lt"/>
              </a:rPr>
              <a:t>Identifikujte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nové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príležitosti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zníženie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opätovné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použitie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recykláciu</a:t>
            </a:r>
            <a:r>
              <a:rPr lang="sk-SK" sz="1800" b="1" dirty="0">
                <a:latin typeface="+mj-lt"/>
              </a:rPr>
              <a:t> odpadu</a:t>
            </a:r>
            <a:r>
              <a:rPr lang="en-US" sz="1800" b="1" dirty="0">
                <a:latin typeface="+mj-lt"/>
              </a:rPr>
              <a:t>.  </a:t>
            </a:r>
          </a:p>
          <a:p>
            <a:pPr marL="0" indent="0">
              <a:buNone/>
            </a:pPr>
            <a:r>
              <a:rPr lang="en-US" sz="1800" b="1" dirty="0" err="1">
                <a:latin typeface="+mj-lt"/>
              </a:rPr>
              <a:t>Napríklad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môžete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zapojiť</a:t>
            </a:r>
            <a:r>
              <a:rPr lang="en-US" sz="1800" b="1" dirty="0">
                <a:latin typeface="+mj-lt"/>
              </a:rPr>
              <a:t> do </a:t>
            </a:r>
            <a:r>
              <a:rPr lang="en-US" sz="1800" b="1" dirty="0" err="1">
                <a:latin typeface="+mj-lt"/>
              </a:rPr>
              <a:t>národných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medzinárodných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školských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sietí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vytvoriť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projekty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odpadového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hospodárstva</a:t>
            </a:r>
            <a:r>
              <a:rPr lang="en-US" sz="1800" b="1" dirty="0">
                <a:latin typeface="+mj-lt"/>
              </a:rPr>
              <a:t> s </a:t>
            </a:r>
            <a:r>
              <a:rPr lang="en-US" sz="1800" b="1" dirty="0" err="1">
                <a:latin typeface="+mj-lt"/>
              </a:rPr>
              <a:t>inými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školami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môžete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zúčastniť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súťaží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týkajúcich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množstva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recyklovaného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odpadu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alebo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môžete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pozvať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odborníkov</a:t>
            </a:r>
            <a:r>
              <a:rPr lang="en-US" sz="1800" b="1" dirty="0">
                <a:latin typeface="+mj-lt"/>
              </a:rPr>
              <a:t>, aby </a:t>
            </a:r>
            <a:r>
              <a:rPr lang="sk-SK" sz="1800" b="1" dirty="0">
                <a:latin typeface="+mj-lt"/>
              </a:rPr>
              <a:t>diskutovali</a:t>
            </a:r>
            <a:r>
              <a:rPr lang="en-US" sz="1800" b="1" dirty="0">
                <a:latin typeface="+mj-lt"/>
              </a:rPr>
              <a:t> so </a:t>
            </a:r>
            <a:r>
              <a:rPr lang="en-US" sz="1800" b="1" dirty="0" err="1">
                <a:latin typeface="+mj-lt"/>
              </a:rPr>
              <a:t>študentmi</a:t>
            </a:r>
            <a:r>
              <a:rPr lang="en-US" sz="1800" b="1" dirty="0">
                <a:latin typeface="+mj-lt"/>
              </a:rPr>
              <a:t> o </a:t>
            </a:r>
            <a:r>
              <a:rPr lang="en-US" sz="1800" b="1" dirty="0" err="1">
                <a:latin typeface="+mj-lt"/>
              </a:rPr>
              <a:t>nových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príležitostiach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ktoré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majú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školy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zníženie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opätovné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použitie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recykláciu</a:t>
            </a:r>
            <a:r>
              <a:rPr lang="sk-SK" sz="1800" b="1" dirty="0">
                <a:latin typeface="+mj-lt"/>
              </a:rPr>
              <a:t> odpadu</a:t>
            </a:r>
            <a:r>
              <a:rPr lang="en-US" sz="1800" b="1" dirty="0">
                <a:latin typeface="+mj-lt"/>
              </a:rPr>
              <a:t>, aby </a:t>
            </a:r>
            <a:r>
              <a:rPr lang="en-US" sz="1800" b="1" dirty="0" err="1">
                <a:latin typeface="+mj-lt"/>
              </a:rPr>
              <a:t>ste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mohli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informovane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rozhodnúť</a:t>
            </a:r>
            <a:r>
              <a:rPr lang="en-US" sz="1800" b="1" dirty="0">
                <a:latin typeface="+mj-lt"/>
              </a:rPr>
              <a:t> o </a:t>
            </a:r>
            <a:r>
              <a:rPr lang="en-US" sz="1800" b="1" dirty="0" err="1">
                <a:latin typeface="+mj-lt"/>
              </a:rPr>
              <a:t>svojom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akčnom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pláne</a:t>
            </a:r>
            <a:r>
              <a:rPr lang="en-US" sz="1800" b="1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err="1">
                <a:latin typeface="+mj-lt"/>
              </a:rPr>
              <a:t>Hodnotenie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účasti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študentov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zamestnancov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znižovaní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odpadu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môže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uskutočniť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prostredníctvom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prieskumu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názorov</a:t>
            </a:r>
            <a:r>
              <a:rPr lang="en-US" sz="1800" b="1" dirty="0">
                <a:latin typeface="+mj-lt"/>
              </a:rPr>
              <a:t> v </a:t>
            </a:r>
            <a:r>
              <a:rPr lang="en-US" sz="1800" b="1" dirty="0" err="1">
                <a:latin typeface="+mj-lt"/>
              </a:rPr>
              <a:t>triedach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zamestnaneckých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miestnostiach</a:t>
            </a:r>
            <a:r>
              <a:rPr lang="en-US" sz="1800" b="1" dirty="0">
                <a:latin typeface="+mj-lt"/>
              </a:rPr>
              <a:t> s </a:t>
            </a:r>
            <a:r>
              <a:rPr lang="en-US" sz="1800" b="1" dirty="0" err="1">
                <a:latin typeface="+mj-lt"/>
              </a:rPr>
              <a:t>kontrolným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zoznamom</a:t>
            </a:r>
            <a:r>
              <a:rPr lang="en-US" sz="1800" b="1" dirty="0">
                <a:latin typeface="+mj-lt"/>
              </a:rPr>
              <a:t> (</a:t>
            </a:r>
            <a:r>
              <a:rPr lang="en-US" sz="1800" b="1" dirty="0" err="1">
                <a:latin typeface="+mj-lt"/>
              </a:rPr>
              <a:t>napr</a:t>
            </a:r>
            <a:r>
              <a:rPr lang="en-US" sz="1800" b="1" dirty="0">
                <a:latin typeface="+mj-lt"/>
              </a:rPr>
              <a:t>. </a:t>
            </a:r>
            <a:r>
              <a:rPr lang="en-US" sz="1800" b="1" dirty="0" err="1">
                <a:latin typeface="+mj-lt"/>
              </a:rPr>
              <a:t>ako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často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recyklujete</a:t>
            </a:r>
            <a:r>
              <a:rPr lang="en-US" sz="1800" b="1" dirty="0">
                <a:latin typeface="+mj-lt"/>
              </a:rPr>
              <a:t>? / </a:t>
            </a:r>
            <a:r>
              <a:rPr lang="en-US" sz="1800" b="1" dirty="0" err="1">
                <a:latin typeface="+mj-lt"/>
              </a:rPr>
              <a:t>Môžete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ľahko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nájsť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recyklačné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nádoby</a:t>
            </a:r>
            <a:r>
              <a:rPr lang="en-US" sz="1800" b="1" dirty="0">
                <a:latin typeface="+mj-lt"/>
              </a:rPr>
              <a:t> pre </a:t>
            </a:r>
            <a:r>
              <a:rPr lang="en-US" sz="1800" b="1" dirty="0" err="1">
                <a:latin typeface="+mj-lt"/>
              </a:rPr>
              <a:t>každý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materiál</a:t>
            </a:r>
            <a:r>
              <a:rPr lang="en-US" sz="1800" b="1" dirty="0">
                <a:latin typeface="+mj-lt"/>
              </a:rPr>
              <a:t>? </a:t>
            </a:r>
            <a:r>
              <a:rPr lang="en-US" sz="1800" b="1" dirty="0" err="1">
                <a:latin typeface="+mj-lt"/>
              </a:rPr>
              <a:t>Sú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veci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umiestnené</a:t>
            </a:r>
            <a:r>
              <a:rPr lang="en-US" sz="1800" b="1" dirty="0">
                <a:latin typeface="+mj-lt"/>
              </a:rPr>
              <a:t> v </a:t>
            </a:r>
            <a:r>
              <a:rPr lang="en-US" sz="1800" b="1" dirty="0" err="1">
                <a:latin typeface="+mj-lt"/>
              </a:rPr>
              <a:t>recyklačných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nádobách</a:t>
            </a:r>
            <a:r>
              <a:rPr lang="en-US" sz="1800" b="1" dirty="0">
                <a:latin typeface="+mj-lt"/>
              </a:rPr>
              <a:t> v </a:t>
            </a:r>
            <a:r>
              <a:rPr lang="en-US" sz="1800" b="1" dirty="0" err="1">
                <a:latin typeface="+mj-lt"/>
              </a:rPr>
              <a:t>správnom</a:t>
            </a:r>
            <a:r>
              <a:rPr lang="en-US" sz="1800" b="1" dirty="0">
                <a:latin typeface="+mj-lt"/>
              </a:rPr>
              <a:t> stave?).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679" r="6529" b="2152"/>
          <a:stretch/>
        </p:blipFill>
        <p:spPr bwMode="auto">
          <a:xfrm>
            <a:off x="5796136" y="720229"/>
            <a:ext cx="3240360" cy="60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4A7FE718-4AEC-2DFE-3D2C-C6E1EF15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B0FE65-F361-E494-DD4D-374820F454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Poďme uviesť teóriu do praxe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13" y="197768"/>
            <a:ext cx="7769365" cy="1143000"/>
          </a:xfrm>
        </p:spPr>
        <p:txBody>
          <a:bodyPr>
            <a:normAutofit/>
          </a:bodyPr>
          <a:lstStyle/>
          <a:p>
            <a:r>
              <a:rPr lang="pt-BR" b="1" dirty="0"/>
              <a:t>Poďme uviesť teóriu do praxe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err="1">
                <a:latin typeface="+mj-lt"/>
              </a:rPr>
              <a:t>Odpadové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hospodárstvo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prostredníctvom</a:t>
            </a:r>
            <a:r>
              <a:rPr lang="en-US" sz="1600" b="1" u="sng" dirty="0">
                <a:latin typeface="+mj-lt"/>
              </a:rPr>
              <a:t> </a:t>
            </a:r>
            <a:r>
              <a:rPr lang="en-US" sz="1600" b="1" u="sng" dirty="0" err="1">
                <a:latin typeface="+mj-lt"/>
              </a:rPr>
              <a:t>odpadu</a:t>
            </a:r>
            <a:r>
              <a:rPr lang="en-US" sz="1600" b="1" u="sng" dirty="0">
                <a:latin typeface="+mj-lt"/>
              </a:rPr>
              <a:t> z </a:t>
            </a:r>
            <a:r>
              <a:rPr lang="en-US" sz="1600" b="1" u="sng" dirty="0" err="1">
                <a:latin typeface="+mj-lt"/>
              </a:rPr>
              <a:t>potravín</a:t>
            </a:r>
            <a:endParaRPr lang="sk-SK" sz="1600" b="1" u="sng" dirty="0">
              <a:latin typeface="+mj-lt"/>
            </a:endParaRPr>
          </a:p>
          <a:p>
            <a:pPr marL="0" indent="0">
              <a:buNone/>
            </a:pPr>
            <a:r>
              <a:rPr lang="en-US" sz="1600" dirty="0" err="1">
                <a:latin typeface="+mj-lt"/>
              </a:rPr>
              <a:t>Ročný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kontrolný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zoznam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týkajúci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odpadu</a:t>
            </a:r>
            <a:r>
              <a:rPr lang="en-US" sz="1600" dirty="0">
                <a:latin typeface="+mj-lt"/>
              </a:rPr>
              <a:t> z </a:t>
            </a:r>
            <a:r>
              <a:rPr lang="en-US" sz="1600" dirty="0" err="1">
                <a:latin typeface="+mj-lt"/>
              </a:rPr>
              <a:t>potravín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školskom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jedálenskom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zariadení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zahŕňať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nasledujúce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kroky</a:t>
            </a:r>
            <a:r>
              <a:rPr lang="en-US" sz="1600" dirty="0">
                <a:latin typeface="+mj-lt"/>
              </a:rPr>
              <a:t>:</a:t>
            </a:r>
          </a:p>
          <a:p>
            <a:r>
              <a:rPr lang="en-US" sz="1600" dirty="0" err="1">
                <a:latin typeface="+mj-lt"/>
              </a:rPr>
              <a:t>Prehodnoťte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školský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nutričný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diétny</a:t>
            </a:r>
            <a:r>
              <a:rPr lang="en-US" sz="1600" dirty="0">
                <a:latin typeface="+mj-lt"/>
              </a:rPr>
              <a:t> program (</a:t>
            </a:r>
            <a:r>
              <a:rPr lang="en-US" sz="1600" dirty="0" err="1">
                <a:latin typeface="+mj-lt"/>
              </a:rPr>
              <a:t>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často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študenti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jedia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mäso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zeleninu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mliečne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výrobky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atď</a:t>
            </a:r>
            <a:r>
              <a:rPr lang="en-US" sz="1600" dirty="0">
                <a:latin typeface="+mj-lt"/>
              </a:rPr>
              <a:t>.).  </a:t>
            </a:r>
          </a:p>
          <a:p>
            <a:r>
              <a:rPr lang="en-US" sz="1600" dirty="0" err="1">
                <a:latin typeface="+mj-lt"/>
              </a:rPr>
              <a:t>Monitorujte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množstvo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jedla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každý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deň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vyhadzuje</a:t>
            </a:r>
            <a:r>
              <a:rPr lang="en-US" sz="1600" dirty="0">
                <a:latin typeface="+mj-lt"/>
              </a:rPr>
              <a:t>.  </a:t>
            </a:r>
          </a:p>
          <a:p>
            <a:r>
              <a:rPr lang="en-US" sz="1600" dirty="0" err="1">
                <a:latin typeface="+mj-lt"/>
              </a:rPr>
              <a:t>Hodno</a:t>
            </a:r>
            <a:r>
              <a:rPr lang="sk-SK" sz="1600" dirty="0">
                <a:latin typeface="+mj-lt"/>
              </a:rPr>
              <a:t>ť</a:t>
            </a:r>
            <a:r>
              <a:rPr lang="en-US" sz="1600" dirty="0" err="1">
                <a:latin typeface="+mj-lt"/>
              </a:rPr>
              <a:t>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dostupnosť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kvalitu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zdravých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ekologických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potravinových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možností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napr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nakupuje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produkty</a:t>
            </a:r>
            <a:r>
              <a:rPr lang="en-US" sz="1600" dirty="0">
                <a:latin typeface="+mj-lt"/>
              </a:rPr>
              <a:t> z </a:t>
            </a:r>
            <a:r>
              <a:rPr lang="en-US" sz="1600" dirty="0" err="1">
                <a:latin typeface="+mj-lt"/>
              </a:rPr>
              <a:t>miestnych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fariem</a:t>
            </a:r>
            <a:r>
              <a:rPr lang="en-US" sz="1600" dirty="0">
                <a:latin typeface="+mj-lt"/>
              </a:rPr>
              <a:t>? </a:t>
            </a:r>
            <a:r>
              <a:rPr lang="en-US" sz="1600" dirty="0" err="1">
                <a:latin typeface="+mj-lt"/>
              </a:rPr>
              <a:t>Môžeme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spolupracovať</a:t>
            </a:r>
            <a:r>
              <a:rPr lang="en-US" sz="1600" dirty="0">
                <a:latin typeface="+mj-lt"/>
              </a:rPr>
              <a:t> s </a:t>
            </a:r>
            <a:r>
              <a:rPr lang="en-US" sz="1600" dirty="0" err="1">
                <a:latin typeface="+mj-lt"/>
              </a:rPr>
              <a:t>miestnou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farmou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poskytovať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kompost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zvyšky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jedla</a:t>
            </a:r>
            <a:r>
              <a:rPr lang="en-US" sz="1600" dirty="0">
                <a:latin typeface="+mj-lt"/>
              </a:rPr>
              <a:t> pre ich </a:t>
            </a:r>
            <a:r>
              <a:rPr lang="en-US" sz="1600" dirty="0" err="1">
                <a:latin typeface="+mj-lt"/>
              </a:rPr>
              <a:t>zvieratá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výmenou</a:t>
            </a:r>
            <a:r>
              <a:rPr lang="en-US" sz="1600" dirty="0">
                <a:latin typeface="+mj-lt"/>
              </a:rPr>
              <a:t> za </a:t>
            </a:r>
            <a:r>
              <a:rPr lang="en-US" sz="1600" dirty="0" err="1">
                <a:latin typeface="+mj-lt"/>
              </a:rPr>
              <a:t>produkty</a:t>
            </a:r>
            <a:r>
              <a:rPr lang="en-US" sz="1600" dirty="0">
                <a:latin typeface="+mj-lt"/>
              </a:rPr>
              <a:t>?).  </a:t>
            </a:r>
          </a:p>
          <a:p>
            <a:r>
              <a:rPr lang="en-US" sz="1600" dirty="0" err="1">
                <a:latin typeface="+mj-lt"/>
              </a:rPr>
              <a:t>Hodno</a:t>
            </a:r>
            <a:r>
              <a:rPr lang="sk-SK" sz="1600" dirty="0">
                <a:latin typeface="+mj-lt"/>
              </a:rPr>
              <a:t>ť</a:t>
            </a:r>
            <a:r>
              <a:rPr lang="en-US" sz="1600" dirty="0" err="1">
                <a:latin typeface="+mj-lt"/>
              </a:rPr>
              <a:t>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uhlíkovú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stopu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súvislosti</a:t>
            </a:r>
            <a:r>
              <a:rPr lang="en-US" sz="1600" dirty="0">
                <a:latin typeface="+mj-lt"/>
              </a:rPr>
              <a:t> s </a:t>
            </a:r>
            <a:r>
              <a:rPr lang="en-US" sz="1600" dirty="0" err="1">
                <a:latin typeface="+mj-lt"/>
              </a:rPr>
              <a:t>konzumáciou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odpadom</a:t>
            </a:r>
            <a:r>
              <a:rPr lang="en-US" sz="1600" dirty="0">
                <a:latin typeface="+mj-lt"/>
              </a:rPr>
              <a:t> z </a:t>
            </a:r>
            <a:r>
              <a:rPr lang="en-US" sz="1600" dirty="0" err="1">
                <a:latin typeface="+mj-lt"/>
              </a:rPr>
              <a:t>potravín</a:t>
            </a:r>
            <a:r>
              <a:rPr lang="en-US" sz="1600" dirty="0">
                <a:latin typeface="+mj-lt"/>
              </a:rPr>
              <a:t>.  </a:t>
            </a:r>
          </a:p>
          <a:p>
            <a:r>
              <a:rPr lang="en-US" sz="1600" dirty="0" err="1">
                <a:latin typeface="+mj-lt"/>
              </a:rPr>
              <a:t>Prezentujte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študentom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Majú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záujem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organizovať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akčný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vyriešenie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tohto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problému</a:t>
            </a:r>
            <a:r>
              <a:rPr lang="en-US" sz="1600" dirty="0">
                <a:latin typeface="+mj-lt"/>
              </a:rPr>
              <a:t>? </a:t>
            </a:r>
            <a:r>
              <a:rPr lang="en-US" sz="1600" dirty="0" err="1">
                <a:latin typeface="+mj-lt"/>
              </a:rPr>
              <a:t>Identifikujú</a:t>
            </a:r>
            <a:r>
              <a:rPr lang="en-US" sz="1600" dirty="0">
                <a:latin typeface="+mj-lt"/>
              </a:rPr>
              <a:t> to </a:t>
            </a:r>
            <a:r>
              <a:rPr lang="en-US" sz="1600" dirty="0" err="1">
                <a:latin typeface="+mj-lt"/>
              </a:rPr>
              <a:t>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problém</a:t>
            </a:r>
            <a:r>
              <a:rPr lang="en-US" sz="1600" dirty="0">
                <a:latin typeface="+mj-lt"/>
              </a:rPr>
              <a:t>? </a:t>
            </a:r>
            <a:r>
              <a:rPr lang="en-US" sz="1600" dirty="0" err="1">
                <a:latin typeface="+mj-lt"/>
              </a:rPr>
              <a:t>Potom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svoju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TÉMU</a:t>
            </a:r>
            <a:r>
              <a:rPr lang="en-US" sz="1600" dirty="0">
                <a:latin typeface="+mj-lt"/>
              </a:rPr>
              <a:t>! A TO JE LEN ZAČIATOK!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6A4D3C-24A0-4FB1-8A94-62B0E2CF7EBB}"/>
</file>

<file path=customXml/itemProps2.xml><?xml version="1.0" encoding="utf-8"?>
<ds:datastoreItem xmlns:ds="http://schemas.openxmlformats.org/officeDocument/2006/customXml" ds:itemID="{FD651541-256A-4511-A659-8A57C6137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C1EE9-5128-484B-8FAF-E815E77FA1F2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1317</Words>
  <Application>Microsoft Office PowerPoint</Application>
  <PresentationFormat>Prezentácia na obrazovke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PuviRegular</vt:lpstr>
      <vt:lpstr>Wingdings</vt:lpstr>
      <vt:lpstr>Office Theme</vt:lpstr>
      <vt:lpstr>Materiály na školenie</vt:lpstr>
      <vt:lpstr>Čo je audit udržateľnosti?</vt:lpstr>
      <vt:lpstr>O audite udržateľnosti</vt:lpstr>
      <vt:lpstr>Cieľom auditu je…</vt:lpstr>
      <vt:lpstr>Audit udržateľnosti – Týka sa širšej komunity</vt:lpstr>
      <vt:lpstr>Audit udržateľnosti - Výsledky</vt:lpstr>
      <vt:lpstr>Poďme uviesť teóriu do praxe</vt:lpstr>
      <vt:lpstr>Prezentácia programu PowerPoint</vt:lpstr>
      <vt:lpstr>Poďme uviesť teóriu do praxe</vt:lpstr>
      <vt:lpstr>Prezentácia programu PowerPoint</vt:lpstr>
      <vt:lpstr>Prezentácia programu PowerPoint</vt:lpstr>
      <vt:lpstr>Poďme uviesť teóriu do praxe</vt:lpstr>
      <vt:lpstr>Poďme uviesť teóriu do praxe</vt:lpstr>
      <vt:lpstr>Vzdelávacie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Kika Kolárová</cp:lastModifiedBy>
  <cp:revision>98</cp:revision>
  <dcterms:created xsi:type="dcterms:W3CDTF">2024-05-12T12:39:55Z</dcterms:created>
  <dcterms:modified xsi:type="dcterms:W3CDTF">2024-10-14T18:04:11Z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