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2_64023227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4" r:id="rId5"/>
    <p:sldId id="258" r:id="rId6"/>
    <p:sldId id="277" r:id="rId7"/>
    <p:sldId id="274" r:id="rId8"/>
    <p:sldId id="267" r:id="rId9"/>
    <p:sldId id="271" r:id="rId10"/>
    <p:sldId id="278" r:id="rId11"/>
    <p:sldId id="276" r:id="rId12"/>
    <p:sldId id="272" r:id="rId13"/>
    <p:sldId id="264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201CC6-34A4-A1C8-48CA-A0B39B16B6B6}" name="Kika Kolárová" initials="KK" userId="8c737587674f9e71" providerId="Windows Live"/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80" d="100"/>
          <a:sy n="80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modernComment_112_640232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BFCFFD-33C8-4054-B86F-323C5828E7EA}" authorId="{CA201CC6-34A4-A1C8-48CA-A0B39B16B6B6}" created="2024-10-14T17:35:52.44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77865511" sldId="274"/>
      <ac:graphicFrameMk id="11" creationId="{E880FC2F-376C-D6E5-9EEB-D922DC61361C}"/>
    </ac:deMkLst>
    <p188:txBody>
      <a:bodyPr/>
      <a:lstStyle/>
      <a:p>
        <a:r>
          <a:rPr lang="sk-SK"/>
          <a:t>Kind – druh (odpadu)
Tuesday – utorok
Wednesday – streda
Thursday – štvrtok
Friday – piatok
Foil paper – alobal
Juice carton – škatuľka od džúsu
Paper bags – papierové vrecká
Napkins – vreckovky
Chocolate carton – krabica od čokolády
Chocolate papers – obal od čokolády 
Candy paper – obaly od cukríkov
Plastic membrane – plastová fólia
Big plastic bag – veľké plastové vrecko
Package from cereal bars – obal od cereálnych tyčiniek
Plastic bottle – plastová fľaša
Straws – slamky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AB10E-B991-4739-8A30-A96B31A0FD78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69C9-643E-4FC7-8310-2C4F78C618B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25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E69C9-643E-4FC7-8310-2C4F78C618B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58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21" Type="http://schemas.openxmlformats.org/officeDocument/2006/relationships/image" Target="../media/image25.svg"/><Relationship Id="rId34" Type="http://schemas.openxmlformats.org/officeDocument/2006/relationships/image" Target="../media/image3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33" Type="http://schemas.openxmlformats.org/officeDocument/2006/relationships/image" Target="../media/image37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emf"/><Relationship Id="rId5" Type="http://schemas.openxmlformats.org/officeDocument/2006/relationships/image" Target="../media/image9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28" Type="http://schemas.openxmlformats.org/officeDocument/2006/relationships/image" Target="../media/image32.png"/><Relationship Id="rId36" Type="http://schemas.openxmlformats.org/officeDocument/2006/relationships/image" Target="../media/image40.emf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31" Type="http://schemas.openxmlformats.org/officeDocument/2006/relationships/image" Target="../media/image35.sv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svg"/><Relationship Id="rId8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52DB5F41-4F2B-4328-AE49-3707D2F74D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91" y="3100017"/>
            <a:ext cx="4410681" cy="124821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of the</a:t>
            </a:r>
            <a:br>
              <a:rPr lang="en-US" dirty="0"/>
            </a:br>
            <a:r>
              <a:rPr lang="en-US" dirty="0"/>
              <a:t>presentation</a:t>
            </a:r>
            <a:endParaRPr lang="pt-PT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D4662E1A-1852-420A-BF5C-6602BA6CF8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4590" y="4552533"/>
            <a:ext cx="2946486" cy="60547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buNone/>
              <a:defRPr sz="1875" b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here, if needed</a:t>
            </a:r>
            <a:endParaRPr lang="pt-PT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51FBB9-4D3D-4135-9095-7A3090D09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591" y="5797201"/>
            <a:ext cx="2458641" cy="378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 b="1">
                <a:solidFill>
                  <a:srgbClr val="02967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Date/Event Info</a:t>
            </a:r>
            <a:endParaRPr lang="en-PT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8B555D08-2146-440F-99EA-4CF91903E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4033" y="5374979"/>
            <a:ext cx="79734" cy="126246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8B3EA1-BE00-40B5-A69B-9FAA1BE005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590" y="871323"/>
            <a:ext cx="1950577" cy="11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5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739BA59-69B5-4BA8-A153-9A136681CF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31618" y="1430655"/>
            <a:ext cx="2880766" cy="70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 i="0">
                <a:solidFill>
                  <a:srgbClr val="3BFF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A736C32-83BF-4701-A120-C92EB277E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033" y="5371583"/>
            <a:ext cx="79734" cy="1262462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8CDCDE3-95BD-4EF2-825B-A47CF3185D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217" y="6388617"/>
            <a:ext cx="1090543" cy="231741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C678C40-A850-4661-8B14-B0CBF6F875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214" y="1093564"/>
            <a:ext cx="823913" cy="117204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F2798AB-B03B-4E95-A1C8-85C4332642A4}"/>
              </a:ext>
            </a:extLst>
          </p:cNvPr>
          <p:cNvSpPr txBox="1">
            <a:spLocks/>
          </p:cNvSpPr>
          <p:nvPr userDrawn="1"/>
        </p:nvSpPr>
        <p:spPr>
          <a:xfrm>
            <a:off x="6661739" y="1322831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info@genb-project.eu</a:t>
            </a:r>
            <a:endParaRPr lang="pt-PT" sz="1400" dirty="0"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8AA900D8-A334-424B-AE3E-2F7EBD02C2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591" y="3760222"/>
            <a:ext cx="1000125" cy="85725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DA986E21-9F1B-467B-B797-668AC0F7C7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16" y="4497388"/>
            <a:ext cx="717181" cy="27273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F1D1AEB0-6D60-4A56-B5BC-B563653CD3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828" y="4513199"/>
            <a:ext cx="941957" cy="250520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00DF2AE-4F0C-43A5-B1C6-D4553E74F0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0042" y="4458256"/>
            <a:ext cx="807762" cy="289199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1BFABBAE-E945-44EB-9261-7C37EC0919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7477" y="5375204"/>
            <a:ext cx="339925" cy="319929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2211E6CE-999D-47CA-8E78-77170CD7D08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69006" y="5361922"/>
            <a:ext cx="636077" cy="361906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D417C3C7-36BE-47D9-B71C-7B4B814AA7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66042" y="5418276"/>
            <a:ext cx="991160" cy="245235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CD3C49D6-C161-43F3-B8FA-DE758A367B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63767" y="5405865"/>
            <a:ext cx="689113" cy="270058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304D794F-DA24-4EA6-8328-622538FFF5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34682" y="5427345"/>
            <a:ext cx="879432" cy="269825"/>
          </a:xfrm>
          <a:prstGeom prst="rect">
            <a:avLst/>
          </a:prstGeom>
        </p:spPr>
      </p:pic>
      <p:pic>
        <p:nvPicPr>
          <p:cNvPr id="46" name="Imagem 45" descr="Uma imagem com texto&#10;&#10;Descrição gerada automaticamente">
            <a:extLst>
              <a:ext uri="{FF2B5EF4-FFF2-40B4-BE49-F238E27FC236}">
                <a16:creationId xmlns:a16="http://schemas.microsoft.com/office/drawing/2014/main" id="{C04E755E-BE1A-4C5C-A626-889F184C400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05" y="4451644"/>
            <a:ext cx="966454" cy="348853"/>
          </a:xfrm>
          <a:prstGeom prst="rect">
            <a:avLst/>
          </a:prstGeom>
        </p:spPr>
      </p:pic>
      <p:pic>
        <p:nvPicPr>
          <p:cNvPr id="48" name="Imagem 47" descr="Uma imagem com texto, relógio&#10;&#10;Descrição gerada automaticamente">
            <a:extLst>
              <a:ext uri="{FF2B5EF4-FFF2-40B4-BE49-F238E27FC236}">
                <a16:creationId xmlns:a16="http://schemas.microsoft.com/office/drawing/2014/main" id="{15E9BBCE-4D5C-411B-A8A2-554B3BE2B67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10" y="4482740"/>
            <a:ext cx="971023" cy="302744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FD6D74B2-0E4D-478A-8296-7E486FBB1508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53439" y="1324038"/>
            <a:ext cx="1947246" cy="1160102"/>
          </a:xfrm>
          <a:prstGeom prst="rect">
            <a:avLst/>
          </a:prstGeom>
        </p:spPr>
      </p:pic>
      <p:pic>
        <p:nvPicPr>
          <p:cNvPr id="2" name="Gráfico 28">
            <a:extLst>
              <a:ext uri="{FF2B5EF4-FFF2-40B4-BE49-F238E27FC236}">
                <a16:creationId xmlns:a16="http://schemas.microsoft.com/office/drawing/2014/main" id="{33452801-4C56-A3EB-1D79-4DDABD5B254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52214" y="2640425"/>
            <a:ext cx="276225" cy="276225"/>
          </a:xfrm>
          <a:prstGeom prst="rect">
            <a:avLst/>
          </a:prstGeom>
        </p:spPr>
      </p:pic>
      <p:pic>
        <p:nvPicPr>
          <p:cNvPr id="3" name="Gráfico 29">
            <a:extLst>
              <a:ext uri="{FF2B5EF4-FFF2-40B4-BE49-F238E27FC236}">
                <a16:creationId xmlns:a16="http://schemas.microsoft.com/office/drawing/2014/main" id="{BDCD4EC8-5022-AE90-E8FF-AAB74ADBB7F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064170" y="2640425"/>
            <a:ext cx="276225" cy="276225"/>
          </a:xfrm>
          <a:prstGeom prst="rect">
            <a:avLst/>
          </a:prstGeom>
        </p:spPr>
      </p:pic>
      <p:pic>
        <p:nvPicPr>
          <p:cNvPr id="4" name="Gráfico 35">
            <a:extLst>
              <a:ext uri="{FF2B5EF4-FFF2-40B4-BE49-F238E27FC236}">
                <a16:creationId xmlns:a16="http://schemas.microsoft.com/office/drawing/2014/main" id="{D86ACDDF-C574-3695-9126-C301F6CEF4E2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76126" y="2640425"/>
            <a:ext cx="276225" cy="276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63A15-46B3-7B80-19D8-A43D3A5DAB1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8300038" y="2640425"/>
            <a:ext cx="276225" cy="2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A3654-27E8-5D9E-3FEC-A4F620BB334C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888082" y="2640425"/>
            <a:ext cx="276225" cy="2762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91B25E5-22CF-6773-B872-445B56878078}"/>
              </a:ext>
            </a:extLst>
          </p:cNvPr>
          <p:cNvSpPr txBox="1">
            <a:spLocks/>
          </p:cNvSpPr>
          <p:nvPr userDrawn="1"/>
        </p:nvSpPr>
        <p:spPr>
          <a:xfrm>
            <a:off x="6661739" y="2355984"/>
            <a:ext cx="1924667" cy="27477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20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8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BFF95"/>
              </a:buClr>
              <a:buFont typeface="Arial" panose="020B0604020202020204" pitchFamily="34" charset="0"/>
              <a:buNone/>
              <a:defRPr sz="1600" kern="1200">
                <a:solidFill>
                  <a:srgbClr val="454D47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0" i="0" dirty="0">
                <a:solidFill>
                  <a:schemeClr val="bg1"/>
                </a:solidFill>
                <a:effectLst/>
                <a:latin typeface="PuviRegular"/>
              </a:rPr>
              <a:t>@BIOVOICES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5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14/10/2024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schools.global/seven-steps-methodology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8/10/relationships/comments" Target="../comments/modernComment_112_640232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E06E-4BA7-48E6-B3EA-9604936F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Materiály na školenie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A2EDF0-7A23-40CD-8304-26565CF088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KROK 3: AKČNÝ PLÁN</a:t>
            </a:r>
            <a:endParaRPr lang="en-US" dirty="0"/>
          </a:p>
          <a:p>
            <a:endParaRPr lang="pt-PT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FE72CC9-0969-A847-59F1-6FE0213E6584}"/>
              </a:ext>
            </a:extLst>
          </p:cNvPr>
          <p:cNvSpPr txBox="1">
            <a:spLocks/>
          </p:cNvSpPr>
          <p:nvPr/>
        </p:nvSpPr>
        <p:spPr>
          <a:xfrm>
            <a:off x="635131" y="5517232"/>
            <a:ext cx="2946486" cy="6054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75" b="0" kern="1200">
                <a:solidFill>
                  <a:srgbClr val="3BFF9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M. </a:t>
            </a:r>
            <a:r>
              <a:rPr lang="en-US" dirty="0" err="1"/>
              <a:t>Giannakopoulou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5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B9969519-20DA-435A-ABBE-35BEA143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31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3"/>
            <a:ext cx="8229600" cy="1143000"/>
          </a:xfrm>
        </p:spPr>
        <p:txBody>
          <a:bodyPr/>
          <a:lstStyle/>
          <a:p>
            <a:r>
              <a:rPr lang="en-US" b="1" dirty="0" err="1"/>
              <a:t>Čo</a:t>
            </a:r>
            <a:r>
              <a:rPr lang="en-US" b="1" dirty="0"/>
              <a:t> je </a:t>
            </a:r>
            <a:r>
              <a:rPr lang="en-US" b="1" dirty="0" err="1"/>
              <a:t>akčný</a:t>
            </a:r>
            <a:r>
              <a:rPr lang="en-US" b="1" dirty="0"/>
              <a:t> </a:t>
            </a:r>
            <a:r>
              <a:rPr lang="en-US" b="1" dirty="0" err="1"/>
              <a:t>plán</a:t>
            </a:r>
            <a:r>
              <a:rPr lang="en-US" b="1" dirty="0"/>
              <a:t>?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31211"/>
            <a:ext cx="8208912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Je to </a:t>
            </a:r>
            <a:r>
              <a:rPr lang="en-US" sz="2000" dirty="0" err="1">
                <a:latin typeface="+mj-lt"/>
              </a:rPr>
              <a:t>základ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vašej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práce</a:t>
            </a:r>
            <a:r>
              <a:rPr lang="en-US" sz="2000" dirty="0">
                <a:latin typeface="+mj-lt"/>
              </a:rPr>
              <a:t> v </a:t>
            </a:r>
            <a:r>
              <a:rPr lang="en-US" sz="2000" dirty="0" err="1">
                <a:latin typeface="+mj-lt"/>
              </a:rPr>
              <a:t>Zelených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školách</a:t>
            </a:r>
            <a:r>
              <a:rPr lang="en-US" sz="2000" dirty="0">
                <a:latin typeface="+mj-lt"/>
              </a:rPr>
              <a:t> a mal by </a:t>
            </a:r>
            <a:r>
              <a:rPr lang="en-US" sz="2000" dirty="0" err="1">
                <a:latin typeface="+mj-lt"/>
              </a:rPr>
              <a:t>byť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vypracovaný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základe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výsledkov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vášho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auditu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udržateľnosti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Pomôže</a:t>
            </a:r>
            <a:r>
              <a:rPr lang="en-US" sz="2000" dirty="0">
                <a:latin typeface="+mj-lt"/>
              </a:rPr>
              <a:t> EKO-</a:t>
            </a:r>
            <a:r>
              <a:rPr lang="en-US" sz="2000" dirty="0" err="1">
                <a:latin typeface="+mj-lt"/>
              </a:rPr>
              <a:t>komisii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stanoviť</a:t>
            </a:r>
            <a:r>
              <a:rPr lang="en-US" sz="2000" dirty="0">
                <a:latin typeface="+mj-lt"/>
              </a:rPr>
              <a:t> priority, </a:t>
            </a:r>
            <a:r>
              <a:rPr lang="en-US" sz="2000" dirty="0" err="1">
                <a:latin typeface="+mj-lt"/>
              </a:rPr>
              <a:t>implementovať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riešenia</a:t>
            </a:r>
            <a:r>
              <a:rPr lang="en-US" sz="2000" dirty="0">
                <a:latin typeface="+mj-lt"/>
              </a:rPr>
              <a:t> a </a:t>
            </a:r>
            <a:r>
              <a:rPr lang="en-US" sz="2000" dirty="0" err="1">
                <a:latin typeface="+mj-lt"/>
              </a:rPr>
              <a:t>vytvoriť</a:t>
            </a:r>
            <a:r>
              <a:rPr lang="en-US" sz="2000" dirty="0">
                <a:latin typeface="+mj-lt"/>
              </a:rPr>
              <a:t> SMART </a:t>
            </a:r>
            <a:r>
              <a:rPr lang="en-US" sz="2000" dirty="0" err="1">
                <a:latin typeface="+mj-lt"/>
              </a:rPr>
              <a:t>ciele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ktoré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zapoja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celú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školskú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komunitu</a:t>
            </a:r>
            <a:r>
              <a:rPr lang="en-US" sz="2000" dirty="0">
                <a:latin typeface="+mj-lt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19643"/>
            <a:ext cx="6079520" cy="303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712" y="2967335"/>
            <a:ext cx="2298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https://www.ecoschools.global/seven-steps-methodology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Aké</a:t>
            </a:r>
            <a:r>
              <a:rPr lang="en-US" b="1" dirty="0"/>
              <a:t> </a:t>
            </a:r>
            <a:r>
              <a:rPr lang="en-US" b="1" dirty="0" err="1"/>
              <a:t>kroky</a:t>
            </a:r>
            <a:r>
              <a:rPr lang="en-US" b="1" dirty="0"/>
              <a:t> </a:t>
            </a:r>
            <a:r>
              <a:rPr lang="en-US" b="1" dirty="0" err="1"/>
              <a:t>musíte</a:t>
            </a:r>
            <a:r>
              <a:rPr lang="en-US" b="1" dirty="0"/>
              <a:t> </a:t>
            </a:r>
            <a:r>
              <a:rPr lang="en-US" b="1" dirty="0" err="1"/>
              <a:t>podniknúť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vytvorenie</a:t>
            </a:r>
            <a:r>
              <a:rPr lang="en-US" b="1" dirty="0"/>
              <a:t> </a:t>
            </a:r>
            <a:r>
              <a:rPr lang="en-US" b="1" dirty="0" err="1"/>
              <a:t>akčného</a:t>
            </a:r>
            <a:r>
              <a:rPr lang="en-US" b="1" dirty="0"/>
              <a:t> </a:t>
            </a:r>
            <a:r>
              <a:rPr lang="en-US" b="1" dirty="0" err="1"/>
              <a:t>plánu</a:t>
            </a:r>
            <a:r>
              <a:rPr lang="en-US" b="1" dirty="0"/>
              <a:t>?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2596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600" b="1" dirty="0" err="1">
                <a:latin typeface="+mj-lt"/>
              </a:rPr>
              <a:t>Použite</a:t>
            </a:r>
            <a:r>
              <a:rPr lang="en-US" sz="1600" b="1" dirty="0">
                <a:latin typeface="+mj-lt"/>
              </a:rPr>
              <a:t> audit </a:t>
            </a:r>
            <a:r>
              <a:rPr lang="en-US" sz="1600" b="1" dirty="0" err="1">
                <a:latin typeface="+mj-lt"/>
              </a:rPr>
              <a:t>udržateľnosti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na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identifikáciu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prioritných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oblastí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vo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vašej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škole</a:t>
            </a:r>
            <a:r>
              <a:rPr lang="en-US" sz="1600" b="1" dirty="0">
                <a:latin typeface="+mj-lt"/>
              </a:rPr>
              <a:t>. </a:t>
            </a:r>
            <a:r>
              <a:rPr lang="en-US" sz="1600" dirty="0">
                <a:latin typeface="+mj-lt"/>
              </a:rPr>
              <a:t>Na </a:t>
            </a:r>
            <a:r>
              <a:rPr lang="en-US" sz="1600" dirty="0" err="1">
                <a:latin typeface="+mj-lt"/>
              </a:rPr>
              <a:t>udržanie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prehľadnosti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zvládnuteľnosti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odporúčame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zamerať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maximálne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tri </a:t>
            </a:r>
            <a:r>
              <a:rPr lang="en-US" sz="1600" dirty="0" err="1">
                <a:latin typeface="+mj-lt"/>
              </a:rPr>
              <a:t>témy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naraz</a:t>
            </a:r>
            <a:r>
              <a:rPr lang="en-US" sz="1600" dirty="0">
                <a:latin typeface="+mj-lt"/>
              </a:rPr>
              <a:t>. V </a:t>
            </a:r>
            <a:r>
              <a:rPr lang="en-US" sz="1600" dirty="0" err="1">
                <a:latin typeface="+mj-lt"/>
              </a:rPr>
              <a:t>tejto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fáze</a:t>
            </a:r>
            <a:r>
              <a:rPr lang="en-US" sz="1600" dirty="0">
                <a:latin typeface="+mj-lt"/>
              </a:rPr>
              <a:t> by mala EKO-</a:t>
            </a:r>
            <a:r>
              <a:rPr lang="en-US" sz="1600" dirty="0" err="1">
                <a:latin typeface="+mj-lt"/>
              </a:rPr>
              <a:t>komisia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analyzovať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zistenia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identifikovať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kľúčové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oblasti</a:t>
            </a:r>
            <a:r>
              <a:rPr lang="en-US" sz="1600" dirty="0">
                <a:latin typeface="+mj-lt"/>
              </a:rPr>
              <a:t>, v </a:t>
            </a:r>
            <a:r>
              <a:rPr lang="en-US" sz="1600" dirty="0" err="1">
                <a:latin typeface="+mj-lt"/>
              </a:rPr>
              <a:t>ktorých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škola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dosahuje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dobré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výsledky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oblasti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potrebujú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zlepšenie</a:t>
            </a:r>
            <a:r>
              <a:rPr lang="en-US" sz="1600" dirty="0">
                <a:latin typeface="+mj-lt"/>
              </a:rPr>
              <a:t>, a </a:t>
            </a:r>
            <a:r>
              <a:rPr lang="en-US" sz="1600" dirty="0" err="1">
                <a:latin typeface="+mj-lt"/>
              </a:rPr>
              <a:t>stanoviť</a:t>
            </a:r>
            <a:r>
              <a:rPr lang="en-US" sz="1600" dirty="0">
                <a:latin typeface="+mj-lt"/>
              </a:rPr>
              <a:t> priority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základe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auditu</a:t>
            </a:r>
            <a:r>
              <a:rPr lang="en-US" sz="1600" dirty="0">
                <a:latin typeface="+mj-lt"/>
              </a:rPr>
              <a:t>.  </a:t>
            </a:r>
          </a:p>
          <a:p>
            <a:pPr>
              <a:buFont typeface="+mj-lt"/>
              <a:buAutoNum type="arabicPeriod"/>
            </a:pPr>
            <a:r>
              <a:rPr lang="en-US" sz="1600" b="1" dirty="0" err="1">
                <a:latin typeface="+mj-lt"/>
              </a:rPr>
              <a:t>Vytvorte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akčný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plán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na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riešenie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alebo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zlepšenie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týchto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problémov</a:t>
            </a:r>
            <a:r>
              <a:rPr lang="en-US" sz="1600" dirty="0">
                <a:latin typeface="+mj-lt"/>
              </a:rPr>
              <a:t>. Mal by </a:t>
            </a:r>
            <a:r>
              <a:rPr lang="en-US" sz="1600" dirty="0" err="1">
                <a:latin typeface="+mj-lt"/>
              </a:rPr>
              <a:t>obsahovať</a:t>
            </a:r>
            <a:r>
              <a:rPr lang="en-US" sz="1600" dirty="0">
                <a:latin typeface="+mj-lt"/>
              </a:rPr>
              <a:t>: </a:t>
            </a:r>
            <a:r>
              <a:rPr lang="en-US" sz="1600" dirty="0" err="1">
                <a:latin typeface="+mj-lt"/>
              </a:rPr>
              <a:t>potrebné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úlohy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zodpovedné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osoby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časový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rámec</a:t>
            </a:r>
            <a:r>
              <a:rPr lang="en-US" sz="1600" dirty="0">
                <a:latin typeface="+mj-lt"/>
              </a:rPr>
              <a:t> pre </a:t>
            </a:r>
            <a:r>
              <a:rPr lang="en-US" sz="1600" dirty="0" err="1">
                <a:latin typeface="+mj-lt"/>
              </a:rPr>
              <a:t>akcie</a:t>
            </a:r>
            <a:r>
              <a:rPr lang="en-US" sz="1600" dirty="0">
                <a:latin typeface="+mj-lt"/>
              </a:rPr>
              <a:t>, aby </a:t>
            </a:r>
            <a:r>
              <a:rPr lang="en-US" sz="1600" dirty="0" err="1">
                <a:latin typeface="+mj-lt"/>
              </a:rPr>
              <a:t>ste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dosiahli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svoje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ciele</a:t>
            </a:r>
            <a:r>
              <a:rPr lang="en-US" sz="1600" dirty="0">
                <a:latin typeface="+mj-lt"/>
              </a:rPr>
              <a:t>.  </a:t>
            </a:r>
          </a:p>
          <a:p>
            <a:pPr>
              <a:buFont typeface="+mj-lt"/>
              <a:buAutoNum type="arabicPeriod"/>
            </a:pPr>
            <a:r>
              <a:rPr lang="en-US" sz="1600" b="1" dirty="0" err="1">
                <a:latin typeface="+mj-lt"/>
              </a:rPr>
              <a:t>Urobte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svoj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akčný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plán</a:t>
            </a:r>
            <a:r>
              <a:rPr lang="en-US" sz="1600" b="1" dirty="0">
                <a:latin typeface="+mj-lt"/>
              </a:rPr>
              <a:t> SMART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špecifický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merateľný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dosiahnuteľný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realistický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časovo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vymedzený</a:t>
            </a:r>
            <a:r>
              <a:rPr lang="en-US" sz="1600" dirty="0">
                <a:latin typeface="+mj-lt"/>
              </a:rPr>
              <a:t>).  </a:t>
            </a:r>
          </a:p>
          <a:p>
            <a:pPr>
              <a:buFont typeface="+mj-lt"/>
              <a:buAutoNum type="arabicPeriod"/>
            </a:pPr>
            <a:r>
              <a:rPr lang="en-US" sz="1600" b="1" dirty="0" err="1">
                <a:latin typeface="+mj-lt"/>
              </a:rPr>
              <a:t>Žiaci</a:t>
            </a:r>
            <a:r>
              <a:rPr lang="en-US" sz="1600" b="1" dirty="0">
                <a:latin typeface="+mj-lt"/>
              </a:rPr>
              <a:t> by </a:t>
            </a:r>
            <a:r>
              <a:rPr lang="en-US" sz="1600" b="1" dirty="0" err="1">
                <a:latin typeface="+mj-lt"/>
              </a:rPr>
              <a:t>mali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byť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zapojení</a:t>
            </a:r>
            <a:r>
              <a:rPr lang="en-US" sz="1600" b="1" dirty="0">
                <a:latin typeface="+mj-lt"/>
              </a:rPr>
              <a:t> do </a:t>
            </a:r>
            <a:r>
              <a:rPr lang="en-US" sz="1600" b="1" dirty="0" err="1">
                <a:latin typeface="+mj-lt"/>
              </a:rPr>
              <a:t>vypracovania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akčného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plánu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čo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najviac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rovnako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každej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časti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programu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Zelených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škôl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Napríklad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môžu</a:t>
            </a:r>
            <a:r>
              <a:rPr lang="en-US" sz="1600" dirty="0">
                <a:latin typeface="+mj-lt"/>
              </a:rPr>
              <a:t>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+mj-lt"/>
              </a:rPr>
              <a:t>prevziať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vedúce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úlohy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alebo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vytvoriť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menšie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skupiny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delegovať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zodpovednosti</a:t>
            </a:r>
            <a:r>
              <a:rPr lang="en-US" sz="1600" dirty="0">
                <a:latin typeface="+mj-lt"/>
              </a:rPr>
              <a:t> </a:t>
            </a:r>
            <a:r>
              <a:rPr lang="sk-SK" sz="1600" dirty="0">
                <a:latin typeface="+mj-lt"/>
              </a:rPr>
              <a:t>medzi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viacero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ľudí</a:t>
            </a:r>
            <a:r>
              <a:rPr lang="en-US" sz="1600" dirty="0">
                <a:latin typeface="+mj-lt"/>
              </a:rPr>
              <a:t>,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+mj-lt"/>
              </a:rPr>
              <a:t>navrhnúť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niekoľko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riešení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hlasovať</a:t>
            </a:r>
            <a:r>
              <a:rPr lang="en-US" sz="1600" dirty="0">
                <a:latin typeface="+mj-lt"/>
              </a:rPr>
              <a:t> o </a:t>
            </a:r>
            <a:r>
              <a:rPr lang="sk-SK" sz="1600" dirty="0">
                <a:latin typeface="+mj-lt"/>
              </a:rPr>
              <a:t>tom </a:t>
            </a:r>
            <a:r>
              <a:rPr lang="en-US" sz="1600" dirty="0" err="1">
                <a:latin typeface="+mj-lt"/>
              </a:rPr>
              <a:t>najlepšom</a:t>
            </a:r>
            <a:r>
              <a:rPr lang="en-US" sz="1600" dirty="0">
                <a:latin typeface="+mj-lt"/>
              </a:rPr>
              <a:t>,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+mj-lt"/>
              </a:rPr>
              <a:t>začať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kampaň</a:t>
            </a:r>
            <a:r>
              <a:rPr lang="en-US" sz="1600" dirty="0">
                <a:latin typeface="+mj-lt"/>
              </a:rPr>
              <a:t> </a:t>
            </a:r>
            <a:r>
              <a:rPr lang="sk-SK" sz="1600" dirty="0">
                <a:latin typeface="+mj-lt"/>
              </a:rPr>
              <a:t>osvety </a:t>
            </a:r>
            <a:r>
              <a:rPr lang="en-US" sz="1600" dirty="0">
                <a:latin typeface="+mj-lt"/>
              </a:rPr>
              <a:t>a </a:t>
            </a:r>
            <a:r>
              <a:rPr lang="en-US" sz="1600" dirty="0" err="1">
                <a:latin typeface="+mj-lt"/>
              </a:rPr>
              <a:t>navrhnúť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aktivity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ktoré</a:t>
            </a:r>
            <a:r>
              <a:rPr lang="en-US" sz="1600" dirty="0">
                <a:latin typeface="+mj-lt"/>
              </a:rPr>
              <a:t> je </a:t>
            </a:r>
            <a:r>
              <a:rPr lang="en-US" sz="1600" dirty="0" err="1">
                <a:latin typeface="+mj-lt"/>
              </a:rPr>
              <a:t>potrebné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realizovať</a:t>
            </a:r>
            <a:r>
              <a:rPr lang="en-US" sz="1600" dirty="0">
                <a:latin typeface="+mj-lt"/>
              </a:rPr>
              <a:t>,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+mj-lt"/>
              </a:rPr>
              <a:t>organizovať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oslavy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alebo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súťaže</a:t>
            </a:r>
            <a:r>
              <a:rPr lang="en-US" sz="1600" dirty="0">
                <a:latin typeface="+mj-lt"/>
              </a:rPr>
              <a:t> o </a:t>
            </a:r>
            <a:r>
              <a:rPr lang="sk-SK" sz="1600" dirty="0">
                <a:latin typeface="+mj-lt"/>
              </a:rPr>
              <a:t>ceny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týkajúce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akčného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plánu</a:t>
            </a:r>
            <a:r>
              <a:rPr lang="en-US" sz="1600" dirty="0">
                <a:latin typeface="+mj-lt"/>
              </a:rPr>
              <a:t>.</a:t>
            </a:r>
            <a:endParaRPr lang="el-G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821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16" y="1124744"/>
            <a:ext cx="8352928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/>
              <a:t>Riešenie</a:t>
            </a:r>
            <a:r>
              <a:rPr lang="en-US" sz="1600" dirty="0"/>
              <a:t> </a:t>
            </a:r>
            <a:r>
              <a:rPr lang="en-US" sz="1600" dirty="0" err="1"/>
              <a:t>environmentálnych</a:t>
            </a:r>
            <a:r>
              <a:rPr lang="en-US" sz="1600" dirty="0"/>
              <a:t> </a:t>
            </a:r>
            <a:r>
              <a:rPr lang="en-US" sz="1600" dirty="0" err="1"/>
              <a:t>problémov</a:t>
            </a:r>
            <a:r>
              <a:rPr lang="en-US" sz="1600" dirty="0"/>
              <a:t> </a:t>
            </a:r>
            <a:r>
              <a:rPr lang="en-US" sz="1600" dirty="0" err="1"/>
              <a:t>prostredníctvom</a:t>
            </a:r>
            <a:r>
              <a:rPr lang="en-US" sz="1600" dirty="0"/>
              <a:t> </a:t>
            </a:r>
            <a:r>
              <a:rPr lang="en-US" sz="1600" dirty="0" err="1"/>
              <a:t>biohospodárstva</a:t>
            </a:r>
            <a:r>
              <a:rPr lang="en-US" sz="1600" dirty="0"/>
              <a:t> by </a:t>
            </a:r>
            <a:r>
              <a:rPr lang="en-US" sz="1600" dirty="0" err="1"/>
              <a:t>malo</a:t>
            </a:r>
            <a:r>
              <a:rPr lang="en-US" sz="1600" dirty="0"/>
              <a:t> </a:t>
            </a:r>
            <a:r>
              <a:rPr lang="en-US" sz="1600" dirty="0" err="1"/>
              <a:t>určite</a:t>
            </a:r>
            <a:r>
              <a:rPr lang="en-US" sz="1600" dirty="0"/>
              <a:t> </a:t>
            </a:r>
            <a:r>
              <a:rPr lang="en-US" sz="1600" dirty="0" err="1"/>
              <a:t>tvoriť</a:t>
            </a:r>
            <a:r>
              <a:rPr lang="en-US" sz="1600" dirty="0"/>
              <a:t> </a:t>
            </a:r>
            <a:r>
              <a:rPr lang="en-US" sz="1600" dirty="0" err="1"/>
              <a:t>hlavnú</a:t>
            </a:r>
            <a:r>
              <a:rPr lang="en-US" sz="1600" dirty="0"/>
              <a:t> </a:t>
            </a:r>
            <a:r>
              <a:rPr lang="en-US" sz="1600" dirty="0" err="1"/>
              <a:t>súčasť</a:t>
            </a:r>
            <a:r>
              <a:rPr lang="en-US" sz="1600" dirty="0"/>
              <a:t> </a:t>
            </a:r>
            <a:r>
              <a:rPr lang="en-US" sz="1600" dirty="0" err="1"/>
              <a:t>akčných</a:t>
            </a:r>
            <a:r>
              <a:rPr lang="en-US" sz="1600" dirty="0"/>
              <a:t> </a:t>
            </a:r>
            <a:r>
              <a:rPr lang="en-US" sz="1600" dirty="0" err="1"/>
              <a:t>plánov</a:t>
            </a:r>
            <a:r>
              <a:rPr lang="en-US" sz="1600" dirty="0"/>
              <a:t> </a:t>
            </a:r>
            <a:r>
              <a:rPr lang="en-US" sz="1600" dirty="0" err="1"/>
              <a:t>všetkých</a:t>
            </a:r>
            <a:r>
              <a:rPr lang="en-US" sz="1600" dirty="0"/>
              <a:t> </a:t>
            </a:r>
            <a:r>
              <a:rPr lang="en-US" sz="1600" dirty="0" err="1"/>
              <a:t>škôl</a:t>
            </a:r>
            <a:r>
              <a:rPr lang="en-US" sz="1600" dirty="0"/>
              <a:t>. </a:t>
            </a:r>
            <a:r>
              <a:rPr lang="en-US" sz="1600" dirty="0" err="1"/>
              <a:t>Poďme</a:t>
            </a:r>
            <a:r>
              <a:rPr lang="en-US" sz="1600" dirty="0"/>
              <a:t> </a:t>
            </a:r>
            <a:r>
              <a:rPr lang="en-US" sz="1600" dirty="0" err="1"/>
              <a:t>analyzovať</a:t>
            </a:r>
            <a:r>
              <a:rPr lang="en-US" sz="1600" dirty="0"/>
              <a:t> </a:t>
            </a:r>
            <a:r>
              <a:rPr lang="en-US" sz="1600" dirty="0" err="1"/>
              <a:t>nasledujúce</a:t>
            </a:r>
            <a:r>
              <a:rPr lang="en-US" sz="1600" dirty="0"/>
              <a:t> </a:t>
            </a:r>
            <a:r>
              <a:rPr lang="en-US" sz="1600" dirty="0" err="1"/>
              <a:t>zistenia</a:t>
            </a:r>
            <a:r>
              <a:rPr lang="en-US" sz="1600" dirty="0"/>
              <a:t> o </a:t>
            </a:r>
            <a:r>
              <a:rPr lang="en-US" sz="1600" dirty="0" err="1"/>
              <a:t>správe</a:t>
            </a:r>
            <a:r>
              <a:rPr lang="en-US" sz="1600" dirty="0"/>
              <a:t> </a:t>
            </a:r>
            <a:r>
              <a:rPr lang="en-US" sz="1600" dirty="0" err="1"/>
              <a:t>odpadu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škole</a:t>
            </a:r>
            <a:r>
              <a:rPr lang="en-US" sz="1600" dirty="0"/>
              <a:t> v </a:t>
            </a:r>
            <a:r>
              <a:rPr lang="en-US" sz="1600" dirty="0" err="1"/>
              <a:t>Aténach</a:t>
            </a:r>
            <a:r>
              <a:rPr lang="en-US" sz="1600" dirty="0"/>
              <a:t> s </a:t>
            </a:r>
            <a:r>
              <a:rPr lang="en-US" sz="1600" dirty="0" err="1"/>
              <a:t>druhákmi</a:t>
            </a:r>
            <a:r>
              <a:rPr lang="en-US" sz="1600" dirty="0"/>
              <a:t> a </a:t>
            </a:r>
            <a:r>
              <a:rPr lang="en-US" sz="1600" dirty="0" err="1"/>
              <a:t>zistiť</a:t>
            </a:r>
            <a:r>
              <a:rPr lang="en-US" sz="1600" dirty="0"/>
              <a:t>, </a:t>
            </a: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err="1"/>
              <a:t>môžu</a:t>
            </a:r>
            <a:r>
              <a:rPr lang="en-US" sz="1600" dirty="0"/>
              <a:t> </a:t>
            </a:r>
            <a:r>
              <a:rPr lang="en-US" sz="1600" dirty="0" err="1"/>
              <a:t>informovať</a:t>
            </a:r>
            <a:r>
              <a:rPr lang="en-US" sz="1600" dirty="0"/>
              <a:t> </a:t>
            </a:r>
            <a:r>
              <a:rPr lang="en-US" sz="1600" dirty="0" err="1"/>
              <a:t>náš</a:t>
            </a:r>
            <a:r>
              <a:rPr lang="en-US" sz="1600" dirty="0"/>
              <a:t> </a:t>
            </a:r>
            <a:r>
              <a:rPr lang="en-US" sz="1600" dirty="0" err="1"/>
              <a:t>akčný</a:t>
            </a:r>
            <a:r>
              <a:rPr lang="en-US" sz="1600" dirty="0"/>
              <a:t> </a:t>
            </a:r>
            <a:r>
              <a:rPr lang="en-US" sz="1600" dirty="0" err="1"/>
              <a:t>plán</a:t>
            </a:r>
            <a:r>
              <a:rPr lang="en-US" sz="1600" dirty="0"/>
              <a:t>. </a:t>
            </a:r>
            <a:r>
              <a:rPr lang="en-US" sz="1600" dirty="0" err="1"/>
              <a:t>Študenti</a:t>
            </a:r>
            <a:r>
              <a:rPr lang="en-US" sz="1600" dirty="0"/>
              <a:t> </a:t>
            </a:r>
            <a:r>
              <a:rPr lang="en-US" sz="1600" dirty="0" err="1"/>
              <a:t>zbierali</a:t>
            </a:r>
            <a:r>
              <a:rPr lang="en-US" sz="1600" dirty="0"/>
              <a:t> </a:t>
            </a:r>
            <a:r>
              <a:rPr lang="en-US" sz="1600" dirty="0" err="1"/>
              <a:t>odpad</a:t>
            </a:r>
            <a:r>
              <a:rPr lang="en-US" sz="1600" dirty="0"/>
              <a:t> do </a:t>
            </a:r>
            <a:r>
              <a:rPr lang="en-US" sz="1600" dirty="0" err="1"/>
              <a:t>krabice</a:t>
            </a:r>
            <a:r>
              <a:rPr lang="en-US" sz="1600" dirty="0"/>
              <a:t>, </a:t>
            </a:r>
            <a:r>
              <a:rPr lang="en-US" sz="1600" dirty="0" err="1"/>
              <a:t>triedili</a:t>
            </a:r>
            <a:r>
              <a:rPr lang="en-US" sz="1600" dirty="0"/>
              <a:t> ho a </a:t>
            </a:r>
            <a:r>
              <a:rPr lang="en-US" sz="1600" dirty="0" err="1"/>
              <a:t>zaznamenávali</a:t>
            </a:r>
            <a:r>
              <a:rPr lang="en-US" sz="1600" dirty="0"/>
              <a:t> do </a:t>
            </a:r>
            <a:r>
              <a:rPr lang="en-US" sz="1600" dirty="0" err="1"/>
              <a:t>kontrolného</a:t>
            </a:r>
            <a:r>
              <a:rPr lang="en-US" sz="1600" dirty="0"/>
              <a:t> </a:t>
            </a:r>
            <a:r>
              <a:rPr lang="en-US" sz="1600" dirty="0" err="1"/>
              <a:t>zoznamu</a:t>
            </a:r>
            <a:r>
              <a:rPr lang="en-US" sz="1600" dirty="0"/>
              <a:t>.</a:t>
            </a: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b="1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31880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Poďme uviesť teóriu do praxe</a:t>
            </a:r>
            <a:endParaRPr lang="el-GR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7744"/>
            <a:ext cx="269727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Πίνακας 2">
            <a:extLst>
              <a:ext uri="{FF2B5EF4-FFF2-40B4-BE49-F238E27FC236}">
                <a16:creationId xmlns:a16="http://schemas.microsoft.com/office/drawing/2014/main" id="{E880FC2F-376C-D6E5-9EEB-D922DC613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825376"/>
              </p:ext>
            </p:extLst>
          </p:nvPr>
        </p:nvGraphicFramePr>
        <p:xfrm>
          <a:off x="3059833" y="2276873"/>
          <a:ext cx="4968552" cy="3241927"/>
        </p:xfrm>
        <a:graphic>
          <a:graphicData uri="http://schemas.openxmlformats.org/drawingml/2006/table">
            <a:tbl>
              <a:tblPr firstRow="1" firstCol="1" bandRow="1"/>
              <a:tblGrid>
                <a:gridCol w="1380607">
                  <a:extLst>
                    <a:ext uri="{9D8B030D-6E8A-4147-A177-3AD203B41FA5}">
                      <a16:colId xmlns:a16="http://schemas.microsoft.com/office/drawing/2014/main" val="3527002830"/>
                    </a:ext>
                  </a:extLst>
                </a:gridCol>
                <a:gridCol w="738403">
                  <a:extLst>
                    <a:ext uri="{9D8B030D-6E8A-4147-A177-3AD203B41FA5}">
                      <a16:colId xmlns:a16="http://schemas.microsoft.com/office/drawing/2014/main" val="3963214749"/>
                    </a:ext>
                  </a:extLst>
                </a:gridCol>
                <a:gridCol w="857827">
                  <a:extLst>
                    <a:ext uri="{9D8B030D-6E8A-4147-A177-3AD203B41FA5}">
                      <a16:colId xmlns:a16="http://schemas.microsoft.com/office/drawing/2014/main" val="285964996"/>
                    </a:ext>
                  </a:extLst>
                </a:gridCol>
                <a:gridCol w="809261">
                  <a:extLst>
                    <a:ext uri="{9D8B030D-6E8A-4147-A177-3AD203B41FA5}">
                      <a16:colId xmlns:a16="http://schemas.microsoft.com/office/drawing/2014/main" val="3529687173"/>
                    </a:ext>
                  </a:extLst>
                </a:gridCol>
                <a:gridCol w="1182454">
                  <a:extLst>
                    <a:ext uri="{9D8B030D-6E8A-4147-A177-3AD203B41FA5}">
                      <a16:colId xmlns:a16="http://schemas.microsoft.com/office/drawing/2014/main" val="1469681925"/>
                    </a:ext>
                  </a:extLst>
                </a:gridCol>
              </a:tblGrid>
              <a:tr h="389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Kind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Tuesday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Wednesday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Thursday</a:t>
                      </a:r>
                      <a:r>
                        <a:rPr lang="el-GR" sz="1200" kern="100" dirty="0">
                          <a:effectLst/>
                        </a:rPr>
                        <a:t>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Friday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085846288"/>
                  </a:ext>
                </a:extLst>
              </a:tr>
              <a:tr h="170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Foil</a:t>
                      </a:r>
                      <a:r>
                        <a:rPr lang="en-US" sz="1200" kern="100" baseline="0" dirty="0"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 Paper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6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226196235"/>
                  </a:ext>
                </a:extLst>
              </a:tr>
              <a:tr h="1702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Juice carton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984935392"/>
                  </a:ext>
                </a:extLst>
              </a:tr>
              <a:tr h="1728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Paper bags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014609326"/>
                  </a:ext>
                </a:extLst>
              </a:tr>
              <a:tr h="2005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napkins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4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760964319"/>
                  </a:ext>
                </a:extLst>
              </a:tr>
              <a:tr h="4288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Chocolate carton</a:t>
                      </a:r>
                      <a:endParaRPr lang="el-GR" sz="12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Chocolate</a:t>
                      </a:r>
                      <a:r>
                        <a:rPr lang="en-US" sz="1200" kern="100" baseline="0" dirty="0">
                          <a:effectLst/>
                        </a:rPr>
                        <a:t> papers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5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676347824"/>
                  </a:ext>
                </a:extLst>
              </a:tr>
              <a:tr h="20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Candy paper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953465539"/>
                  </a:ext>
                </a:extLst>
              </a:tr>
              <a:tr h="2721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Plastic membrane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3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2011750530"/>
                  </a:ext>
                </a:extLst>
              </a:tr>
              <a:tr h="3360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Big</a:t>
                      </a:r>
                      <a:r>
                        <a:rPr lang="en-US" sz="1200" kern="100" baseline="0" dirty="0">
                          <a:effectLst/>
                        </a:rPr>
                        <a:t> plastic bag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690299396"/>
                  </a:ext>
                </a:extLst>
              </a:tr>
              <a:tr h="3405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Package from cereal bars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1862886874"/>
                  </a:ext>
                </a:extLst>
              </a:tr>
              <a:tr h="2028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Plastic bottle 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1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324960291"/>
                  </a:ext>
                </a:extLst>
              </a:tr>
              <a:tr h="206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Straws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2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kern="100" dirty="0">
                          <a:effectLst/>
                        </a:rPr>
                        <a:t> </a:t>
                      </a:r>
                      <a:endParaRPr lang="el-G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28" marR="40928" marT="0" marB="0"/>
                </a:tc>
                <a:extLst>
                  <a:ext uri="{0D108BD9-81ED-4DB2-BD59-A6C34878D82A}">
                    <a16:rowId xmlns:a16="http://schemas.microsoft.com/office/drawing/2014/main" val="935761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/>
              <a:t>Poďme uviesť teóriu do praxe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+mj-lt"/>
              </a:rPr>
              <a:t>EKO-</a:t>
            </a:r>
            <a:r>
              <a:rPr lang="en-US" sz="1800" dirty="0" err="1">
                <a:latin typeface="+mj-lt"/>
              </a:rPr>
              <a:t>komisia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zistila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že</a:t>
            </a:r>
            <a:r>
              <a:rPr lang="en-US" sz="1800" dirty="0">
                <a:latin typeface="+mj-lt"/>
              </a:rPr>
              <a:t>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+mj-lt"/>
              </a:rPr>
              <a:t>študenti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nerecyklovali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obaly</a:t>
            </a:r>
            <a:r>
              <a:rPr lang="en-US" sz="1800" dirty="0">
                <a:latin typeface="+mj-lt"/>
              </a:rPr>
              <a:t> zo </a:t>
            </a:r>
            <a:r>
              <a:rPr lang="en-US" sz="1800" dirty="0" err="1">
                <a:latin typeface="+mj-lt"/>
              </a:rPr>
              <a:t>svojich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desiat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pretože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recyklačné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koše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boli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príliš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ďaleko</a:t>
            </a:r>
            <a:r>
              <a:rPr lang="en-US" sz="1800" dirty="0">
                <a:latin typeface="+mj-lt"/>
              </a:rPr>
              <a:t> od </a:t>
            </a:r>
            <a:r>
              <a:rPr lang="en-US" sz="1800" dirty="0" err="1">
                <a:latin typeface="+mj-lt"/>
              </a:rPr>
              <a:t>priestoru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prestávky</a:t>
            </a:r>
            <a:r>
              <a:rPr lang="en-US" sz="1800" dirty="0">
                <a:latin typeface="+mj-lt"/>
              </a:rPr>
              <a:t>,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+mj-lt"/>
              </a:rPr>
              <a:t>študenti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používali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veľa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zbytočných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obalov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plastových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vreciek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sk-SK" sz="1800" dirty="0">
                <a:latin typeface="+mj-lt"/>
              </a:rPr>
              <a:t>prenos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desiaty</a:t>
            </a:r>
            <a:r>
              <a:rPr lang="en-US" sz="1800" dirty="0">
                <a:latin typeface="+mj-lt"/>
              </a:rPr>
              <a:t> do </a:t>
            </a:r>
            <a:r>
              <a:rPr lang="en-US" sz="1800" dirty="0" err="1">
                <a:latin typeface="+mj-lt"/>
              </a:rPr>
              <a:t>školy</a:t>
            </a:r>
            <a:r>
              <a:rPr lang="en-US" sz="1800" dirty="0">
                <a:latin typeface="+mj-lt"/>
              </a:rPr>
              <a:t>,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+mj-lt"/>
              </a:rPr>
              <a:t>študenti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vyhadzovali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banánové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jablkové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šupky</a:t>
            </a:r>
            <a:r>
              <a:rPr lang="en-US" sz="1800" dirty="0">
                <a:latin typeface="+mj-lt"/>
              </a:rPr>
              <a:t> do </a:t>
            </a:r>
            <a:r>
              <a:rPr lang="en-US" sz="1800" dirty="0" err="1">
                <a:latin typeface="+mj-lt"/>
              </a:rPr>
              <a:t>odpadkového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koša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namiesto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kompostéra</a:t>
            </a:r>
            <a:r>
              <a:rPr lang="en-US" sz="1800" dirty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Po </a:t>
            </a:r>
            <a:r>
              <a:rPr lang="en-US" sz="1800" dirty="0" err="1">
                <a:latin typeface="+mj-lt"/>
              </a:rPr>
              <a:t>preštudovaní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zistení</a:t>
            </a:r>
            <a:r>
              <a:rPr lang="en-US" sz="1800" dirty="0">
                <a:latin typeface="+mj-lt"/>
              </a:rPr>
              <a:t> s</a:t>
            </a:r>
            <a:r>
              <a:rPr lang="sk-SK" sz="1800" dirty="0">
                <a:latin typeface="+mj-lt"/>
              </a:rPr>
              <a:t>i</a:t>
            </a:r>
            <a:r>
              <a:rPr lang="en-US" sz="1800" dirty="0">
                <a:latin typeface="+mj-lt"/>
              </a:rPr>
              <a:t> EKO-</a:t>
            </a:r>
            <a:r>
              <a:rPr lang="en-US" sz="1800" dirty="0" err="1">
                <a:latin typeface="+mj-lt"/>
              </a:rPr>
              <a:t>komisia</a:t>
            </a:r>
            <a:r>
              <a:rPr lang="en-US" sz="1800" dirty="0">
                <a:latin typeface="+mj-lt"/>
              </a:rPr>
              <a:t> </a:t>
            </a:r>
            <a:r>
              <a:rPr lang="sk-SK" sz="1800" dirty="0">
                <a:latin typeface="+mj-lt"/>
              </a:rPr>
              <a:t>určila</a:t>
            </a:r>
            <a:r>
              <a:rPr lang="en-US" sz="1800" dirty="0">
                <a:latin typeface="+mj-lt"/>
              </a:rPr>
              <a:t> priority a </a:t>
            </a:r>
            <a:r>
              <a:rPr lang="en-US" sz="1800" dirty="0" err="1">
                <a:latin typeface="+mj-lt"/>
              </a:rPr>
              <a:t>vytvorila</a:t>
            </a:r>
            <a:r>
              <a:rPr lang="en-US" sz="1800" dirty="0">
                <a:latin typeface="+mj-lt"/>
              </a:rPr>
              <a:t> tri </a:t>
            </a:r>
            <a:r>
              <a:rPr lang="en-US" sz="1800" dirty="0" err="1">
                <a:latin typeface="+mj-lt"/>
              </a:rPr>
              <a:t>podskupiny</a:t>
            </a:r>
            <a:r>
              <a:rPr lang="en-US" sz="1800" dirty="0">
                <a:latin typeface="+mj-lt"/>
              </a:rPr>
              <a:t> so </a:t>
            </a:r>
            <a:r>
              <a:rPr lang="en-US" sz="1800" dirty="0" err="1">
                <a:latin typeface="+mj-lt"/>
              </a:rPr>
              <a:t>špecifickými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cieľmi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postupmi</a:t>
            </a:r>
            <a:r>
              <a:rPr lang="en-US" sz="1800" dirty="0">
                <a:latin typeface="+mj-lt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+mj-lt"/>
              </a:rPr>
              <a:t>Osloviť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riaditeľa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školy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ohľadom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umiestnenia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recyklačných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košov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nájsť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riešenie</a:t>
            </a:r>
            <a:r>
              <a:rPr lang="en-US" sz="1800" dirty="0">
                <a:latin typeface="+mj-lt"/>
              </a:rPr>
              <a:t>, aby </a:t>
            </a:r>
            <a:r>
              <a:rPr lang="en-US" sz="1800" dirty="0" err="1">
                <a:latin typeface="+mj-lt"/>
              </a:rPr>
              <a:t>boli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prístupnejšie</a:t>
            </a:r>
            <a:r>
              <a:rPr lang="en-US" sz="1800" dirty="0">
                <a:latin typeface="+mj-lt"/>
              </a:rPr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+mj-lt"/>
              </a:rPr>
              <a:t>Informovať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študentov</a:t>
            </a:r>
            <a:r>
              <a:rPr lang="en-US" sz="1800" dirty="0">
                <a:latin typeface="+mj-lt"/>
              </a:rPr>
              <a:t> o </a:t>
            </a:r>
            <a:r>
              <a:rPr lang="sk-SK" sz="1800" dirty="0"/>
              <a:t>b</a:t>
            </a:r>
            <a:r>
              <a:rPr lang="en-US" sz="1800" dirty="0"/>
              <a:t>io </a:t>
            </a:r>
            <a:r>
              <a:rPr lang="sk-SK" sz="1800" dirty="0"/>
              <a:t>desiatových</a:t>
            </a:r>
            <a:r>
              <a:rPr lang="en-US" sz="1800" dirty="0"/>
              <a:t> </a:t>
            </a:r>
            <a:r>
              <a:rPr lang="sk-SK" sz="1800" dirty="0"/>
              <a:t>b</a:t>
            </a:r>
            <a:r>
              <a:rPr lang="en-US" sz="1800" dirty="0" err="1"/>
              <a:t>oxoch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vreckách</a:t>
            </a:r>
            <a:r>
              <a:rPr lang="en-US" sz="1800" dirty="0">
                <a:latin typeface="+mj-lt"/>
              </a:rPr>
              <a:t>, aby </a:t>
            </a:r>
            <a:r>
              <a:rPr lang="en-US" sz="1800" dirty="0" err="1">
                <a:latin typeface="+mj-lt"/>
              </a:rPr>
              <a:t>prestali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používať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plastové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vrecká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desiatu</a:t>
            </a:r>
            <a:r>
              <a:rPr lang="en-US" sz="1800" dirty="0">
                <a:latin typeface="+mj-lt"/>
              </a:rPr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+mj-lt"/>
              </a:rPr>
              <a:t>Spustiť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kampaň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presvedčiť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študentov</a:t>
            </a:r>
            <a:r>
              <a:rPr lang="en-US" sz="1800" dirty="0">
                <a:latin typeface="+mj-lt"/>
              </a:rPr>
              <a:t>, aby </a:t>
            </a:r>
            <a:r>
              <a:rPr lang="en-US" sz="1800" dirty="0" err="1">
                <a:latin typeface="+mj-lt"/>
              </a:rPr>
              <a:t>hádzali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šupky</a:t>
            </a:r>
            <a:r>
              <a:rPr lang="en-US" sz="1800" dirty="0">
                <a:latin typeface="+mj-lt"/>
              </a:rPr>
              <a:t> z </a:t>
            </a:r>
            <a:r>
              <a:rPr lang="en-US" sz="1800" dirty="0" err="1">
                <a:latin typeface="+mj-lt"/>
              </a:rPr>
              <a:t>ovocia</a:t>
            </a:r>
            <a:r>
              <a:rPr lang="en-US" sz="1800" dirty="0">
                <a:latin typeface="+mj-lt"/>
              </a:rPr>
              <a:t> do </a:t>
            </a:r>
            <a:r>
              <a:rPr lang="en-US" sz="1800" dirty="0" err="1">
                <a:latin typeface="+mj-lt"/>
              </a:rPr>
              <a:t>kompostéra</a:t>
            </a:r>
            <a:r>
              <a:rPr lang="en-US" sz="1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pt-BR" sz="4400" b="1" dirty="0"/>
              <a:t>Poďme uviesť teóriu do praxe</a:t>
            </a:r>
            <a:endParaRPr lang="el-GR" sz="4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95610"/>
            <a:ext cx="1939704" cy="145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40" y="866231"/>
            <a:ext cx="3182096" cy="238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904" y="2740815"/>
            <a:ext cx="2932192" cy="219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51520" y="900503"/>
            <a:ext cx="3744416" cy="476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+mj-lt"/>
              </a:rPr>
              <a:t>V </a:t>
            </a:r>
            <a:r>
              <a:rPr lang="en-US" sz="1600" dirty="0" err="1">
                <a:latin typeface="+mj-lt"/>
              </a:rPr>
              <a:t>konkrétnom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akčnom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pláne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manažment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odpadu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kde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bol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recyklačný</a:t>
            </a:r>
            <a:r>
              <a:rPr lang="en-US" sz="1600" dirty="0">
                <a:latin typeface="+mj-lt"/>
              </a:rPr>
              <a:t> program </a:t>
            </a:r>
            <a:r>
              <a:rPr lang="en-US" sz="1600" dirty="0" err="1">
                <a:latin typeface="+mj-lt"/>
              </a:rPr>
              <a:t>navrhnutý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možné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riešenie</a:t>
            </a:r>
            <a:r>
              <a:rPr lang="en-US" sz="1600" dirty="0">
                <a:latin typeface="+mj-lt"/>
              </a:rPr>
              <a:t>, bola EKO-</a:t>
            </a:r>
            <a:r>
              <a:rPr lang="en-US" sz="1600" dirty="0" err="1">
                <a:latin typeface="+mj-lt"/>
              </a:rPr>
              <a:t>komisia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zložená</a:t>
            </a:r>
            <a:r>
              <a:rPr lang="en-US" sz="1600" dirty="0">
                <a:latin typeface="+mj-lt"/>
              </a:rPr>
              <a:t> z 15 </a:t>
            </a:r>
            <a:r>
              <a:rPr lang="en-US" sz="1600" dirty="0" err="1">
                <a:latin typeface="+mj-lt"/>
              </a:rPr>
              <a:t>študentov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riaditeľa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školy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zástupcu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združenia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rodičov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školského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technika</a:t>
            </a:r>
            <a:r>
              <a:rPr lang="en-US" sz="1600" dirty="0">
                <a:latin typeface="+mj-lt"/>
              </a:rPr>
              <a:t>. </a:t>
            </a:r>
            <a:r>
              <a:rPr lang="en-US" sz="1600" dirty="0" err="1">
                <a:latin typeface="+mj-lt"/>
              </a:rPr>
              <a:t>Tí</a:t>
            </a:r>
            <a:r>
              <a:rPr lang="en-US" sz="1600" dirty="0">
                <a:latin typeface="+mj-lt"/>
              </a:rPr>
              <a:t>: 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vykonali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prieskum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najvhodnejšieho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umiestneni</a:t>
            </a:r>
            <a:r>
              <a:rPr lang="sk-SK" sz="1600" dirty="0">
                <a:latin typeface="+mj-lt"/>
              </a:rPr>
              <a:t>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košov</a:t>
            </a:r>
            <a:r>
              <a:rPr lang="en-US" sz="1600" dirty="0">
                <a:latin typeface="+mj-lt"/>
              </a:rPr>
              <a:t>, 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zorganizovali</a:t>
            </a:r>
            <a:r>
              <a:rPr lang="en-US" sz="1600" dirty="0">
                <a:latin typeface="+mj-lt"/>
              </a:rPr>
              <a:t> ich </a:t>
            </a:r>
            <a:r>
              <a:rPr lang="en-US" sz="1600" dirty="0" err="1">
                <a:latin typeface="+mj-lt"/>
              </a:rPr>
              <a:t>rozmiestnenie</a:t>
            </a:r>
            <a:r>
              <a:rPr lang="en-US" sz="1600" dirty="0">
                <a:latin typeface="+mj-lt"/>
              </a:rPr>
              <a:t> po </a:t>
            </a:r>
            <a:r>
              <a:rPr lang="en-US" sz="1600" dirty="0" err="1">
                <a:latin typeface="+mj-lt"/>
              </a:rPr>
              <a:t>celej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škole</a:t>
            </a:r>
            <a:r>
              <a:rPr lang="en-US" sz="1600" dirty="0">
                <a:latin typeface="+mj-lt"/>
              </a:rPr>
              <a:t>, 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vytvorili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informačné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plagáty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osvetovú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kampaň</a:t>
            </a:r>
            <a:r>
              <a:rPr lang="en-US" sz="1600" dirty="0">
                <a:latin typeface="+mj-lt"/>
              </a:rPr>
              <a:t> o tom, </a:t>
            </a:r>
            <a:r>
              <a:rPr lang="en-US" sz="1600" dirty="0" err="1">
                <a:latin typeface="+mj-lt"/>
              </a:rPr>
              <a:t>čo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dá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recyklovať</a:t>
            </a:r>
            <a:r>
              <a:rPr lang="en-US" sz="1600" dirty="0">
                <a:latin typeface="+mj-lt"/>
              </a:rPr>
              <a:t>,  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+mj-lt"/>
              </a:rPr>
              <a:t>vytvorili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skupinu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dobrovoľníkov</a:t>
            </a:r>
            <a:r>
              <a:rPr lang="en-US" sz="1600" dirty="0">
                <a:latin typeface="+mj-lt"/>
              </a:rPr>
              <a:t>, „Robin Woods“, </a:t>
            </a:r>
            <a:r>
              <a:rPr lang="en-US" sz="1600" dirty="0" err="1">
                <a:latin typeface="+mj-lt"/>
              </a:rPr>
              <a:t>ktorí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striedali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monitorovaní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košov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zabezpečovali</a:t>
            </a:r>
            <a:r>
              <a:rPr lang="en-US" sz="1600" dirty="0">
                <a:latin typeface="+mj-lt"/>
              </a:rPr>
              <a:t> ich </a:t>
            </a:r>
            <a:r>
              <a:rPr lang="en-US" sz="1600" dirty="0" err="1">
                <a:latin typeface="+mj-lt"/>
              </a:rPr>
              <a:t>správne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používanie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podporovali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recykláciu</a:t>
            </a:r>
            <a:r>
              <a:rPr lang="en-US" sz="1600" dirty="0">
                <a:latin typeface="+mj-lt"/>
              </a:rPr>
              <a:t> a </a:t>
            </a:r>
            <a:r>
              <a:rPr lang="en-US" sz="1600" dirty="0" err="1">
                <a:latin typeface="+mj-lt"/>
              </a:rPr>
              <a:t>hlásili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akékoľvek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problémy</a:t>
            </a:r>
            <a:r>
              <a:rPr lang="en-US" sz="1600" dirty="0">
                <a:latin typeface="+mj-lt"/>
              </a:rPr>
              <a:t>.</a:t>
            </a:r>
            <a:endParaRPr lang="el-GR" sz="1600" dirty="0">
              <a:latin typeface="+mj-lt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16582" r="3375" b="4417"/>
          <a:stretch/>
        </p:blipFill>
        <p:spPr bwMode="auto">
          <a:xfrm>
            <a:off x="3857060" y="3637330"/>
            <a:ext cx="2755720" cy="188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Poďme uviesť teóriu do praxe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15" y="1382041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err="1"/>
              <a:t>Informova</a:t>
            </a:r>
            <a:r>
              <a:rPr lang="sk-SK" sz="2000" dirty="0"/>
              <a:t>nie </a:t>
            </a:r>
            <a:r>
              <a:rPr lang="en-US" sz="2000" dirty="0" err="1"/>
              <a:t>študentov</a:t>
            </a:r>
            <a:r>
              <a:rPr lang="en-US" sz="2000" dirty="0"/>
              <a:t> o </a:t>
            </a:r>
            <a:r>
              <a:rPr lang="sk-SK" sz="2000" dirty="0"/>
              <a:t>b</a:t>
            </a:r>
            <a:r>
              <a:rPr lang="en-US" sz="2000" dirty="0"/>
              <a:t>io </a:t>
            </a:r>
            <a:r>
              <a:rPr lang="sk-SK" sz="2000" dirty="0"/>
              <a:t>desiatových</a:t>
            </a:r>
            <a:r>
              <a:rPr lang="en-US" sz="2000" dirty="0"/>
              <a:t> </a:t>
            </a:r>
            <a:r>
              <a:rPr lang="sk-SK" sz="2000" dirty="0"/>
              <a:t>b</a:t>
            </a:r>
            <a:r>
              <a:rPr lang="en-US" sz="2000" dirty="0" err="1"/>
              <a:t>oxoch</a:t>
            </a:r>
            <a:r>
              <a:rPr lang="en-US" sz="2000" dirty="0"/>
              <a:t> a </a:t>
            </a:r>
            <a:r>
              <a:rPr lang="en-US" sz="2000" dirty="0" err="1"/>
              <a:t>vreckách</a:t>
            </a:r>
            <a:r>
              <a:rPr lang="en-US" sz="2000" dirty="0"/>
              <a:t>, aby </a:t>
            </a:r>
            <a:r>
              <a:rPr lang="en-US" sz="2000" dirty="0" err="1"/>
              <a:t>prestali</a:t>
            </a:r>
            <a:r>
              <a:rPr lang="en-US" sz="2000" dirty="0"/>
              <a:t> </a:t>
            </a:r>
            <a:r>
              <a:rPr lang="en-US" sz="2000" dirty="0" err="1"/>
              <a:t>používať</a:t>
            </a:r>
            <a:r>
              <a:rPr lang="en-US" sz="2000" dirty="0"/>
              <a:t> </a:t>
            </a:r>
            <a:r>
              <a:rPr lang="en-US" sz="2000" dirty="0" err="1"/>
              <a:t>plastové</a:t>
            </a:r>
            <a:r>
              <a:rPr lang="en-US" sz="2000" dirty="0"/>
              <a:t> </a:t>
            </a:r>
            <a:r>
              <a:rPr lang="en-US" sz="2000" dirty="0" err="1"/>
              <a:t>vrecká</a:t>
            </a:r>
            <a:r>
              <a:rPr lang="en-US" sz="2000" dirty="0"/>
              <a:t>.</a:t>
            </a:r>
            <a:endParaRPr lang="el-G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13887"/>
            <a:ext cx="409645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13" y="2213887"/>
            <a:ext cx="4256506" cy="239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5" y="4579489"/>
            <a:ext cx="2295612" cy="129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5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Poďme uviesť teóriu do praxe</a:t>
            </a:r>
            <a:endParaRPr lang="el-GR" sz="4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07" y="1417638"/>
            <a:ext cx="2839606" cy="188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1061"/>
            <a:ext cx="5338936" cy="4525963"/>
          </a:xfrm>
        </p:spPr>
        <p:txBody>
          <a:bodyPr>
            <a:normAutofit/>
          </a:bodyPr>
          <a:lstStyle/>
          <a:p>
            <a:r>
              <a:rPr lang="en-US" sz="2000" dirty="0" err="1"/>
              <a:t>Tretia</a:t>
            </a:r>
            <a:r>
              <a:rPr lang="en-US" sz="2000" dirty="0"/>
              <a:t> </a:t>
            </a:r>
            <a:r>
              <a:rPr lang="en-US" sz="2000" dirty="0" err="1"/>
              <a:t>skupina</a:t>
            </a:r>
            <a:r>
              <a:rPr lang="en-US" sz="2000" dirty="0"/>
              <a:t> </a:t>
            </a:r>
            <a:r>
              <a:rPr lang="en-US" sz="2000" dirty="0" err="1"/>
              <a:t>informovala</a:t>
            </a:r>
            <a:r>
              <a:rPr lang="en-US" sz="2000" dirty="0"/>
              <a:t> </a:t>
            </a:r>
            <a:r>
              <a:rPr lang="en-US" sz="2000" dirty="0" err="1"/>
              <a:t>študentov</a:t>
            </a:r>
            <a:r>
              <a:rPr lang="en-US" sz="2000" dirty="0"/>
              <a:t> o </a:t>
            </a:r>
            <a:r>
              <a:rPr lang="en-US" sz="2000" dirty="0" err="1"/>
              <a:t>výhodách</a:t>
            </a:r>
            <a:r>
              <a:rPr lang="en-US" sz="2000" dirty="0"/>
              <a:t> </a:t>
            </a:r>
            <a:r>
              <a:rPr lang="en-US" sz="2000" dirty="0" err="1"/>
              <a:t>kompostovania</a:t>
            </a:r>
            <a:r>
              <a:rPr lang="en-US" sz="2000" dirty="0"/>
              <a:t> v </a:t>
            </a:r>
            <a:r>
              <a:rPr lang="en-US" sz="2000" dirty="0" err="1"/>
              <a:t>kompostovej</a:t>
            </a:r>
            <a:r>
              <a:rPr lang="en-US" sz="2000" dirty="0"/>
              <a:t> </a:t>
            </a:r>
            <a:r>
              <a:rPr lang="en-US" sz="2000" dirty="0" err="1"/>
              <a:t>záhrade</a:t>
            </a:r>
            <a:r>
              <a:rPr lang="en-US" sz="2000" dirty="0"/>
              <a:t>, </a:t>
            </a:r>
            <a:r>
              <a:rPr lang="en-US" sz="2000" dirty="0" err="1"/>
              <a:t>ktorú</a:t>
            </a:r>
            <a:r>
              <a:rPr lang="en-US" sz="2000" dirty="0"/>
              <a:t> </a:t>
            </a:r>
            <a:r>
              <a:rPr lang="en-US" sz="2000" dirty="0" err="1"/>
              <a:t>mali</a:t>
            </a:r>
            <a:r>
              <a:rPr lang="en-US" sz="2000" dirty="0"/>
              <a:t> v </a:t>
            </a:r>
            <a:r>
              <a:rPr lang="en-US" sz="2000" dirty="0" err="1"/>
              <a:t>škole</a:t>
            </a:r>
            <a:r>
              <a:rPr lang="en-US" sz="2000" dirty="0"/>
              <a:t>, a </a:t>
            </a:r>
            <a:r>
              <a:rPr lang="en-US" sz="2000" dirty="0" err="1"/>
              <a:t>spustila</a:t>
            </a:r>
            <a:r>
              <a:rPr lang="en-US" sz="2000" dirty="0"/>
              <a:t> </a:t>
            </a:r>
            <a:r>
              <a:rPr lang="en-US" sz="2000" dirty="0" err="1"/>
              <a:t>kampaň</a:t>
            </a:r>
            <a:r>
              <a:rPr lang="en-US" sz="2000" dirty="0"/>
              <a:t>.  </a:t>
            </a:r>
          </a:p>
          <a:p>
            <a:pPr marL="0" indent="0">
              <a:buNone/>
            </a:pPr>
            <a:r>
              <a:rPr lang="en-US" sz="2000" dirty="0" err="1"/>
              <a:t>Obliekli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starogrécki</a:t>
            </a:r>
            <a:r>
              <a:rPr lang="en-US" sz="2000" dirty="0"/>
              <a:t> </a:t>
            </a:r>
            <a:r>
              <a:rPr lang="en-US" sz="2000" dirty="0" err="1"/>
              <a:t>bohovia</a:t>
            </a:r>
            <a:r>
              <a:rPr lang="en-US" sz="2000" dirty="0"/>
              <a:t> a </a:t>
            </a:r>
            <a:r>
              <a:rPr lang="en-US" sz="2000" dirty="0" err="1"/>
              <a:t>bohyne</a:t>
            </a:r>
            <a:r>
              <a:rPr lang="en-US" sz="2000" dirty="0"/>
              <a:t> a </a:t>
            </a:r>
            <a:r>
              <a:rPr lang="en-US" sz="2000" dirty="0" err="1"/>
              <a:t>používali</a:t>
            </a:r>
            <a:r>
              <a:rPr lang="en-US" sz="2000" dirty="0"/>
              <a:t> motto: „</a:t>
            </a:r>
            <a:r>
              <a:rPr lang="en-US" sz="2000" dirty="0" err="1"/>
              <a:t>Aj</a:t>
            </a:r>
            <a:r>
              <a:rPr lang="en-US" sz="2000" dirty="0"/>
              <a:t> </a:t>
            </a:r>
            <a:r>
              <a:rPr lang="en-US" sz="2000" dirty="0" err="1"/>
              <a:t>bohovia</a:t>
            </a:r>
            <a:r>
              <a:rPr lang="en-US" sz="2000" dirty="0"/>
              <a:t> </a:t>
            </a:r>
            <a:r>
              <a:rPr lang="en-US" sz="2000" dirty="0" err="1"/>
              <a:t>kompostujú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šupky</a:t>
            </a:r>
            <a:r>
              <a:rPr lang="en-US" sz="2000" dirty="0"/>
              <a:t> z </a:t>
            </a:r>
            <a:r>
              <a:rPr lang="en-US" sz="2000" dirty="0" err="1"/>
              <a:t>ovocia</a:t>
            </a:r>
            <a:r>
              <a:rPr lang="en-US" sz="2000" dirty="0"/>
              <a:t>! A ty?“</a:t>
            </a:r>
            <a:endParaRPr lang="el-G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2" t="11500" r="19375" b="9833"/>
          <a:stretch/>
        </p:blipFill>
        <p:spPr bwMode="auto">
          <a:xfrm>
            <a:off x="539552" y="3428999"/>
            <a:ext cx="2772920" cy="205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0" t="13250" r="22812" b="12333"/>
          <a:stretch/>
        </p:blipFill>
        <p:spPr bwMode="auto">
          <a:xfrm>
            <a:off x="3374136" y="3429000"/>
            <a:ext cx="2825496" cy="20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6" t="16333" r="22437" b="12333"/>
          <a:stretch/>
        </p:blipFill>
        <p:spPr bwMode="auto">
          <a:xfrm>
            <a:off x="6297781" y="3413391"/>
            <a:ext cx="2826431" cy="206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entury Gothic" pitchFamily="34" charset="0"/>
              </a:rPr>
              <a:t>Vzdelávacie</a:t>
            </a:r>
            <a:r>
              <a:rPr lang="en-US" b="1" dirty="0">
                <a:latin typeface="Century Gothic" pitchFamily="34" charset="0"/>
              </a:rPr>
              <a:t> </a:t>
            </a:r>
            <a:r>
              <a:rPr lang="en-US" b="1" dirty="0" err="1">
                <a:latin typeface="Century Gothic" pitchFamily="34" charset="0"/>
              </a:rPr>
              <a:t>zdroje</a:t>
            </a:r>
            <a:endParaRPr lang="el-GR" b="1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://www.ecoschools.global/seven-steps-methodology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0974B7780C42449E1B381D958C3DA6" ma:contentTypeVersion="15" ma:contentTypeDescription="Umožňuje vytvoriť nový dokument." ma:contentTypeScope="" ma:versionID="33470718f6a9613361a80161d38bf8f3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52abf88f0cf16b8e0ac743f35a5dfa1d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a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445928-CE52-40B6-BEB2-79F69FBC3807}"/>
</file>

<file path=customXml/itemProps2.xml><?xml version="1.0" encoding="utf-8"?>
<ds:datastoreItem xmlns:ds="http://schemas.openxmlformats.org/officeDocument/2006/customXml" ds:itemID="{624D5879-C865-4C30-B063-B818727A2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C658F1-1B94-4EDB-82AA-1E0C105B88BA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664</Words>
  <Application>Microsoft Office PowerPoint</Application>
  <PresentationFormat>Prezentácia na obrazovke (4:3)</PresentationFormat>
  <Paragraphs>90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PuviRegular</vt:lpstr>
      <vt:lpstr>Wingdings</vt:lpstr>
      <vt:lpstr>Office Theme</vt:lpstr>
      <vt:lpstr>Materiály na školenie</vt:lpstr>
      <vt:lpstr>Čo je akčný plán?</vt:lpstr>
      <vt:lpstr>Aké kroky musíte podniknúť na vytvorenie akčného plánu?</vt:lpstr>
      <vt:lpstr>Prezentácia programu PowerPoint</vt:lpstr>
      <vt:lpstr>Poďme uviesť teóriu do praxe</vt:lpstr>
      <vt:lpstr>Poďme uviesť teóriu do praxe</vt:lpstr>
      <vt:lpstr>Poďme uviesť teóriu do praxe</vt:lpstr>
      <vt:lpstr>Poďme uviesť teóriu do praxe</vt:lpstr>
      <vt:lpstr>Vzdelávacie zdroje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Kika Kolárová</cp:lastModifiedBy>
  <cp:revision>102</cp:revision>
  <dcterms:created xsi:type="dcterms:W3CDTF">2024-05-12T12:39:55Z</dcterms:created>
  <dcterms:modified xsi:type="dcterms:W3CDTF">2024-10-14T17:47:25Z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  <property fmtid="{D5CDD505-2E9C-101B-9397-08002B2CF9AE}" pid="3" name="MediaServiceImageTags">
    <vt:lpwstr/>
  </property>
</Properties>
</file>