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modernComment_113_8F73D10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58" r:id="rId6"/>
    <p:sldId id="259" r:id="rId7"/>
    <p:sldId id="274" r:id="rId8"/>
    <p:sldId id="260" r:id="rId9"/>
    <p:sldId id="261" r:id="rId10"/>
    <p:sldId id="264" r:id="rId11"/>
    <p:sldId id="266" r:id="rId12"/>
    <p:sldId id="275" r:id="rId13"/>
    <p:sldId id="277" r:id="rId14"/>
    <p:sldId id="267" r:id="rId15"/>
    <p:sldId id="273" r:id="rId16"/>
    <p:sldId id="268" r:id="rId17"/>
    <p:sldId id="271" r:id="rId18"/>
    <p:sldId id="276" r:id="rId19"/>
    <p:sldId id="272" r:id="rId20"/>
    <p:sldId id="279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201CC6-34A4-A1C8-48CA-A0B39B16B6B6}" name="Kika Kolárová" initials="KK" userId="8c737587674f9e71" providerId="Windows Live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80" d="100"/>
          <a:sy n="80" d="100"/>
        </p:scale>
        <p:origin x="73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modernComment_113_8F73D1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EEE13D-6A4D-4662-9DAA-5DC684E65E9B}" authorId="{CA201CC6-34A4-A1C8-48CA-A0B39B16B6B6}" created="2024-10-28T17:07:06.7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06732040" sldId="275"/>
      <ac:picMk id="5122" creationId="{00000000-0000-0000-0000-000000000000}"/>
    </ac:deMkLst>
    <p188:txBody>
      <a:bodyPr/>
      <a:lstStyle/>
      <a:p>
        <a:r>
          <a:rPr lang="sk-SK"/>
          <a:t>Náš odpad prvé tri dni po diskusii o projekte
Je ho menej a menej...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93D9522B-868A-43DC-9255-CD7A1780D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26516" y="5172076"/>
            <a:ext cx="79734" cy="1262462"/>
          </a:xfrm>
          <a:prstGeom prst="rect">
            <a:avLst/>
          </a:prstGeom>
        </p:spPr>
      </p:pic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453" y="3100017"/>
            <a:ext cx="5880908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9453" y="4552533"/>
            <a:ext cx="3928648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2500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453" y="5797201"/>
            <a:ext cx="3278188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32DF04A-AF0D-4355-A484-EC8E2FAAFA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453" y="871323"/>
            <a:ext cx="1955550" cy="11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9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5489" y="1430655"/>
            <a:ext cx="3841021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A4652E0-C2FC-479D-B45C-9120A4C05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7708" y="1093564"/>
            <a:ext cx="823913" cy="117204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9C1FC45-1D74-4177-9BEB-49CBE766904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467233" y="1322831"/>
            <a:ext cx="1924667" cy="27477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info@genb-project.eu</a:t>
            </a:r>
            <a:endParaRPr lang="pt-PT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706B8B9-BEDC-4794-8A82-3F12AD9290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9453" y="6388617"/>
            <a:ext cx="1090543" cy="23174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B088986-685D-48D4-A472-86EC30A037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29989" y="5172077"/>
            <a:ext cx="79734" cy="126246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83959350-4C7F-4EA5-BEBF-062C6A52C9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453" y="3786081"/>
            <a:ext cx="1000125" cy="8572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8E59FCA-A872-47B2-9988-8F6458DB69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377" y="4461108"/>
            <a:ext cx="928619" cy="353137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E1BDFC4-08E9-4DE3-8B07-0E363C31F75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3524" y="4481580"/>
            <a:ext cx="1219663" cy="32437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B032CCAB-2D06-49D3-8B93-957B89E314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07855" y="4410439"/>
            <a:ext cx="1045906" cy="37446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18257D63-999A-40A0-8599-6606268AEB1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51383" y="5337974"/>
            <a:ext cx="440141" cy="41425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4D2210F7-6BB9-4710-82C5-7147C51F5CB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79404" y="5320776"/>
            <a:ext cx="823604" cy="468603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7CFEDBFB-A4AE-4061-A29B-C2E8223AC9D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36867" y="5393745"/>
            <a:ext cx="1283372" cy="317535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4D0BD139-2100-4B2A-B282-4157F6EC4ED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95999" y="5377674"/>
            <a:ext cx="892277" cy="349676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14F89BCA-A12D-49C2-9220-AD0BEA68D5F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61455" y="5376798"/>
            <a:ext cx="1138705" cy="349375"/>
          </a:xfrm>
          <a:prstGeom prst="rect">
            <a:avLst/>
          </a:prstGeom>
        </p:spPr>
      </p:pic>
      <p:pic>
        <p:nvPicPr>
          <p:cNvPr id="45" name="Imagem 44" descr="Uma imagem com texto&#10;&#10;Descrição gerada automaticamente">
            <a:extLst>
              <a:ext uri="{FF2B5EF4-FFF2-40B4-BE49-F238E27FC236}">
                <a16:creationId xmlns:a16="http://schemas.microsoft.com/office/drawing/2014/main" id="{FB115980-C199-4805-BF1C-EC58C685CFD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87" y="4401878"/>
            <a:ext cx="1251383" cy="451702"/>
          </a:xfrm>
          <a:prstGeom prst="rect">
            <a:avLst/>
          </a:prstGeom>
        </p:spPr>
      </p:pic>
      <p:pic>
        <p:nvPicPr>
          <p:cNvPr id="47" name="Imagem 46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660DBE-2727-4334-A252-D6A216931D4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3" y="4442142"/>
            <a:ext cx="1257299" cy="39199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2EB55039-2AE8-453C-A153-ACDC360C4433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59453" y="1322831"/>
            <a:ext cx="1947246" cy="1160101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675D1097-52D4-0F2A-362C-B2628797C94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57708" y="2681342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15A8CEEE-8FEA-2084-18D0-9E45665D420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869664" y="2681342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5D7D807D-56DF-136D-A066-0770DBD7D86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281620" y="2681342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CFF4CC-82A1-21DF-5D3C-E73D9E93A109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1105532" y="2681342"/>
            <a:ext cx="276225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027BA-4AAF-3622-0849-6939C6FB7222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0693576" y="2681342"/>
            <a:ext cx="276225" cy="27622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BCCA99D0-9476-E25C-24A1-C8494080DF5A}"/>
              </a:ext>
            </a:extLst>
          </p:cNvPr>
          <p:cNvSpPr txBox="1">
            <a:spLocks/>
          </p:cNvSpPr>
          <p:nvPr userDrawn="1"/>
        </p:nvSpPr>
        <p:spPr>
          <a:xfrm>
            <a:off x="9467233" y="239690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microsoft.com/office/2018/10/relationships/comments" Target="../comments/modernComment_113_8F73D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2CE5319-B5FA-4C8F-A6BC-3E1C3B92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Materiály na školenie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CC2F6698-AAC8-4D41-BFA3-C64E5D726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452" y="4552533"/>
            <a:ext cx="6205581" cy="605474"/>
          </a:xfrm>
        </p:spPr>
        <p:txBody>
          <a:bodyPr>
            <a:normAutofit fontScale="92500"/>
          </a:bodyPr>
          <a:lstStyle/>
          <a:p>
            <a:r>
              <a:rPr lang="sk-SK" dirty="0"/>
              <a:t>KROK 4: MONITOROVANIA A VYHODNOCOVANIE</a:t>
            </a:r>
            <a:endParaRPr lang="en-US" dirty="0"/>
          </a:p>
        </p:txBody>
      </p:sp>
      <p:sp>
        <p:nvSpPr>
          <p:cNvPr id="6" name="Subtítulo 7">
            <a:extLst>
              <a:ext uri="{FF2B5EF4-FFF2-40B4-BE49-F238E27FC236}">
                <a16:creationId xmlns:a16="http://schemas.microsoft.com/office/drawing/2014/main" id="{C2FF946B-4D30-C60B-EDE0-62971BEDA099}"/>
              </a:ext>
            </a:extLst>
          </p:cNvPr>
          <p:cNvSpPr txBox="1">
            <a:spLocks/>
          </p:cNvSpPr>
          <p:nvPr/>
        </p:nvSpPr>
        <p:spPr>
          <a:xfrm>
            <a:off x="859451" y="5445224"/>
            <a:ext cx="6205581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500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196752"/>
            <a:ext cx="10585176" cy="2566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Študenti</a:t>
            </a:r>
            <a:r>
              <a:rPr lang="en-US" sz="2400" dirty="0"/>
              <a:t> </a:t>
            </a:r>
            <a:r>
              <a:rPr lang="en-US" sz="2400" dirty="0" err="1"/>
              <a:t>stredných</a:t>
            </a:r>
            <a:r>
              <a:rPr lang="en-US" sz="2400" dirty="0"/>
              <a:t> a </a:t>
            </a:r>
            <a:r>
              <a:rPr lang="en-US" sz="2400" dirty="0" err="1"/>
              <a:t>vysokých</a:t>
            </a:r>
            <a:r>
              <a:rPr lang="en-US" sz="2400" dirty="0"/>
              <a:t> </a:t>
            </a:r>
            <a:r>
              <a:rPr lang="en-US" sz="2400" dirty="0" err="1"/>
              <a:t>škôl</a:t>
            </a:r>
            <a:r>
              <a:rPr lang="en-US" sz="2400" dirty="0"/>
              <a:t> </a:t>
            </a:r>
            <a:r>
              <a:rPr lang="en-US" sz="2400" dirty="0" err="1"/>
              <a:t>môžu</a:t>
            </a:r>
            <a:r>
              <a:rPr lang="en-US" sz="2400" dirty="0"/>
              <a:t> </a:t>
            </a:r>
            <a:r>
              <a:rPr lang="en-US" sz="2400" dirty="0" err="1"/>
              <a:t>tiež</a:t>
            </a:r>
            <a:r>
              <a:rPr lang="en-US" sz="2400" dirty="0"/>
              <a:t> </a:t>
            </a:r>
            <a:r>
              <a:rPr lang="en-US" sz="2400" dirty="0" err="1"/>
              <a:t>navrhnúť</a:t>
            </a:r>
            <a:r>
              <a:rPr lang="en-US" sz="2400" dirty="0"/>
              <a:t> </a:t>
            </a:r>
            <a:r>
              <a:rPr lang="en-US" sz="2400" dirty="0" err="1"/>
              <a:t>monitorovacie</a:t>
            </a:r>
            <a:r>
              <a:rPr lang="en-US" sz="2400" dirty="0"/>
              <a:t> </a:t>
            </a:r>
            <a:r>
              <a:rPr lang="en-US" sz="2400" dirty="0" err="1"/>
              <a:t>aktivity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vyhodnotenie</a:t>
            </a:r>
            <a:r>
              <a:rPr lang="en-US" sz="2400" dirty="0"/>
              <a:t> </a:t>
            </a:r>
            <a:r>
              <a:rPr lang="en-US" sz="2400" dirty="0" err="1"/>
              <a:t>vzdelávacích</a:t>
            </a:r>
            <a:r>
              <a:rPr lang="en-US" sz="2400" dirty="0"/>
              <a:t> </a:t>
            </a:r>
            <a:r>
              <a:rPr lang="en-US" sz="2400" dirty="0" err="1"/>
              <a:t>programov</a:t>
            </a:r>
            <a:r>
              <a:rPr lang="en-US" sz="2400" dirty="0"/>
              <a:t> o </a:t>
            </a:r>
            <a:r>
              <a:rPr lang="en-US" sz="2400" dirty="0" err="1"/>
              <a:t>bioproduktoch</a:t>
            </a:r>
            <a:r>
              <a:rPr lang="en-US" sz="2400" dirty="0"/>
              <a:t> </a:t>
            </a:r>
            <a:r>
              <a:rPr lang="en-US" sz="2400" dirty="0" err="1"/>
              <a:t>prostredníctvom</a:t>
            </a:r>
            <a:r>
              <a:rPr lang="en-US" sz="2400" dirty="0"/>
              <a:t> </a:t>
            </a:r>
            <a:r>
              <a:rPr lang="en-US" sz="2400" dirty="0" err="1"/>
              <a:t>dotazníkov</a:t>
            </a:r>
            <a:r>
              <a:rPr lang="en-US" sz="2400" dirty="0"/>
              <a:t>, </a:t>
            </a:r>
            <a:r>
              <a:rPr lang="en-US" sz="2400" dirty="0" err="1"/>
              <a:t>ktoré</a:t>
            </a:r>
            <a:r>
              <a:rPr lang="en-US" sz="2400" dirty="0"/>
              <a:t> </a:t>
            </a:r>
            <a:r>
              <a:rPr lang="en-US" sz="2400" dirty="0" err="1"/>
              <a:t>navrhnú</a:t>
            </a:r>
            <a:r>
              <a:rPr lang="en-US" sz="2400" dirty="0"/>
              <a:t> a </a:t>
            </a:r>
            <a:r>
              <a:rPr lang="en-US" sz="2400" dirty="0" err="1"/>
              <a:t>rozošlú</a:t>
            </a:r>
            <a:r>
              <a:rPr lang="en-US" sz="2400" dirty="0"/>
              <a:t> </a:t>
            </a:r>
            <a:r>
              <a:rPr lang="en-US" sz="2400" dirty="0" err="1"/>
              <a:t>svojim</a:t>
            </a:r>
            <a:r>
              <a:rPr lang="en-US" sz="2400" dirty="0"/>
              <a:t> </a:t>
            </a:r>
            <a:r>
              <a:rPr lang="en-US" sz="2400" dirty="0" err="1"/>
              <a:t>rovesníkom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posúdenie</a:t>
            </a:r>
            <a:r>
              <a:rPr lang="en-US" sz="2400" dirty="0"/>
              <a:t> ich </a:t>
            </a:r>
            <a:r>
              <a:rPr lang="en-US" sz="2400" dirty="0" err="1"/>
              <a:t>vedomostí</a:t>
            </a:r>
            <a:r>
              <a:rPr lang="en-US" sz="2400" dirty="0"/>
              <a:t> pred a po </a:t>
            </a:r>
            <a:r>
              <a:rPr lang="en-US" sz="2400" dirty="0" err="1"/>
              <a:t>vzdelávacom</a:t>
            </a:r>
            <a:r>
              <a:rPr lang="en-US" sz="2400" dirty="0"/>
              <a:t> </a:t>
            </a:r>
            <a:r>
              <a:rPr lang="en-US" sz="2400" dirty="0" err="1"/>
              <a:t>programe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kampani</a:t>
            </a:r>
            <a:r>
              <a:rPr lang="en-US" sz="2400" dirty="0"/>
              <a:t> o </a:t>
            </a:r>
            <a:r>
              <a:rPr lang="en-US" sz="2400" dirty="0" err="1"/>
              <a:t>bioproduktoch</a:t>
            </a:r>
            <a:r>
              <a:rPr lang="en-US" sz="2400" dirty="0"/>
              <a:t>. </a:t>
            </a:r>
            <a:endParaRPr lang="el-G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C750CE-5C05-2949-4582-F0E2EF374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479376" y="156148"/>
            <a:ext cx="703396" cy="10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B737D4-23C4-9DB3-A3D7-F1363F3643D5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Poďme uviesť teóriu do praxe.</a:t>
            </a:r>
            <a:endParaRPr lang="en-GB" sz="3600" b="1" dirty="0"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8" r="23394"/>
          <a:stretch/>
        </p:blipFill>
        <p:spPr bwMode="auto">
          <a:xfrm>
            <a:off x="831074" y="2708921"/>
            <a:ext cx="3974233" cy="31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19106" r="16754" b="8940"/>
          <a:stretch/>
        </p:blipFill>
        <p:spPr bwMode="auto">
          <a:xfrm>
            <a:off x="7608168" y="2708921"/>
            <a:ext cx="3974232" cy="304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9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4" y="1417638"/>
            <a:ext cx="6663356" cy="32354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/>
              <a:t>Študenti</a:t>
            </a:r>
            <a:r>
              <a:rPr lang="en-US" sz="2000" dirty="0"/>
              <a:t> </a:t>
            </a:r>
            <a:r>
              <a:rPr lang="en-US" sz="2000" dirty="0" err="1"/>
              <a:t>môžu</a:t>
            </a:r>
            <a:r>
              <a:rPr lang="en-US" sz="2000" dirty="0"/>
              <a:t> </a:t>
            </a:r>
            <a:r>
              <a:rPr lang="en-US" sz="2000" dirty="0" err="1"/>
              <a:t>výsledky</a:t>
            </a:r>
            <a:r>
              <a:rPr lang="en-US" sz="2000" dirty="0"/>
              <a:t> </a:t>
            </a:r>
            <a:r>
              <a:rPr lang="en-US" sz="2000" dirty="0" err="1"/>
              <a:t>aktualizovať</a:t>
            </a:r>
            <a:r>
              <a:rPr lang="en-US" sz="2000" dirty="0"/>
              <a:t> a </a:t>
            </a:r>
            <a:r>
              <a:rPr lang="en-US" sz="2000" dirty="0" err="1"/>
              <a:t>zobrazovať</a:t>
            </a:r>
            <a:r>
              <a:rPr lang="en-US" sz="2000" dirty="0"/>
              <a:t> </a:t>
            </a:r>
            <a:r>
              <a:rPr lang="en-US" sz="2000" dirty="0" err="1"/>
              <a:t>viacerými</a:t>
            </a:r>
            <a:r>
              <a:rPr lang="en-US" sz="2000" dirty="0"/>
              <a:t> </a:t>
            </a:r>
            <a:r>
              <a:rPr lang="en-US" sz="2000" dirty="0" err="1"/>
              <a:t>spôsobmi</a:t>
            </a:r>
            <a:r>
              <a:rPr lang="en-US" sz="2000" dirty="0"/>
              <a:t>. </a:t>
            </a:r>
            <a:r>
              <a:rPr lang="en-US" sz="2000" dirty="0" err="1"/>
              <a:t>Napríklad</a:t>
            </a:r>
            <a:r>
              <a:rPr lang="en-US" sz="2000" dirty="0"/>
              <a:t>:</a:t>
            </a:r>
            <a:endParaRPr lang="sk-SK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Môžu</a:t>
            </a:r>
            <a:r>
              <a:rPr lang="en-US" sz="2000" dirty="0"/>
              <a:t> </a:t>
            </a:r>
            <a:r>
              <a:rPr lang="en-US" sz="2000" dirty="0" err="1"/>
              <a:t>používať</a:t>
            </a:r>
            <a:r>
              <a:rPr lang="en-US" sz="2000" dirty="0"/>
              <a:t> </a:t>
            </a:r>
            <a:r>
              <a:rPr lang="en-US" sz="2000" dirty="0" err="1"/>
              <a:t>digitálne</a:t>
            </a:r>
            <a:r>
              <a:rPr lang="en-US" sz="2000" dirty="0"/>
              <a:t> monitory </a:t>
            </a:r>
            <a:r>
              <a:rPr lang="sk-SK" sz="2000" dirty="0"/>
              <a:t>na</a:t>
            </a:r>
            <a:r>
              <a:rPr lang="en-US" sz="2000" dirty="0"/>
              <a:t> </a:t>
            </a:r>
            <a:r>
              <a:rPr lang="en-US" sz="2000" dirty="0" err="1"/>
              <a:t>hlavnej</a:t>
            </a:r>
            <a:r>
              <a:rPr lang="en-US" sz="2000" dirty="0"/>
              <a:t> </a:t>
            </a:r>
            <a:r>
              <a:rPr lang="en-US" sz="2000" dirty="0" err="1"/>
              <a:t>chodbe</a:t>
            </a:r>
            <a:r>
              <a:rPr lang="en-US" sz="2000" dirty="0"/>
              <a:t>, </a:t>
            </a:r>
            <a:r>
              <a:rPr lang="en-US" sz="2000" dirty="0" err="1"/>
              <a:t>jedálni</a:t>
            </a:r>
            <a:r>
              <a:rPr lang="en-US" sz="2000" dirty="0"/>
              <a:t>, </a:t>
            </a:r>
            <a:r>
              <a:rPr lang="en-US" sz="2000" dirty="0" err="1"/>
              <a:t>knižnici</a:t>
            </a:r>
            <a:r>
              <a:rPr lang="en-US" sz="2000" dirty="0"/>
              <a:t> a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webovej</a:t>
            </a:r>
            <a:r>
              <a:rPr lang="en-US" sz="2000" dirty="0"/>
              <a:t> </a:t>
            </a:r>
            <a:r>
              <a:rPr lang="en-US" sz="2000" dirty="0" err="1"/>
              <a:t>stránke</a:t>
            </a:r>
            <a:r>
              <a:rPr lang="en-US" sz="2000" dirty="0"/>
              <a:t> </a:t>
            </a:r>
            <a:r>
              <a:rPr lang="en-US" sz="2000" dirty="0" err="1"/>
              <a:t>školy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zobrazovanie</a:t>
            </a:r>
            <a:r>
              <a:rPr lang="en-US" sz="2000" dirty="0"/>
              <a:t> </a:t>
            </a:r>
            <a:r>
              <a:rPr lang="en-US" sz="2000" dirty="0" err="1"/>
              <a:t>údajov</a:t>
            </a:r>
            <a:r>
              <a:rPr lang="en-US" sz="2000" dirty="0"/>
              <a:t> o </a:t>
            </a:r>
            <a:r>
              <a:rPr lang="en-US" sz="2000" dirty="0" err="1"/>
              <a:t>nakladaní</a:t>
            </a:r>
            <a:r>
              <a:rPr lang="en-US" sz="2000" dirty="0"/>
              <a:t> s </a:t>
            </a:r>
            <a:r>
              <a:rPr lang="en-US" sz="2000" dirty="0" err="1"/>
              <a:t>odpadmi</a:t>
            </a:r>
            <a:r>
              <a:rPr lang="en-US" sz="2000" dirty="0"/>
              <a:t> a </a:t>
            </a:r>
            <a:r>
              <a:rPr lang="en-US" sz="2000" dirty="0" err="1"/>
              <a:t>používaní</a:t>
            </a:r>
            <a:r>
              <a:rPr lang="en-US" sz="2000" dirty="0"/>
              <a:t> </a:t>
            </a:r>
            <a:r>
              <a:rPr lang="en-US" sz="2000" dirty="0" err="1"/>
              <a:t>bioproduktov</a:t>
            </a:r>
            <a:r>
              <a:rPr lang="en-US" sz="2000" dirty="0"/>
              <a:t> v </a:t>
            </a:r>
            <a:r>
              <a:rPr lang="en-US" sz="2000" dirty="0" err="1"/>
              <a:t>reálnom</a:t>
            </a:r>
            <a:r>
              <a:rPr lang="en-US" sz="2000" dirty="0"/>
              <a:t> </a:t>
            </a:r>
            <a:r>
              <a:rPr lang="en-US" sz="2000" dirty="0" err="1"/>
              <a:t>čase</a:t>
            </a:r>
            <a:r>
              <a:rPr lang="en-US" sz="2000" dirty="0"/>
              <a:t>.</a:t>
            </a:r>
            <a:endParaRPr lang="sk-SK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000" dirty="0"/>
              <a:t>E</a:t>
            </a:r>
            <a:r>
              <a:rPr lang="en-US" sz="2000" dirty="0"/>
              <a:t>KO-</a:t>
            </a:r>
            <a:r>
              <a:rPr lang="en-US" sz="2000" dirty="0" err="1"/>
              <a:t>komisia</a:t>
            </a:r>
            <a:r>
              <a:rPr lang="en-US" sz="2000" dirty="0"/>
              <a:t> </a:t>
            </a:r>
            <a:r>
              <a:rPr lang="en-US" sz="2000" dirty="0" err="1"/>
              <a:t>môže</a:t>
            </a:r>
            <a:r>
              <a:rPr lang="en-US" sz="2000" dirty="0"/>
              <a:t> </a:t>
            </a:r>
            <a:r>
              <a:rPr lang="en-US" sz="2000" dirty="0" err="1"/>
              <a:t>požiadať</a:t>
            </a:r>
            <a:r>
              <a:rPr lang="en-US" sz="2000" dirty="0"/>
              <a:t> o </a:t>
            </a:r>
            <a:r>
              <a:rPr lang="en-US" sz="2000" dirty="0" err="1"/>
              <a:t>umiestnenie</a:t>
            </a:r>
            <a:r>
              <a:rPr lang="en-US" sz="2000" dirty="0"/>
              <a:t> </a:t>
            </a:r>
            <a:r>
              <a:rPr lang="en-US" sz="2000" dirty="0" err="1"/>
              <a:t>tabule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hlavnej</a:t>
            </a:r>
            <a:r>
              <a:rPr lang="en-US" sz="2000" dirty="0"/>
              <a:t> </a:t>
            </a:r>
            <a:r>
              <a:rPr lang="en-US" sz="2000" dirty="0" err="1"/>
              <a:t>chodbe</a:t>
            </a:r>
            <a:r>
              <a:rPr lang="en-US" sz="2000" dirty="0"/>
              <a:t>, </a:t>
            </a:r>
            <a:r>
              <a:rPr lang="en-US" sz="2000" dirty="0" err="1"/>
              <a:t>ktorá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môže</a:t>
            </a:r>
            <a:r>
              <a:rPr lang="en-US" sz="2000" dirty="0"/>
              <a:t> </a:t>
            </a:r>
            <a:r>
              <a:rPr lang="en-US" sz="2000" dirty="0" err="1"/>
              <a:t>týždenne</a:t>
            </a:r>
            <a:r>
              <a:rPr lang="en-US" sz="2000" dirty="0"/>
              <a:t> </a:t>
            </a:r>
            <a:r>
              <a:rPr lang="en-US" sz="2000" dirty="0" err="1"/>
              <a:t>aktualizovať</a:t>
            </a:r>
            <a:r>
              <a:rPr lang="en-US" sz="2000" dirty="0"/>
              <a:t> </a:t>
            </a:r>
            <a:r>
              <a:rPr lang="en-US" sz="2000" dirty="0" err="1"/>
              <a:t>grafmi</a:t>
            </a:r>
            <a:r>
              <a:rPr lang="en-US" sz="2000" dirty="0"/>
              <a:t>, </a:t>
            </a:r>
            <a:r>
              <a:rPr lang="en-US" sz="2000" dirty="0" err="1"/>
              <a:t>tabuľkami</a:t>
            </a:r>
            <a:r>
              <a:rPr lang="en-US" sz="2000" dirty="0"/>
              <a:t> a </a:t>
            </a:r>
            <a:r>
              <a:rPr lang="en-US" sz="2000" dirty="0" err="1"/>
              <a:t>súhrnnými</a:t>
            </a:r>
            <a:r>
              <a:rPr lang="en-US" sz="2000" dirty="0"/>
              <a:t> </a:t>
            </a:r>
            <a:r>
              <a:rPr lang="en-US" sz="2000" dirty="0" err="1"/>
              <a:t>údajmi</a:t>
            </a:r>
            <a:r>
              <a:rPr lang="en-US" sz="2000" dirty="0"/>
              <a:t> </a:t>
            </a:r>
            <a:r>
              <a:rPr lang="en-US" sz="2000" dirty="0" err="1"/>
              <a:t>týkajúcimi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r>
              <a:rPr lang="en-US" sz="2000" dirty="0"/>
              <a:t> </a:t>
            </a:r>
            <a:r>
              <a:rPr lang="en-US" sz="2000" dirty="0" err="1"/>
              <a:t>odpadového</a:t>
            </a:r>
            <a:r>
              <a:rPr lang="en-US" sz="2000" dirty="0"/>
              <a:t> </a:t>
            </a:r>
            <a:r>
              <a:rPr lang="en-US" sz="2000" dirty="0" err="1"/>
              <a:t>hospodárstva</a:t>
            </a:r>
            <a:r>
              <a:rPr lang="en-US" sz="2000" dirty="0"/>
              <a:t>.</a:t>
            </a:r>
            <a:endParaRPr lang="el-G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201614"/>
            <a:ext cx="4003145" cy="12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564904"/>
            <a:ext cx="3974232" cy="296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3373BA2-2B72-B160-1E04-7399B1BF2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FB4CC57-9E1E-B067-3591-D16916073E98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Poďme uviesť teóriu do praxe.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444" y="1341819"/>
            <a:ext cx="5506644" cy="4654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/>
              <a:t>Študenti môžu výsledky aktualizovať a zobrazovať viacerými spôsobmi. Napríklad:</a:t>
            </a:r>
          </a:p>
          <a:p>
            <a:r>
              <a:rPr lang="sk-SK" sz="2000" b="1" dirty="0"/>
              <a:t>Školské mesačné bulletiny</a:t>
            </a:r>
            <a:r>
              <a:rPr lang="sk-SK" sz="2000" dirty="0"/>
              <a:t>, v ktorých môže EKO-komisia zverejňovať časť s aktuálnymi informáciami o environmentálnych projektoch vrátane údajov o používaní bioproduktov a ich vplyve. Bulletiny sa môžu distribuovať všetkým žiakom, zamestnancom a rodičom.</a:t>
            </a:r>
          </a:p>
          <a:p>
            <a:r>
              <a:rPr lang="sk-SK" sz="2000" b="1" dirty="0"/>
              <a:t>Prezentácie v triedach a zhromaždenia</a:t>
            </a:r>
            <a:r>
              <a:rPr lang="sk-SK" sz="2000" dirty="0"/>
              <a:t>, ktoré sa môžu konať na konci každého polroka, žiaci - koordinátori EKO-komisie môžu prezentovať svojim rovesníkom, učiteľom a rodičom výsledky svojich monitorovacích aktivít a pokroky týkajúce sa prvotných cieľov.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52" y="1988840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6A8179-4428-1EF6-8173-D7DE06D2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A5A337F-0027-B2C5-A55B-016239B06514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Poďme uviesť teóriu do praxe.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20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444" y="1417639"/>
            <a:ext cx="10200956" cy="38115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/>
              <a:t>Následné</a:t>
            </a:r>
            <a:r>
              <a:rPr lang="en-US" sz="2400" dirty="0"/>
              <a:t> </a:t>
            </a:r>
            <a:r>
              <a:rPr lang="en-US" sz="2400" dirty="0" err="1"/>
              <a:t>opatrenia</a:t>
            </a:r>
            <a:r>
              <a:rPr lang="en-US" sz="2400" dirty="0"/>
              <a:t> v </a:t>
            </a:r>
            <a:r>
              <a:rPr lang="en-US" sz="2400" dirty="0" err="1"/>
              <a:t>rámci</a:t>
            </a:r>
            <a:r>
              <a:rPr lang="en-US" sz="2400" dirty="0"/>
              <a:t> </a:t>
            </a:r>
            <a:r>
              <a:rPr lang="en-US" sz="2400" dirty="0" err="1"/>
              <a:t>akčného</a:t>
            </a:r>
            <a:r>
              <a:rPr lang="en-US" sz="2400" dirty="0"/>
              <a:t> </a:t>
            </a:r>
            <a:r>
              <a:rPr lang="en-US" sz="2400" dirty="0" err="1"/>
              <a:t>plánu</a:t>
            </a:r>
            <a:r>
              <a:rPr lang="en-US" sz="2400" dirty="0"/>
              <a:t> </a:t>
            </a:r>
            <a:r>
              <a:rPr lang="en-US" sz="2400" dirty="0" err="1"/>
              <a:t>týkajúceho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nakladania</a:t>
            </a:r>
            <a:r>
              <a:rPr lang="en-US" sz="2400" dirty="0"/>
              <a:t> s </a:t>
            </a:r>
            <a:r>
              <a:rPr lang="en-US" sz="2400" dirty="0" err="1"/>
              <a:t>odpadom</a:t>
            </a:r>
            <a:r>
              <a:rPr lang="en-US" sz="2400" dirty="0"/>
              <a:t> v </a:t>
            </a:r>
            <a:r>
              <a:rPr lang="en-US" sz="2400" dirty="0" err="1"/>
              <a:t>škole</a:t>
            </a:r>
            <a:r>
              <a:rPr lang="en-US" sz="2400" dirty="0"/>
              <a:t>:</a:t>
            </a:r>
            <a:endParaRPr lang="sk-SK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Žiaci</a:t>
            </a:r>
            <a:r>
              <a:rPr lang="en-US" sz="2400" dirty="0"/>
              <a:t> </a:t>
            </a:r>
            <a:r>
              <a:rPr lang="en-US" sz="2400" dirty="0" err="1"/>
              <a:t>základných</a:t>
            </a:r>
            <a:r>
              <a:rPr lang="en-US" sz="2400" dirty="0"/>
              <a:t> </a:t>
            </a:r>
            <a:r>
              <a:rPr lang="en-US" sz="2400" dirty="0" err="1"/>
              <a:t>škôl</a:t>
            </a:r>
            <a:r>
              <a:rPr lang="en-US" sz="2400" dirty="0"/>
              <a:t> by </a:t>
            </a:r>
            <a:r>
              <a:rPr lang="en-US" sz="2400" dirty="0" err="1"/>
              <a:t>napríklad</a:t>
            </a:r>
            <a:r>
              <a:rPr lang="en-US" sz="2400" dirty="0"/>
              <a:t> </a:t>
            </a:r>
            <a:r>
              <a:rPr lang="en-US" sz="2400" dirty="0" err="1"/>
              <a:t>mohli</a:t>
            </a:r>
            <a:r>
              <a:rPr lang="en-US" sz="2400" dirty="0"/>
              <a:t> </a:t>
            </a:r>
            <a:r>
              <a:rPr lang="en-US" sz="2400" dirty="0" err="1"/>
              <a:t>používať</a:t>
            </a:r>
            <a:r>
              <a:rPr lang="en-US" sz="2400" dirty="0"/>
              <a:t> </a:t>
            </a:r>
            <a:r>
              <a:rPr lang="en-US" sz="2400" dirty="0" err="1"/>
              <a:t>jednoduché</a:t>
            </a:r>
            <a:r>
              <a:rPr lang="en-US" sz="2400" dirty="0"/>
              <a:t> </a:t>
            </a:r>
            <a:r>
              <a:rPr lang="en-US" sz="2400" dirty="0" err="1"/>
              <a:t>tabuľky</a:t>
            </a:r>
            <a:r>
              <a:rPr lang="en-US" sz="2400" dirty="0"/>
              <a:t> a </a:t>
            </a:r>
            <a:r>
              <a:rPr lang="en-US" sz="2400" dirty="0" err="1"/>
              <a:t>denníky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odhad</a:t>
            </a:r>
            <a:r>
              <a:rPr lang="en-US" sz="2400" dirty="0"/>
              <a:t> </a:t>
            </a:r>
            <a:r>
              <a:rPr lang="en-US" sz="2400" dirty="0" err="1"/>
              <a:t>množstva</a:t>
            </a:r>
            <a:r>
              <a:rPr lang="en-US" sz="2400" dirty="0"/>
              <a:t> </a:t>
            </a:r>
            <a:r>
              <a:rPr lang="en-US" sz="2400" dirty="0" err="1"/>
              <a:t>odpadu</a:t>
            </a:r>
            <a:r>
              <a:rPr lang="en-US" sz="2400" dirty="0"/>
              <a:t>, </a:t>
            </a:r>
            <a:r>
              <a:rPr lang="en-US" sz="2400" dirty="0" err="1"/>
              <a:t>ktorý</a:t>
            </a:r>
            <a:r>
              <a:rPr lang="en-US" sz="2400" dirty="0"/>
              <a:t> </a:t>
            </a:r>
            <a:r>
              <a:rPr lang="en-US" sz="2400" dirty="0" err="1"/>
              <a:t>vyprodukujú</a:t>
            </a:r>
            <a:r>
              <a:rPr lang="en-US" sz="2400" dirty="0"/>
              <a:t>.</a:t>
            </a:r>
            <a:endParaRPr lang="sk-SK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Žiaci</a:t>
            </a:r>
            <a:r>
              <a:rPr lang="en-US" sz="2400" dirty="0"/>
              <a:t> </a:t>
            </a:r>
            <a:r>
              <a:rPr lang="en-US" sz="2400" dirty="0" err="1"/>
              <a:t>stredných</a:t>
            </a:r>
            <a:r>
              <a:rPr lang="en-US" sz="2400" dirty="0"/>
              <a:t> </a:t>
            </a:r>
            <a:r>
              <a:rPr lang="en-US" sz="2400" dirty="0" err="1"/>
              <a:t>škôl</a:t>
            </a:r>
            <a:r>
              <a:rPr lang="en-US" sz="2400" dirty="0"/>
              <a:t> by </a:t>
            </a:r>
            <a:r>
              <a:rPr lang="en-US" sz="2400" dirty="0" err="1"/>
              <a:t>odhadovali</a:t>
            </a:r>
            <a:r>
              <a:rPr lang="en-US" sz="2400" dirty="0"/>
              <a:t> </a:t>
            </a:r>
            <a:r>
              <a:rPr lang="en-US" sz="2400" dirty="0" err="1"/>
              <a:t>mesačné</a:t>
            </a:r>
            <a:r>
              <a:rPr lang="en-US" sz="2400" dirty="0"/>
              <a:t> </a:t>
            </a:r>
            <a:r>
              <a:rPr lang="en-US" sz="2400" dirty="0" err="1"/>
              <a:t>zníženie</a:t>
            </a:r>
            <a:r>
              <a:rPr lang="en-US" sz="2400" dirty="0"/>
              <a:t> </a:t>
            </a:r>
            <a:r>
              <a:rPr lang="en-US" sz="2400" dirty="0" err="1"/>
              <a:t>množstva</a:t>
            </a:r>
            <a:r>
              <a:rPr lang="en-US" sz="2400" dirty="0"/>
              <a:t> </a:t>
            </a:r>
            <a:r>
              <a:rPr lang="en-US" sz="2400" dirty="0" err="1"/>
              <a:t>odpadu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základe</a:t>
            </a:r>
            <a:r>
              <a:rPr lang="en-US" sz="2400" dirty="0"/>
              <a:t> </a:t>
            </a:r>
            <a:r>
              <a:rPr lang="en-US" sz="2400" dirty="0" err="1"/>
              <a:t>čítania</a:t>
            </a:r>
            <a:r>
              <a:rPr lang="en-US" sz="2400" dirty="0"/>
              <a:t> </a:t>
            </a:r>
            <a:r>
              <a:rPr lang="en-US" sz="2400" dirty="0" err="1"/>
              <a:t>výsledkov</a:t>
            </a:r>
            <a:r>
              <a:rPr lang="en-US" sz="2400" dirty="0"/>
              <a:t> a </a:t>
            </a:r>
            <a:r>
              <a:rPr lang="en-US" sz="2400" dirty="0" err="1"/>
              <a:t>porovnávania</a:t>
            </a:r>
            <a:r>
              <a:rPr lang="en-US" sz="2400" dirty="0"/>
              <a:t> </a:t>
            </a:r>
            <a:r>
              <a:rPr lang="en-US" sz="2400" dirty="0" err="1"/>
              <a:t>zmien</a:t>
            </a:r>
            <a:r>
              <a:rPr lang="en-US" sz="2400" dirty="0"/>
              <a:t>.</a:t>
            </a:r>
            <a:endParaRPr lang="sk-SK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Stredoškoláci</a:t>
            </a:r>
            <a:r>
              <a:rPr lang="en-US" sz="2400" dirty="0"/>
              <a:t> by </a:t>
            </a:r>
            <a:r>
              <a:rPr lang="en-US" sz="2400" dirty="0" err="1"/>
              <a:t>mohli</a:t>
            </a:r>
            <a:r>
              <a:rPr lang="en-US" sz="2400" dirty="0"/>
              <a:t> </a:t>
            </a:r>
            <a:r>
              <a:rPr lang="en-US" sz="2400" dirty="0" err="1"/>
              <a:t>urobiť</a:t>
            </a:r>
            <a:r>
              <a:rPr lang="en-US" sz="2400" dirty="0"/>
              <a:t> </a:t>
            </a:r>
            <a:r>
              <a:rPr lang="en-US" sz="2400" dirty="0" err="1"/>
              <a:t>prieskum</a:t>
            </a:r>
            <a:r>
              <a:rPr lang="en-US" sz="2400" dirty="0"/>
              <a:t> a </a:t>
            </a:r>
            <a:r>
              <a:rPr lang="en-US" sz="2400" dirty="0" err="1"/>
              <a:t>štatistickú</a:t>
            </a:r>
            <a:r>
              <a:rPr lang="en-US" sz="2400" dirty="0"/>
              <a:t> </a:t>
            </a:r>
            <a:r>
              <a:rPr lang="en-US" sz="2400" dirty="0" err="1"/>
              <a:t>analýzu</a:t>
            </a:r>
            <a:r>
              <a:rPr lang="en-US" sz="2400" dirty="0"/>
              <a:t> </a:t>
            </a:r>
            <a:r>
              <a:rPr lang="en-US" sz="2400" dirty="0" err="1"/>
              <a:t>týkajúcu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procesu</a:t>
            </a:r>
            <a:r>
              <a:rPr lang="en-US" sz="2400" dirty="0"/>
              <a:t> </a:t>
            </a:r>
            <a:r>
              <a:rPr lang="en-US" sz="2400" dirty="0" err="1"/>
              <a:t>kompostovania</a:t>
            </a:r>
            <a:r>
              <a:rPr lang="en-US" sz="2400" dirty="0"/>
              <a:t> a </a:t>
            </a:r>
            <a:r>
              <a:rPr lang="en-US" sz="2400" dirty="0" err="1"/>
              <a:t>vypočítať</a:t>
            </a:r>
            <a:r>
              <a:rPr lang="en-US" sz="2400" dirty="0"/>
              <a:t> </a:t>
            </a:r>
            <a:r>
              <a:rPr lang="en-US" sz="2400" dirty="0" err="1"/>
              <a:t>sumu</a:t>
            </a:r>
            <a:r>
              <a:rPr lang="en-US" sz="2400" dirty="0"/>
              <a:t>, </a:t>
            </a:r>
            <a:r>
              <a:rPr lang="en-US" sz="2400" dirty="0" err="1"/>
              <a:t>ktorú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dirty="0" err="1"/>
              <a:t>mesačne</a:t>
            </a:r>
            <a:r>
              <a:rPr lang="en-US" sz="2400" dirty="0"/>
              <a:t> </a:t>
            </a:r>
            <a:r>
              <a:rPr lang="en-US" sz="2400" dirty="0" err="1"/>
              <a:t>ušetrí</a:t>
            </a:r>
            <a:r>
              <a:rPr lang="en-US" sz="24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945FE0-A7BD-B6D7-69DA-E0C322CCA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BA458AFE-23BE-260D-7901-4203D6577A0E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Poďme uviesť teóriu do praxe.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1444" y="1582549"/>
            <a:ext cx="9467084" cy="3574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/>
              <a:t>Pri monitorovaní recyklačného programu zameraného na zníženie množstva odpadu môžu študenti porovnať celkové množstvo recyklovaného papiera za obdobie troch mesiacov a porovnať to s pôvodným cieľom. Ak sa cieľ nesplní, môžu sa pokúsiť nájsť príčiny.</a:t>
            </a:r>
          </a:p>
          <a:p>
            <a:r>
              <a:rPr lang="sk-SK" sz="2400" b="1" dirty="0"/>
              <a:t>Mohlo by to byť spôsobené nedostatočnou informovanosťou?</a:t>
            </a:r>
            <a:endParaRPr lang="sk-SK" sz="2400" dirty="0"/>
          </a:p>
          <a:p>
            <a:r>
              <a:rPr lang="sk-SK" sz="2400" b="1" dirty="0"/>
              <a:t>Mohlo by to byť spôsobené nedostatočným počtom košov?</a:t>
            </a:r>
            <a:endParaRPr lang="sk-SK" sz="2400" dirty="0"/>
          </a:p>
          <a:p>
            <a:pPr marL="0" indent="0">
              <a:buNone/>
            </a:pPr>
            <a:r>
              <a:rPr lang="sk-SK" sz="2400" dirty="0"/>
              <a:t>Potom môžu a upraviť plán tak, že zvýšia informovanosť prostredníctvom kampaní alebo pridajú viac košov.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F85D3-5CFD-3B2E-A5D6-905389F3A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F039EE-D4CF-4203-0894-5ABD8DC02AFF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Poďme uviesť teóriu do praxe.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419036"/>
            <a:ext cx="7488832" cy="5086813"/>
          </a:xfrm>
        </p:spPr>
        <p:txBody>
          <a:bodyPr>
            <a:noAutofit/>
          </a:bodyPr>
          <a:lstStyle/>
          <a:p>
            <a:r>
              <a:rPr lang="en-US" sz="2400" dirty="0"/>
              <a:t>V </a:t>
            </a:r>
            <a:r>
              <a:rPr lang="en-US" sz="2400" dirty="0" err="1"/>
              <a:t>rámci</a:t>
            </a:r>
            <a:r>
              <a:rPr lang="en-US" sz="2400" dirty="0"/>
              <a:t> </a:t>
            </a:r>
            <a:r>
              <a:rPr lang="en-US" sz="2400" dirty="0" err="1"/>
              <a:t>monitorovania</a:t>
            </a:r>
            <a:r>
              <a:rPr lang="en-US" sz="2400" dirty="0"/>
              <a:t> </a:t>
            </a:r>
            <a:r>
              <a:rPr lang="en-US" sz="2400" dirty="0" err="1"/>
              <a:t>týkajúceho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využívania</a:t>
            </a:r>
            <a:r>
              <a:rPr lang="en-US" sz="2400" dirty="0"/>
              <a:t> </a:t>
            </a:r>
            <a:r>
              <a:rPr lang="en-US" sz="2400" dirty="0" err="1"/>
              <a:t>bioproduktov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prenos</a:t>
            </a:r>
            <a:r>
              <a:rPr lang="en-US" sz="2400" dirty="0"/>
              <a:t> </a:t>
            </a:r>
            <a:r>
              <a:rPr lang="en-US" sz="2400" dirty="0" err="1"/>
              <a:t>jedál</a:t>
            </a:r>
            <a:r>
              <a:rPr lang="en-US" sz="2400" dirty="0"/>
              <a:t> a </a:t>
            </a:r>
            <a:r>
              <a:rPr lang="en-US" sz="2400" dirty="0" err="1"/>
              <a:t>občerstvenia</a:t>
            </a:r>
            <a:r>
              <a:rPr lang="en-US" sz="2400" dirty="0"/>
              <a:t> v </a:t>
            </a:r>
            <a:r>
              <a:rPr lang="en-US" sz="2400" dirty="0" err="1"/>
              <a:t>školskej</a:t>
            </a:r>
            <a:r>
              <a:rPr lang="en-US" sz="2400" dirty="0"/>
              <a:t> </a:t>
            </a:r>
            <a:r>
              <a:rPr lang="en-US" sz="2400" dirty="0" err="1"/>
              <a:t>jedálni</a:t>
            </a:r>
            <a:r>
              <a:rPr lang="en-US" sz="2400" dirty="0"/>
              <a:t> </a:t>
            </a:r>
            <a:r>
              <a:rPr lang="en-US" sz="2400" dirty="0" err="1"/>
              <a:t>môžu</a:t>
            </a:r>
            <a:r>
              <a:rPr lang="en-US" sz="2400" dirty="0"/>
              <a:t> </a:t>
            </a:r>
            <a:r>
              <a:rPr lang="en-US" sz="2400" dirty="0" err="1"/>
              <a:t>študenti</a:t>
            </a:r>
            <a:r>
              <a:rPr lang="en-US" sz="2400" dirty="0"/>
              <a:t> </a:t>
            </a:r>
            <a:r>
              <a:rPr lang="en-US" sz="2400" dirty="0" err="1"/>
              <a:t>počas</a:t>
            </a:r>
            <a:r>
              <a:rPr lang="en-US" sz="2400" dirty="0"/>
              <a:t> </a:t>
            </a:r>
            <a:r>
              <a:rPr lang="en-US" sz="2400" dirty="0" err="1"/>
              <a:t>prvého</a:t>
            </a:r>
            <a:r>
              <a:rPr lang="en-US" sz="2400" dirty="0"/>
              <a:t> </a:t>
            </a:r>
            <a:r>
              <a:rPr lang="en-US" sz="2400" dirty="0" err="1"/>
              <a:t>polroka</a:t>
            </a:r>
            <a:r>
              <a:rPr lang="en-US" sz="2400" dirty="0"/>
              <a:t> </a:t>
            </a:r>
            <a:r>
              <a:rPr lang="en-US" sz="2400" dirty="0" err="1"/>
              <a:t>skontrolovať</a:t>
            </a:r>
            <a:r>
              <a:rPr lang="en-US" sz="2400" dirty="0"/>
              <a:t> </a:t>
            </a:r>
            <a:r>
              <a:rPr lang="en-US" sz="2400" dirty="0" err="1"/>
              <a:t>výsledky</a:t>
            </a:r>
            <a:r>
              <a:rPr lang="en-US" sz="2400" dirty="0"/>
              <a:t> </a:t>
            </a:r>
            <a:r>
              <a:rPr lang="en-US" sz="2400" dirty="0" err="1"/>
              <a:t>prieskumu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en-US" sz="2400" dirty="0"/>
              <a:t>Ak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používanie</a:t>
            </a:r>
            <a:r>
              <a:rPr lang="en-US" sz="2400" dirty="0"/>
              <a:t> </a:t>
            </a:r>
            <a:r>
              <a:rPr lang="en-US" sz="2400" dirty="0" err="1"/>
              <a:t>nezvýšilo</a:t>
            </a:r>
            <a:r>
              <a:rPr lang="en-US" sz="2400" dirty="0"/>
              <a:t>,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pôvodne</a:t>
            </a:r>
            <a:r>
              <a:rPr lang="en-US" sz="2400" dirty="0"/>
              <a:t> </a:t>
            </a:r>
            <a:r>
              <a:rPr lang="en-US" sz="2400" dirty="0" err="1"/>
              <a:t>očakávalo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základe</a:t>
            </a:r>
            <a:r>
              <a:rPr lang="en-US" sz="2400" dirty="0"/>
              <a:t> </a:t>
            </a:r>
            <a:r>
              <a:rPr lang="en-US" sz="2400" dirty="0" err="1"/>
              <a:t>akčného</a:t>
            </a:r>
            <a:r>
              <a:rPr lang="en-US" sz="2400" dirty="0"/>
              <a:t> </a:t>
            </a:r>
            <a:r>
              <a:rPr lang="en-US" sz="2400" dirty="0" err="1"/>
              <a:t>plánu</a:t>
            </a:r>
            <a:r>
              <a:rPr lang="en-US" sz="2400" dirty="0"/>
              <a:t>, </a:t>
            </a:r>
            <a:r>
              <a:rPr lang="en-US" sz="2400" dirty="0" err="1"/>
              <a:t>študenti</a:t>
            </a:r>
            <a:r>
              <a:rPr lang="en-US" sz="2400" dirty="0"/>
              <a:t> </a:t>
            </a:r>
            <a:r>
              <a:rPr lang="en-US" sz="2400" dirty="0" err="1"/>
              <a:t>môžu</a:t>
            </a:r>
            <a:r>
              <a:rPr lang="en-US" sz="2400" dirty="0"/>
              <a:t> </a:t>
            </a:r>
            <a:r>
              <a:rPr lang="en-US" sz="2400" dirty="0" err="1"/>
              <a:t>preskúmať</a:t>
            </a:r>
            <a:r>
              <a:rPr lang="en-US" sz="2400" dirty="0"/>
              <a:t> </a:t>
            </a:r>
            <a:r>
              <a:rPr lang="en-US" sz="2400" dirty="0" err="1"/>
              <a:t>parametre</a:t>
            </a:r>
            <a:r>
              <a:rPr lang="en-US" sz="2400" dirty="0"/>
              <a:t> </a:t>
            </a:r>
            <a:r>
              <a:rPr lang="en-US" sz="2400" dirty="0" err="1"/>
              <a:t>nákladov</a:t>
            </a:r>
            <a:r>
              <a:rPr lang="en-US" sz="2400" dirty="0"/>
              <a:t> a </a:t>
            </a:r>
            <a:r>
              <a:rPr lang="en-US" sz="2400" dirty="0" err="1"/>
              <a:t>dostupnosti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en-US" sz="2400" dirty="0" err="1"/>
              <a:t>Možnou</a:t>
            </a:r>
            <a:r>
              <a:rPr lang="en-US" sz="2400" dirty="0"/>
              <a:t> </a:t>
            </a:r>
            <a:r>
              <a:rPr lang="en-US" sz="2400" dirty="0" err="1"/>
              <a:t>úpravou</a:t>
            </a:r>
            <a:r>
              <a:rPr lang="en-US" sz="2400" dirty="0"/>
              <a:t> </a:t>
            </a:r>
            <a:r>
              <a:rPr lang="en-US" sz="2400" dirty="0" err="1"/>
              <a:t>plánu</a:t>
            </a:r>
            <a:r>
              <a:rPr lang="en-US" sz="2400" dirty="0"/>
              <a:t> by bolo </a:t>
            </a:r>
            <a:r>
              <a:rPr lang="en-US" sz="2400" dirty="0" err="1"/>
              <a:t>nájsť</a:t>
            </a:r>
            <a:r>
              <a:rPr lang="en-US" sz="2400" dirty="0"/>
              <a:t> </a:t>
            </a:r>
            <a:r>
              <a:rPr lang="en-US" sz="2400" dirty="0" err="1"/>
              <a:t>cenovo</a:t>
            </a:r>
            <a:r>
              <a:rPr lang="en-US" sz="2400" dirty="0"/>
              <a:t> </a:t>
            </a:r>
            <a:r>
              <a:rPr lang="en-US" sz="2400" dirty="0" err="1"/>
              <a:t>výhodných</a:t>
            </a:r>
            <a:r>
              <a:rPr lang="en-US" sz="2400" dirty="0"/>
              <a:t> </a:t>
            </a:r>
            <a:r>
              <a:rPr lang="en-US" sz="2400" dirty="0" err="1"/>
              <a:t>dodávateľov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informovať</a:t>
            </a:r>
            <a:r>
              <a:rPr lang="en-US" sz="2400" dirty="0"/>
              <a:t> </a:t>
            </a:r>
            <a:r>
              <a:rPr lang="en-US" sz="2400" dirty="0" err="1"/>
              <a:t>školskú</a:t>
            </a:r>
            <a:r>
              <a:rPr lang="en-US" sz="2400" dirty="0"/>
              <a:t> </a:t>
            </a:r>
            <a:r>
              <a:rPr lang="en-US" sz="2400" dirty="0" err="1"/>
              <a:t>komunitu</a:t>
            </a:r>
            <a:r>
              <a:rPr lang="en-US" sz="2400" dirty="0"/>
              <a:t> </a:t>
            </a:r>
            <a:r>
              <a:rPr lang="en-US" sz="2400" dirty="0" err="1"/>
              <a:t>prostredníctvom</a:t>
            </a:r>
            <a:r>
              <a:rPr lang="en-US" sz="2400" dirty="0"/>
              <a:t> </a:t>
            </a:r>
            <a:r>
              <a:rPr lang="en-US" sz="2400" dirty="0" err="1"/>
              <a:t>kampane</a:t>
            </a:r>
            <a:r>
              <a:rPr lang="en-US" sz="2400" dirty="0"/>
              <a:t> o </a:t>
            </a:r>
            <a:r>
              <a:rPr lang="en-US" sz="2400" dirty="0" err="1"/>
              <a:t>výhodách</a:t>
            </a:r>
            <a:r>
              <a:rPr lang="en-US" sz="2400" dirty="0"/>
              <a:t> </a:t>
            </a:r>
            <a:r>
              <a:rPr lang="en-US" sz="2400" dirty="0" err="1"/>
              <a:t>používania</a:t>
            </a:r>
            <a:r>
              <a:rPr lang="en-US" sz="2400" dirty="0"/>
              <a:t> </a:t>
            </a:r>
            <a:r>
              <a:rPr lang="en-US" sz="2400" dirty="0" err="1"/>
              <a:t>bioproduktov</a:t>
            </a:r>
            <a:r>
              <a:rPr lang="en-US" sz="2400" dirty="0"/>
              <a:t>.</a:t>
            </a:r>
            <a:endParaRPr lang="el-GR" sz="2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09" y="1700808"/>
            <a:ext cx="3198391" cy="415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922A58B-DC4F-93B7-D1A0-33F5A470D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7259363-2785-4A21-0715-AB6590229538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Poďme uviesť teóriu do praxe.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Edukačné zdroje</a:t>
            </a:r>
            <a:endParaRPr lang="el-GR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://www.ecoschools.global/seven-steps-methodology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2AEF3B2B-0E49-4BC9-A496-FF35DA12A95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3727AA5-CB42-67BA-8033-1D36D3996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816" y="1322831"/>
            <a:ext cx="2880766" cy="707886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+mn-lt"/>
              </a:rPr>
              <a:t>Monitorovanie</a:t>
            </a:r>
            <a:r>
              <a:rPr lang="en-US" sz="3200" b="1" dirty="0">
                <a:latin typeface="+mn-lt"/>
              </a:rPr>
              <a:t> a </a:t>
            </a:r>
            <a:r>
              <a:rPr lang="en-US" sz="3200" b="1" dirty="0" err="1">
                <a:latin typeface="+mn-lt"/>
              </a:rPr>
              <a:t>vyhodnocovanie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znamená</a:t>
            </a:r>
            <a:r>
              <a:rPr lang="en-US" sz="3200" b="1" dirty="0">
                <a:latin typeface="+mn-lt"/>
              </a:rPr>
              <a:t>…</a:t>
            </a:r>
            <a:endParaRPr lang="el-G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5558408" cy="25721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Zistiť</a:t>
            </a:r>
            <a:r>
              <a:rPr lang="en-US" sz="2400" dirty="0"/>
              <a:t>,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úspešne</a:t>
            </a:r>
            <a:r>
              <a:rPr lang="en-US" sz="2400" dirty="0"/>
              <a:t> </a:t>
            </a:r>
            <a:r>
              <a:rPr lang="en-US" sz="2400" dirty="0" err="1"/>
              <a:t>dosahujete</a:t>
            </a:r>
            <a:r>
              <a:rPr lang="en-US" sz="2400" dirty="0"/>
              <a:t> </a:t>
            </a:r>
            <a:r>
              <a:rPr lang="en-US" sz="2400" dirty="0" err="1"/>
              <a:t>ciele</a:t>
            </a:r>
            <a:r>
              <a:rPr lang="en-US" sz="2400" dirty="0"/>
              <a:t> </a:t>
            </a:r>
            <a:r>
              <a:rPr lang="en-US" sz="2400" dirty="0" err="1"/>
              <a:t>stanovené</a:t>
            </a:r>
            <a:r>
              <a:rPr lang="en-US" sz="2400" dirty="0"/>
              <a:t> </a:t>
            </a:r>
            <a:r>
              <a:rPr lang="en-US" sz="2400" dirty="0" err="1"/>
              <a:t>vo</a:t>
            </a:r>
            <a:r>
              <a:rPr lang="en-US" sz="2400" dirty="0"/>
              <a:t> </a:t>
            </a:r>
            <a:r>
              <a:rPr lang="en-US" sz="2400" dirty="0" err="1"/>
              <a:t>vašom</a:t>
            </a:r>
            <a:r>
              <a:rPr lang="en-US" sz="2400" dirty="0"/>
              <a:t> </a:t>
            </a:r>
            <a:r>
              <a:rPr lang="sk-SK" sz="2400" dirty="0"/>
              <a:t>a</a:t>
            </a:r>
            <a:r>
              <a:rPr lang="en-US" sz="2400" dirty="0" err="1"/>
              <a:t>kčnom</a:t>
            </a:r>
            <a:r>
              <a:rPr lang="en-US" sz="2400" dirty="0"/>
              <a:t> </a:t>
            </a:r>
            <a:r>
              <a:rPr lang="en-US" sz="2400" dirty="0" err="1"/>
              <a:t>pláne</a:t>
            </a:r>
            <a:r>
              <a:rPr lang="en-US" sz="2400" dirty="0"/>
              <a:t>. Aby </a:t>
            </a:r>
            <a:r>
              <a:rPr lang="en-US" sz="2400" dirty="0" err="1"/>
              <a:t>ste</a:t>
            </a:r>
            <a:r>
              <a:rPr lang="en-US" sz="2400" dirty="0"/>
              <a:t> to </a:t>
            </a:r>
            <a:r>
              <a:rPr lang="en-US" sz="2400" dirty="0" err="1"/>
              <a:t>dosiahli</a:t>
            </a:r>
            <a:r>
              <a:rPr lang="en-US" sz="2400" dirty="0"/>
              <a:t>, </a:t>
            </a:r>
            <a:r>
              <a:rPr lang="en-US" sz="2400" dirty="0" err="1"/>
              <a:t>musíte</a:t>
            </a:r>
            <a:r>
              <a:rPr lang="en-US" sz="2400" dirty="0"/>
              <a:t> </a:t>
            </a:r>
            <a:r>
              <a:rPr lang="en-US" sz="2400" dirty="0" err="1"/>
              <a:t>monitorovať</a:t>
            </a:r>
            <a:r>
              <a:rPr lang="en-US" sz="2400" dirty="0"/>
              <a:t> a </a:t>
            </a:r>
            <a:r>
              <a:rPr lang="en-US" sz="2400" dirty="0" err="1"/>
              <a:t>merať</a:t>
            </a:r>
            <a:r>
              <a:rPr lang="en-US" sz="2400" dirty="0"/>
              <a:t> </a:t>
            </a:r>
            <a:r>
              <a:rPr lang="en-US" sz="2400" dirty="0" err="1"/>
              <a:t>svoj</a:t>
            </a:r>
            <a:r>
              <a:rPr lang="en-US" sz="2400" dirty="0"/>
              <a:t> </a:t>
            </a:r>
            <a:r>
              <a:rPr lang="en-US" sz="2400" dirty="0" err="1"/>
              <a:t>pokrok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5313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https://www.ecoschools.global/seven-steps-methodology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628800"/>
            <a:ext cx="4464496" cy="25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+mn-lt"/>
              </a:rPr>
              <a:t>Monitorovanie</a:t>
            </a:r>
            <a:r>
              <a:rPr lang="en-US" sz="3200" b="1" dirty="0">
                <a:latin typeface="+mn-lt"/>
              </a:rPr>
              <a:t> a </a:t>
            </a:r>
            <a:r>
              <a:rPr lang="en-US" sz="3200" b="1" dirty="0" err="1">
                <a:latin typeface="+mn-lt"/>
              </a:rPr>
              <a:t>vyhodnocovanie</a:t>
            </a:r>
            <a:r>
              <a:rPr lang="en-US" sz="3200" b="1" dirty="0">
                <a:latin typeface="+mn-lt"/>
              </a:rPr>
              <a:t> </a:t>
            </a:r>
            <a:r>
              <a:rPr lang="sk-SK" sz="3200" b="1" dirty="0">
                <a:latin typeface="+mn-lt"/>
              </a:rPr>
              <a:t>tiež </a:t>
            </a:r>
            <a:r>
              <a:rPr lang="en-US" sz="3200" b="1" dirty="0" err="1">
                <a:latin typeface="+mn-lt"/>
              </a:rPr>
              <a:t>znamená</a:t>
            </a:r>
            <a:r>
              <a:rPr lang="sk-SK" sz="3200" b="1" dirty="0">
                <a:latin typeface="+mn-lt"/>
              </a:rPr>
              <a:t>, že</a:t>
            </a:r>
            <a:r>
              <a:rPr lang="en-US" sz="3200" b="1" dirty="0">
                <a:latin typeface="+mn-lt"/>
              </a:rPr>
              <a:t>…</a:t>
            </a:r>
            <a:endParaRPr lang="el-G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Žiakom</a:t>
            </a:r>
            <a:r>
              <a:rPr lang="en-US" sz="2400" b="1" dirty="0"/>
              <a:t> </a:t>
            </a:r>
            <a:r>
              <a:rPr lang="en-US" sz="2400" dirty="0"/>
              <a:t>by mala </a:t>
            </a:r>
            <a:r>
              <a:rPr lang="en-US" sz="2400" dirty="0" err="1"/>
              <a:t>byť</a:t>
            </a:r>
            <a:r>
              <a:rPr lang="en-US" sz="2400" dirty="0"/>
              <a:t> </a:t>
            </a:r>
            <a:r>
              <a:rPr lang="en-US" sz="2400" dirty="0" err="1"/>
              <a:t>poskytnutá</a:t>
            </a:r>
            <a:r>
              <a:rPr lang="en-US" sz="2400" dirty="0"/>
              <a:t> </a:t>
            </a:r>
            <a:r>
              <a:rPr lang="en-US" sz="2400" b="1" dirty="0" err="1"/>
              <a:t>zodpovednosť</a:t>
            </a:r>
            <a:r>
              <a:rPr lang="en-US" sz="2400" b="1" dirty="0"/>
              <a:t> </a:t>
            </a:r>
            <a:r>
              <a:rPr lang="en-US" sz="2400" dirty="0"/>
              <a:t>za </a:t>
            </a:r>
            <a:r>
              <a:rPr lang="en-US" sz="2400" dirty="0" err="1"/>
              <a:t>vykonávanie</a:t>
            </a:r>
            <a:r>
              <a:rPr lang="en-US" sz="2400" dirty="0"/>
              <a:t> </a:t>
            </a:r>
            <a:r>
              <a:rPr lang="en-US" sz="2400" b="1" dirty="0" err="1"/>
              <a:t>monitorovacích</a:t>
            </a:r>
            <a:r>
              <a:rPr lang="en-US" sz="2400" b="1" dirty="0"/>
              <a:t> </a:t>
            </a:r>
            <a:r>
              <a:rPr lang="en-US" sz="2400" b="1" dirty="0" err="1"/>
              <a:t>aktivít</a:t>
            </a:r>
            <a:r>
              <a:rPr lang="en-US" sz="2400" dirty="0"/>
              <a:t>, </a:t>
            </a:r>
            <a:r>
              <a:rPr lang="en-US" sz="2400" dirty="0" err="1"/>
              <a:t>kdekoľvek</a:t>
            </a:r>
            <a:r>
              <a:rPr lang="en-US" sz="2400" dirty="0"/>
              <a:t> </a:t>
            </a:r>
            <a:r>
              <a:rPr lang="sk-SK" sz="2400" dirty="0"/>
              <a:t>a kedykoľvek </a:t>
            </a:r>
            <a:r>
              <a:rPr lang="en-US" sz="2400" dirty="0"/>
              <a:t>je to </a:t>
            </a:r>
            <a:r>
              <a:rPr lang="en-US" sz="2400" dirty="0" err="1"/>
              <a:t>možné</a:t>
            </a:r>
            <a:r>
              <a:rPr lang="en-US" sz="2400" dirty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Výsledky</a:t>
            </a:r>
            <a:r>
              <a:rPr lang="en-US" sz="2400" b="1" dirty="0"/>
              <a:t> </a:t>
            </a:r>
            <a:r>
              <a:rPr lang="en-US" sz="2400" b="1" dirty="0" err="1"/>
              <a:t>monitorovania</a:t>
            </a:r>
            <a:r>
              <a:rPr lang="en-US" sz="2400" b="1" dirty="0"/>
              <a:t> </a:t>
            </a:r>
            <a:r>
              <a:rPr lang="en-US" sz="2400" dirty="0"/>
              <a:t>by </a:t>
            </a:r>
            <a:r>
              <a:rPr lang="en-US" sz="2400" dirty="0" err="1"/>
              <a:t>mali</a:t>
            </a:r>
            <a:r>
              <a:rPr lang="en-US" sz="2400" dirty="0"/>
              <a:t> </a:t>
            </a:r>
            <a:r>
              <a:rPr lang="en-US" sz="2400" dirty="0" err="1"/>
              <a:t>byť</a:t>
            </a:r>
            <a:r>
              <a:rPr lang="en-US" sz="2400" dirty="0"/>
              <a:t> </a:t>
            </a:r>
            <a:r>
              <a:rPr lang="en-US" sz="2400" dirty="0" err="1"/>
              <a:t>pravidelne</a:t>
            </a:r>
            <a:r>
              <a:rPr lang="en-US" sz="2400" b="1" dirty="0"/>
              <a:t> </a:t>
            </a:r>
            <a:r>
              <a:rPr lang="en-US" sz="2400" b="1" dirty="0" err="1"/>
              <a:t>aktualizované</a:t>
            </a:r>
            <a:r>
              <a:rPr lang="en-US" sz="2400" b="1" dirty="0"/>
              <a:t> </a:t>
            </a:r>
            <a:r>
              <a:rPr lang="en-US" sz="2400" dirty="0"/>
              <a:t>a</a:t>
            </a:r>
            <a:r>
              <a:rPr lang="en-US" sz="2400" b="1" dirty="0"/>
              <a:t> </a:t>
            </a:r>
            <a:r>
              <a:rPr lang="en-US" sz="2400" dirty="0" err="1"/>
              <a:t>vystavené</a:t>
            </a:r>
            <a:r>
              <a:rPr lang="en-US" sz="2400" dirty="0"/>
              <a:t>, aby ich </a:t>
            </a:r>
            <a:r>
              <a:rPr lang="en-US" sz="2400" dirty="0" err="1"/>
              <a:t>mohla</a:t>
            </a:r>
            <a:r>
              <a:rPr lang="en-US" sz="2400" dirty="0"/>
              <a:t> </a:t>
            </a:r>
            <a:r>
              <a:rPr lang="en-US" sz="2400" dirty="0" err="1"/>
              <a:t>vidieť</a:t>
            </a:r>
            <a:r>
              <a:rPr lang="en-US" sz="2400" dirty="0"/>
              <a:t> </a:t>
            </a:r>
            <a:r>
              <a:rPr lang="en-US" sz="2400" dirty="0" err="1"/>
              <a:t>celá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Použité</a:t>
            </a:r>
            <a:r>
              <a:rPr lang="en-US" sz="2400" dirty="0"/>
              <a:t> </a:t>
            </a:r>
            <a:r>
              <a:rPr lang="en-US" sz="2400" dirty="0" err="1"/>
              <a:t>metódy</a:t>
            </a:r>
            <a:r>
              <a:rPr lang="en-US" sz="2400" dirty="0"/>
              <a:t> </a:t>
            </a:r>
            <a:r>
              <a:rPr lang="en-US" sz="2400" dirty="0" err="1"/>
              <a:t>monitorovania</a:t>
            </a:r>
            <a:r>
              <a:rPr lang="en-US" sz="2400" dirty="0"/>
              <a:t> </a:t>
            </a:r>
            <a:r>
              <a:rPr lang="en-US" sz="2400" dirty="0" err="1"/>
              <a:t>budú</a:t>
            </a:r>
            <a:r>
              <a:rPr lang="en-US" sz="2400" dirty="0"/>
              <a:t> </a:t>
            </a:r>
            <a:r>
              <a:rPr lang="en-US" sz="2400" dirty="0" err="1"/>
              <a:t>závisieť</a:t>
            </a:r>
            <a:r>
              <a:rPr lang="en-US" sz="2400" dirty="0"/>
              <a:t> od </a:t>
            </a:r>
            <a:r>
              <a:rPr lang="en-US" sz="2400" b="1" dirty="0" err="1"/>
              <a:t>cieľov</a:t>
            </a:r>
            <a:r>
              <a:rPr lang="en-US" sz="2400" dirty="0"/>
              <a:t> a </a:t>
            </a:r>
            <a:r>
              <a:rPr lang="en-US" sz="2400" b="1" dirty="0" err="1"/>
              <a:t>kritérií</a:t>
            </a:r>
            <a:r>
              <a:rPr lang="en-US" sz="2400" dirty="0"/>
              <a:t> </a:t>
            </a:r>
            <a:r>
              <a:rPr lang="en-US" sz="2400" b="1" dirty="0" err="1"/>
              <a:t>merania</a:t>
            </a:r>
            <a:r>
              <a:rPr lang="en-US" sz="2400" dirty="0"/>
              <a:t> </a:t>
            </a:r>
            <a:r>
              <a:rPr lang="en-US" sz="2400" dirty="0" err="1"/>
              <a:t>stanovených</a:t>
            </a:r>
            <a:r>
              <a:rPr lang="en-US" sz="2400" dirty="0"/>
              <a:t> </a:t>
            </a:r>
            <a:r>
              <a:rPr lang="en-US" sz="2400" dirty="0" err="1"/>
              <a:t>vo</a:t>
            </a:r>
            <a:r>
              <a:rPr lang="en-US" sz="2400" dirty="0"/>
              <a:t> </a:t>
            </a:r>
            <a:r>
              <a:rPr lang="en-US" sz="2400" dirty="0" err="1"/>
              <a:t>vašom</a:t>
            </a:r>
            <a:r>
              <a:rPr lang="en-US" sz="2400" dirty="0"/>
              <a:t> </a:t>
            </a:r>
            <a:r>
              <a:rPr lang="sk-SK" sz="2400" dirty="0"/>
              <a:t>a</a:t>
            </a:r>
            <a:r>
              <a:rPr lang="en-US" sz="2400" dirty="0" err="1"/>
              <a:t>kčnom</a:t>
            </a:r>
            <a:r>
              <a:rPr lang="en-US" sz="2400" dirty="0"/>
              <a:t> </a:t>
            </a:r>
            <a:r>
              <a:rPr lang="en-US" sz="2400" dirty="0" err="1"/>
              <a:t>pláne</a:t>
            </a:r>
            <a:r>
              <a:rPr lang="en-US" sz="2400" dirty="0"/>
              <a:t> pre </a:t>
            </a:r>
            <a:r>
              <a:rPr lang="en-US" sz="2400" dirty="0" err="1"/>
              <a:t>témy</a:t>
            </a:r>
            <a:r>
              <a:rPr lang="en-US" sz="2400" dirty="0"/>
              <a:t>, </a:t>
            </a:r>
            <a:r>
              <a:rPr lang="en-US" sz="2400" dirty="0" err="1"/>
              <a:t>ktorým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chcete</a:t>
            </a:r>
            <a:r>
              <a:rPr lang="en-US" sz="2400" dirty="0"/>
              <a:t> </a:t>
            </a:r>
            <a:r>
              <a:rPr lang="en-US" sz="2400" dirty="0" err="1"/>
              <a:t>venovať</a:t>
            </a:r>
            <a:r>
              <a:rPr lang="en-US" sz="2400" dirty="0"/>
              <a:t>,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aj</a:t>
            </a:r>
            <a:r>
              <a:rPr lang="en-US" sz="2400" dirty="0"/>
              <a:t> od </a:t>
            </a:r>
            <a:r>
              <a:rPr lang="en-US" sz="2400" dirty="0" err="1"/>
              <a:t>veku</a:t>
            </a:r>
            <a:r>
              <a:rPr lang="en-US" sz="2400" dirty="0"/>
              <a:t> a </a:t>
            </a:r>
            <a:r>
              <a:rPr lang="en-US" sz="2400" dirty="0" err="1"/>
              <a:t>schopností</a:t>
            </a:r>
            <a:r>
              <a:rPr lang="en-US" sz="2400" dirty="0"/>
              <a:t> </a:t>
            </a:r>
            <a:r>
              <a:rPr lang="en-US" sz="2400" dirty="0" err="1"/>
              <a:t>žiakov</a:t>
            </a:r>
            <a:r>
              <a:rPr lang="en-US" sz="2400" dirty="0"/>
              <a:t> a </a:t>
            </a:r>
            <a:r>
              <a:rPr lang="en-US" sz="2400" dirty="0" err="1"/>
              <a:t>ostatných</a:t>
            </a:r>
            <a:r>
              <a:rPr lang="en-US" sz="2400" dirty="0"/>
              <a:t> </a:t>
            </a:r>
            <a:r>
              <a:rPr lang="en-US" sz="2400" dirty="0" err="1"/>
              <a:t>osôb</a:t>
            </a:r>
            <a:r>
              <a:rPr lang="en-US" sz="2400" dirty="0"/>
              <a:t>, </a:t>
            </a:r>
            <a:r>
              <a:rPr lang="en-US" sz="2400" dirty="0" err="1"/>
              <a:t>ktoré</a:t>
            </a:r>
            <a:r>
              <a:rPr lang="en-US" sz="2400" dirty="0"/>
              <a:t> ich </a:t>
            </a:r>
            <a:r>
              <a:rPr lang="en-US" sz="2400" dirty="0" err="1"/>
              <a:t>vykonávajú</a:t>
            </a:r>
            <a:r>
              <a:rPr lang="en-US" sz="2400" dirty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Vyhodnocovanie</a:t>
            </a:r>
            <a:r>
              <a:rPr lang="en-US" sz="2400" b="1" dirty="0"/>
              <a:t> </a:t>
            </a:r>
            <a:r>
              <a:rPr lang="en-US" sz="2400" b="1" dirty="0" err="1"/>
              <a:t>nadväzuje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monitorovanie</a:t>
            </a:r>
            <a:r>
              <a:rPr lang="en-US" sz="2400" b="1" dirty="0"/>
              <a:t>. </a:t>
            </a:r>
            <a:r>
              <a:rPr lang="en-US" sz="2400" dirty="0" err="1"/>
              <a:t>Hodnotením</a:t>
            </a:r>
            <a:r>
              <a:rPr lang="en-US" sz="2400" dirty="0"/>
              <a:t> </a:t>
            </a:r>
            <a:r>
              <a:rPr lang="en-US" sz="2400" dirty="0" err="1"/>
              <a:t>úspešnosti</a:t>
            </a:r>
            <a:r>
              <a:rPr lang="en-US" sz="2400" dirty="0"/>
              <a:t> </a:t>
            </a:r>
            <a:r>
              <a:rPr lang="en-US" sz="2400" dirty="0" err="1"/>
              <a:t>svojich</a:t>
            </a:r>
            <a:r>
              <a:rPr lang="en-US" sz="2400" dirty="0"/>
              <a:t> </a:t>
            </a:r>
            <a:r>
              <a:rPr lang="en-US" sz="2400" dirty="0" err="1"/>
              <a:t>aktivít</a:t>
            </a:r>
            <a:r>
              <a:rPr lang="en-US" sz="2400" dirty="0"/>
              <a:t> </a:t>
            </a:r>
            <a:r>
              <a:rPr lang="en-US" sz="2400" dirty="0" err="1"/>
              <a:t>budete</a:t>
            </a:r>
            <a:r>
              <a:rPr lang="en-US" sz="2400" dirty="0"/>
              <a:t> </a:t>
            </a:r>
            <a:r>
              <a:rPr lang="en-US" sz="2400" dirty="0" err="1"/>
              <a:t>môcť</a:t>
            </a:r>
            <a:r>
              <a:rPr lang="en-US" sz="2400" dirty="0"/>
              <a:t> </a:t>
            </a:r>
            <a:r>
              <a:rPr lang="en-US" sz="2400" dirty="0" err="1"/>
              <a:t>vykonať</a:t>
            </a:r>
            <a:r>
              <a:rPr lang="en-US" sz="2400" dirty="0"/>
              <a:t> </a:t>
            </a:r>
            <a:r>
              <a:rPr lang="en-US" sz="2400" dirty="0" err="1"/>
              <a:t>zmeny</a:t>
            </a:r>
            <a:r>
              <a:rPr lang="en-US" sz="2400" dirty="0"/>
              <a:t> v </a:t>
            </a:r>
            <a:r>
              <a:rPr lang="en-US" sz="2400" dirty="0" err="1"/>
              <a:t>Akčnom</a:t>
            </a:r>
            <a:r>
              <a:rPr lang="en-US" sz="2400" dirty="0"/>
              <a:t> </a:t>
            </a:r>
            <a:r>
              <a:rPr lang="en-US" sz="2400" dirty="0" err="1"/>
              <a:t>pláne</a:t>
            </a:r>
            <a:r>
              <a:rPr lang="en-US" sz="2400" dirty="0"/>
              <a:t>, </a:t>
            </a:r>
            <a:r>
              <a:rPr lang="en-US" sz="2400" dirty="0" err="1"/>
              <a:t>ak</a:t>
            </a:r>
            <a:r>
              <a:rPr lang="en-US" sz="2400" dirty="0"/>
              <a:t> to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potrebné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Žiakom</a:t>
            </a:r>
            <a:r>
              <a:rPr lang="en-US" sz="3200" dirty="0"/>
              <a:t> by mala </a:t>
            </a:r>
            <a:r>
              <a:rPr lang="en-US" sz="3200" dirty="0" err="1"/>
              <a:t>byť</a:t>
            </a:r>
            <a:r>
              <a:rPr lang="en-US" sz="3200" dirty="0"/>
              <a:t> </a:t>
            </a:r>
            <a:r>
              <a:rPr lang="en-US" sz="3200" dirty="0" err="1"/>
              <a:t>poskytnutá</a:t>
            </a:r>
            <a:r>
              <a:rPr lang="en-US" sz="3200" dirty="0"/>
              <a:t> </a:t>
            </a:r>
            <a:r>
              <a:rPr lang="en-US" sz="3200" dirty="0" err="1"/>
              <a:t>zodpovednosť</a:t>
            </a:r>
            <a:r>
              <a:rPr lang="en-US" sz="3200" dirty="0"/>
              <a:t> za </a:t>
            </a:r>
            <a:r>
              <a:rPr lang="en-US" sz="3200" dirty="0" err="1"/>
              <a:t>vykonávanie</a:t>
            </a:r>
            <a:r>
              <a:rPr lang="en-US" sz="3200" dirty="0"/>
              <a:t> </a:t>
            </a:r>
            <a:r>
              <a:rPr lang="en-US" sz="3200" dirty="0" err="1"/>
              <a:t>monitorovacích</a:t>
            </a:r>
            <a:r>
              <a:rPr lang="en-US" sz="3200" dirty="0"/>
              <a:t> </a:t>
            </a:r>
            <a:r>
              <a:rPr lang="en-US" sz="3200" dirty="0" err="1"/>
              <a:t>aktivít</a:t>
            </a:r>
            <a:r>
              <a:rPr lang="en-US" sz="3200" dirty="0"/>
              <a:t>, </a:t>
            </a:r>
            <a:r>
              <a:rPr lang="en-US" sz="3200" dirty="0" err="1"/>
              <a:t>kdekoľvek</a:t>
            </a:r>
            <a:r>
              <a:rPr lang="en-US" sz="3200" dirty="0"/>
              <a:t> </a:t>
            </a:r>
            <a:r>
              <a:rPr lang="sk-SK" sz="3200" dirty="0"/>
              <a:t>a kedykoľvek </a:t>
            </a:r>
            <a:r>
              <a:rPr lang="en-US" sz="3200" dirty="0"/>
              <a:t>je to </a:t>
            </a:r>
            <a:r>
              <a:rPr lang="en-US" sz="3200" dirty="0" err="1"/>
              <a:t>možné</a:t>
            </a:r>
            <a:r>
              <a:rPr lang="en-US" sz="3200" dirty="0"/>
              <a:t>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39604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300" dirty="0" err="1">
                <a:cs typeface="Calibri"/>
              </a:rPr>
              <a:t>Zapojenie</a:t>
            </a:r>
            <a:r>
              <a:rPr lang="en-US" sz="2300" dirty="0">
                <a:cs typeface="Calibri"/>
              </a:rPr>
              <a:t> do </a:t>
            </a:r>
            <a:r>
              <a:rPr lang="en-US" sz="2300" dirty="0" err="1">
                <a:cs typeface="Calibri"/>
              </a:rPr>
              <a:t>monitorovacích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aktivít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prináša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žiakom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množstvo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výhod</a:t>
            </a:r>
            <a:r>
              <a:rPr lang="en-US" sz="2300" dirty="0">
                <a:cs typeface="Calibri"/>
              </a:rPr>
              <a:t>.</a:t>
            </a:r>
          </a:p>
          <a:p>
            <a:r>
              <a:rPr lang="en-US" sz="2300" b="1" dirty="0" err="1">
                <a:cs typeface="Calibri"/>
              </a:rPr>
              <a:t>Praktické</a:t>
            </a:r>
            <a:r>
              <a:rPr lang="en-US" sz="2300" b="1" dirty="0">
                <a:cs typeface="Calibri"/>
              </a:rPr>
              <a:t> </a:t>
            </a:r>
            <a:r>
              <a:rPr lang="en-US" sz="2300" b="1" dirty="0" err="1">
                <a:cs typeface="Calibri"/>
              </a:rPr>
              <a:t>učenie</a:t>
            </a:r>
            <a:r>
              <a:rPr lang="en-US" sz="2300" b="1" dirty="0">
                <a:cs typeface="Calibri"/>
              </a:rPr>
              <a:t>: </a:t>
            </a:r>
            <a:r>
              <a:rPr lang="en-US" sz="2300" dirty="0" err="1">
                <a:cs typeface="Calibri"/>
              </a:rPr>
              <a:t>Žiaci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rozvíjajú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svoje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výskumné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zručnosti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prostredníctvom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praktických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skúseností</a:t>
            </a:r>
            <a:r>
              <a:rPr lang="en-US" sz="2300" dirty="0">
                <a:cs typeface="Calibri"/>
              </a:rPr>
              <a:t> v </a:t>
            </a:r>
            <a:r>
              <a:rPr lang="en-US" sz="2300" dirty="0" err="1">
                <a:cs typeface="Calibri"/>
              </a:rPr>
              <a:t>oblastiach</a:t>
            </a:r>
            <a:r>
              <a:rPr lang="en-US" sz="2300" dirty="0">
                <a:cs typeface="Calibri"/>
              </a:rPr>
              <a:t>, </a:t>
            </a:r>
            <a:r>
              <a:rPr lang="en-US" sz="2300" dirty="0" err="1">
                <a:cs typeface="Calibri"/>
              </a:rPr>
              <a:t>ako</a:t>
            </a:r>
            <a:r>
              <a:rPr lang="en-US" sz="2300" dirty="0">
                <a:cs typeface="Calibri"/>
              </a:rPr>
              <a:t> je </a:t>
            </a:r>
            <a:r>
              <a:rPr lang="en-US" sz="2300" dirty="0" err="1">
                <a:cs typeface="Calibri"/>
              </a:rPr>
              <a:t>zber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údajov</a:t>
            </a:r>
            <a:r>
              <a:rPr lang="en-US" sz="2300" dirty="0">
                <a:cs typeface="Calibri"/>
              </a:rPr>
              <a:t>, </a:t>
            </a:r>
            <a:r>
              <a:rPr lang="en-US" sz="2300" dirty="0" err="1">
                <a:cs typeface="Calibri"/>
              </a:rPr>
              <a:t>analýza</a:t>
            </a:r>
            <a:r>
              <a:rPr lang="en-US" sz="2300" dirty="0">
                <a:cs typeface="Calibri"/>
              </a:rPr>
              <a:t> a </a:t>
            </a:r>
            <a:r>
              <a:rPr lang="en-US" sz="2300" dirty="0" err="1">
                <a:cs typeface="Calibri"/>
              </a:rPr>
              <a:t>riešenie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problémov</a:t>
            </a:r>
            <a:r>
              <a:rPr lang="en-US" sz="2300" dirty="0">
                <a:cs typeface="Calibri"/>
              </a:rPr>
              <a:t>.</a:t>
            </a:r>
          </a:p>
          <a:p>
            <a:r>
              <a:rPr lang="en-US" sz="2300" b="1" dirty="0" err="1">
                <a:cs typeface="Calibri"/>
              </a:rPr>
              <a:t>Zapojenie</a:t>
            </a:r>
            <a:r>
              <a:rPr lang="en-US" sz="2300" b="1" dirty="0">
                <a:cs typeface="Calibri"/>
              </a:rPr>
              <a:t> a </a:t>
            </a:r>
            <a:r>
              <a:rPr lang="en-US" sz="2300" b="1" dirty="0" err="1">
                <a:cs typeface="Calibri"/>
              </a:rPr>
              <a:t>vlastníctvo</a:t>
            </a:r>
            <a:r>
              <a:rPr lang="en-US" sz="2300" b="1" dirty="0">
                <a:cs typeface="Calibri"/>
              </a:rPr>
              <a:t>: </a:t>
            </a:r>
            <a:r>
              <a:rPr lang="en-US" sz="2300" dirty="0">
                <a:cs typeface="Calibri"/>
              </a:rPr>
              <a:t>Na </a:t>
            </a:r>
            <a:r>
              <a:rPr lang="en-US" sz="2300" dirty="0" err="1">
                <a:cs typeface="Calibri"/>
              </a:rPr>
              <a:t>každom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kroku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filozofie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programu</a:t>
            </a:r>
            <a:r>
              <a:rPr lang="en-US" sz="2300" dirty="0">
                <a:cs typeface="Calibri"/>
              </a:rPr>
              <a:t> </a:t>
            </a:r>
            <a:r>
              <a:rPr lang="sk-SK" sz="2300" dirty="0">
                <a:cs typeface="Calibri"/>
              </a:rPr>
              <a:t>EKO-škôl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sa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žiaci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učia</a:t>
            </a:r>
            <a:r>
              <a:rPr lang="en-US" sz="2300" dirty="0">
                <a:cs typeface="Calibri"/>
              </a:rPr>
              <a:t>, </a:t>
            </a:r>
            <a:r>
              <a:rPr lang="en-US" sz="2300" dirty="0" err="1">
                <a:cs typeface="Calibri"/>
              </a:rPr>
              <a:t>ako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byť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aktívne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zapojení</a:t>
            </a:r>
            <a:r>
              <a:rPr lang="en-US" sz="2300" dirty="0">
                <a:cs typeface="Calibri"/>
              </a:rPr>
              <a:t> a </a:t>
            </a:r>
            <a:r>
              <a:rPr lang="en-US" sz="2300" dirty="0" err="1">
                <a:cs typeface="Calibri"/>
              </a:rPr>
              <a:t>aký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vplyv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majú</a:t>
            </a:r>
            <a:r>
              <a:rPr lang="en-US" sz="2300" dirty="0">
                <a:cs typeface="Calibri"/>
              </a:rPr>
              <a:t> ich </a:t>
            </a:r>
            <a:r>
              <a:rPr lang="en-US" sz="2300" dirty="0" err="1">
                <a:cs typeface="Calibri"/>
              </a:rPr>
              <a:t>činy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na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životné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prostredie</a:t>
            </a:r>
            <a:r>
              <a:rPr lang="en-US" sz="2300" dirty="0">
                <a:cs typeface="Calibri"/>
              </a:rPr>
              <a:t>.</a:t>
            </a:r>
          </a:p>
          <a:p>
            <a:r>
              <a:rPr lang="en-US" sz="2300" b="1" dirty="0" err="1">
                <a:cs typeface="Calibri"/>
              </a:rPr>
              <a:t>Zodpovednosť</a:t>
            </a:r>
            <a:r>
              <a:rPr lang="en-US" sz="2300" b="1" dirty="0">
                <a:cs typeface="Calibri"/>
              </a:rPr>
              <a:t> a </a:t>
            </a:r>
            <a:r>
              <a:rPr lang="en-US" sz="2300" b="1" dirty="0" err="1">
                <a:cs typeface="Calibri"/>
              </a:rPr>
              <a:t>zúčtovateľnosť</a:t>
            </a:r>
            <a:r>
              <a:rPr lang="en-US" sz="2300" b="1" dirty="0">
                <a:cs typeface="Calibri"/>
              </a:rPr>
              <a:t>:</a:t>
            </a:r>
            <a:r>
              <a:rPr lang="sk-SK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Žiaci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sú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zodpovední</a:t>
            </a:r>
            <a:r>
              <a:rPr lang="en-US" sz="2300" dirty="0">
                <a:cs typeface="Calibri"/>
              </a:rPr>
              <a:t> za </a:t>
            </a:r>
            <a:r>
              <a:rPr lang="en-US" sz="2300" dirty="0" err="1">
                <a:cs typeface="Calibri"/>
              </a:rPr>
              <a:t>vykonávanie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monitorovacích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aktivít</a:t>
            </a:r>
            <a:r>
              <a:rPr lang="en-US" sz="2300" dirty="0">
                <a:cs typeface="Calibri"/>
              </a:rPr>
              <a:t> a </a:t>
            </a:r>
            <a:r>
              <a:rPr lang="en-US" sz="2300" dirty="0" err="1">
                <a:cs typeface="Calibri"/>
              </a:rPr>
              <a:t>môžu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pozorovať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výsledky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svojich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činov</a:t>
            </a:r>
            <a:r>
              <a:rPr lang="en-US" sz="2300" dirty="0">
                <a:cs typeface="Calibri"/>
              </a:rPr>
              <a:t>.</a:t>
            </a:r>
          </a:p>
          <a:p>
            <a:r>
              <a:rPr lang="en-US" sz="2300" b="1" dirty="0" err="1">
                <a:cs typeface="Calibri"/>
              </a:rPr>
              <a:t>Spolupráca</a:t>
            </a:r>
            <a:r>
              <a:rPr lang="en-US" sz="2300" b="1" dirty="0">
                <a:cs typeface="Calibri"/>
              </a:rPr>
              <a:t> a </a:t>
            </a:r>
            <a:r>
              <a:rPr lang="en-US" sz="2300" b="1" dirty="0" err="1">
                <a:cs typeface="Calibri"/>
              </a:rPr>
              <a:t>tímová</a:t>
            </a:r>
            <a:r>
              <a:rPr lang="en-US" sz="2300" b="1" dirty="0">
                <a:cs typeface="Calibri"/>
              </a:rPr>
              <a:t> </a:t>
            </a:r>
            <a:r>
              <a:rPr lang="en-US" sz="2300" b="1" dirty="0" err="1">
                <a:cs typeface="Calibri"/>
              </a:rPr>
              <a:t>práca</a:t>
            </a:r>
            <a:r>
              <a:rPr lang="en-US" sz="2300" b="1" dirty="0">
                <a:cs typeface="Calibri"/>
              </a:rPr>
              <a:t>: </a:t>
            </a:r>
            <a:r>
              <a:rPr lang="en-US" sz="2300" dirty="0">
                <a:cs typeface="Calibri"/>
              </a:rPr>
              <a:t>V </a:t>
            </a:r>
            <a:r>
              <a:rPr lang="en-US" sz="2300" dirty="0" err="1">
                <a:cs typeface="Calibri"/>
              </a:rPr>
              <a:t>každej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fáze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pracujú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žiaci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spoločne</a:t>
            </a:r>
            <a:r>
              <a:rPr lang="en-US" sz="2300" dirty="0">
                <a:cs typeface="Calibri"/>
              </a:rPr>
              <a:t>, </a:t>
            </a:r>
            <a:r>
              <a:rPr lang="en-US" sz="2300" dirty="0" err="1">
                <a:cs typeface="Calibri"/>
              </a:rPr>
              <a:t>rozvíjajú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zručnosti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spolupráce</a:t>
            </a:r>
            <a:r>
              <a:rPr lang="en-US" sz="2300" dirty="0">
                <a:cs typeface="Calibri"/>
              </a:rPr>
              <a:t> a </a:t>
            </a:r>
            <a:r>
              <a:rPr lang="en-US" sz="2300" dirty="0" err="1">
                <a:cs typeface="Calibri"/>
              </a:rPr>
              <a:t>zároveň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aj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vodcovské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schopnosti</a:t>
            </a:r>
            <a:r>
              <a:rPr lang="en-US" sz="2300" dirty="0">
                <a:cs typeface="Calibri"/>
              </a:rPr>
              <a:t>. V </a:t>
            </a:r>
            <a:r>
              <a:rPr lang="en-US" sz="2300" dirty="0" err="1">
                <a:cs typeface="Calibri"/>
              </a:rPr>
              <a:t>dôsledku</a:t>
            </a:r>
            <a:r>
              <a:rPr lang="en-US" sz="2300" dirty="0">
                <a:cs typeface="Calibri"/>
              </a:rPr>
              <a:t> toho </a:t>
            </a:r>
            <a:r>
              <a:rPr lang="en-US" sz="2300" dirty="0" err="1">
                <a:cs typeface="Calibri"/>
              </a:rPr>
              <a:t>si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budujú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sebavedomie</a:t>
            </a:r>
            <a:r>
              <a:rPr lang="en-US" sz="2300" dirty="0">
                <a:cs typeface="Calibri"/>
              </a:rPr>
              <a:t> a </a:t>
            </a:r>
            <a:r>
              <a:rPr lang="en-US" sz="2300" dirty="0" err="1">
                <a:cs typeface="Calibri"/>
              </a:rPr>
              <a:t>pocit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príslušnosti</a:t>
            </a:r>
            <a:r>
              <a:rPr lang="en-US" sz="2300" dirty="0">
                <a:cs typeface="Calibri"/>
              </a:rPr>
              <a:t> k </a:t>
            </a:r>
            <a:r>
              <a:rPr lang="en-US" sz="2300" dirty="0" err="1">
                <a:cs typeface="Calibri"/>
              </a:rPr>
              <a:t>skupine</a:t>
            </a:r>
            <a:r>
              <a:rPr lang="en-US" sz="2300" dirty="0">
                <a:cs typeface="Calibri"/>
              </a:rPr>
              <a:t>, </a:t>
            </a:r>
            <a:r>
              <a:rPr lang="en-US" sz="2300" dirty="0" err="1">
                <a:cs typeface="Calibri"/>
              </a:rPr>
              <a:t>ktorá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sa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snaží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meniť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školu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prostredníctvom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tímovej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práce</a:t>
            </a:r>
            <a:r>
              <a:rPr lang="en-US" sz="2300" dirty="0">
                <a:cs typeface="Calibri"/>
              </a:rPr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688" y="274638"/>
            <a:ext cx="11679088" cy="114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err="1"/>
              <a:t>Výsledky</a:t>
            </a:r>
            <a:r>
              <a:rPr lang="en-US" sz="3600" b="1" dirty="0"/>
              <a:t> </a:t>
            </a:r>
            <a:r>
              <a:rPr lang="en-US" sz="3600" b="1" dirty="0" err="1"/>
              <a:t>monitorovania</a:t>
            </a:r>
            <a:r>
              <a:rPr lang="en-US" sz="3600" b="1" dirty="0"/>
              <a:t> </a:t>
            </a:r>
            <a:r>
              <a:rPr lang="en-US" sz="3600" dirty="0"/>
              <a:t>by </a:t>
            </a:r>
            <a:r>
              <a:rPr lang="en-US" sz="3600" dirty="0" err="1"/>
              <a:t>mali</a:t>
            </a:r>
            <a:r>
              <a:rPr lang="en-US" sz="3600" dirty="0"/>
              <a:t> </a:t>
            </a:r>
            <a:r>
              <a:rPr lang="en-US" sz="3600" dirty="0" err="1"/>
              <a:t>byť</a:t>
            </a:r>
            <a:r>
              <a:rPr lang="en-US" sz="3600" dirty="0"/>
              <a:t> </a:t>
            </a:r>
            <a:r>
              <a:rPr lang="en-US" sz="3600" dirty="0" err="1"/>
              <a:t>pravidelne</a:t>
            </a:r>
            <a:r>
              <a:rPr lang="en-US" sz="3600" b="1" dirty="0"/>
              <a:t> </a:t>
            </a:r>
            <a:r>
              <a:rPr lang="en-US" sz="3600" b="1" dirty="0" err="1"/>
              <a:t>aktualizované</a:t>
            </a:r>
            <a:r>
              <a:rPr lang="en-US" sz="3600" b="1" dirty="0"/>
              <a:t> </a:t>
            </a:r>
            <a:r>
              <a:rPr lang="en-US" sz="3600" dirty="0"/>
              <a:t>a</a:t>
            </a:r>
            <a:r>
              <a:rPr lang="en-US" sz="3600" b="1" dirty="0"/>
              <a:t> </a:t>
            </a:r>
            <a:r>
              <a:rPr lang="en-US" sz="3600" dirty="0" err="1"/>
              <a:t>vystavené</a:t>
            </a:r>
            <a:r>
              <a:rPr lang="en-US" sz="3600" dirty="0"/>
              <a:t>, aby ich </a:t>
            </a:r>
            <a:r>
              <a:rPr lang="en-US" sz="3600" dirty="0" err="1"/>
              <a:t>mohla</a:t>
            </a:r>
            <a:r>
              <a:rPr lang="en-US" sz="3600" dirty="0"/>
              <a:t> </a:t>
            </a:r>
            <a:r>
              <a:rPr lang="en-US" sz="3600" dirty="0" err="1"/>
              <a:t>vidieť</a:t>
            </a:r>
            <a:r>
              <a:rPr lang="en-US" sz="3600" dirty="0"/>
              <a:t> </a:t>
            </a:r>
            <a:r>
              <a:rPr lang="en-US" sz="3600" dirty="0" err="1"/>
              <a:t>celá</a:t>
            </a:r>
            <a:r>
              <a:rPr lang="en-US" sz="3600" dirty="0"/>
              <a:t> </a:t>
            </a:r>
            <a:r>
              <a:rPr lang="en-US" sz="3600" dirty="0" err="1"/>
              <a:t>škola</a:t>
            </a:r>
            <a:r>
              <a:rPr lang="en-US" sz="3600" dirty="0"/>
              <a:t>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52" y="1402777"/>
            <a:ext cx="10972800" cy="4392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err="1">
                <a:latin typeface="+mj-lt"/>
              </a:rPr>
              <a:t>Keď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školy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monitorujú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výsledky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svojich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aktivít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zobrazujú</a:t>
            </a:r>
            <a:r>
              <a:rPr lang="en-US" sz="1900" dirty="0">
                <a:latin typeface="+mj-lt"/>
              </a:rPr>
              <a:t> ich pre </a:t>
            </a:r>
            <a:r>
              <a:rPr lang="en-US" sz="1900" dirty="0" err="1">
                <a:latin typeface="+mj-lt"/>
              </a:rPr>
              <a:t>celú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školu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podporujú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tým</a:t>
            </a:r>
            <a:r>
              <a:rPr lang="en-US" sz="1900" dirty="0">
                <a:latin typeface="+mj-lt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Vzdelávaciu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u="sng" dirty="0" err="1">
                <a:latin typeface="+mj-lt"/>
              </a:rPr>
              <a:t>hodnotu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pretože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pomáhajú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žiakom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naučiť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čítať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výsledky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rozvíjať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schopnosti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riešiť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problémy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čo</a:t>
            </a:r>
            <a:r>
              <a:rPr lang="en-US" sz="1900" dirty="0">
                <a:latin typeface="+mj-lt"/>
              </a:rPr>
              <a:t> je </a:t>
            </a:r>
            <a:r>
              <a:rPr lang="en-US" sz="1900" dirty="0" err="1">
                <a:latin typeface="+mj-lt"/>
              </a:rPr>
              <a:t>kľúčové</a:t>
            </a:r>
            <a:r>
              <a:rPr lang="en-US" sz="1900" dirty="0">
                <a:latin typeface="+mj-lt"/>
              </a:rPr>
              <a:t> pre </a:t>
            </a:r>
            <a:r>
              <a:rPr lang="en-US" sz="1900" dirty="0" err="1">
                <a:latin typeface="+mj-lt"/>
              </a:rPr>
              <a:t>formovanie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budúcich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aktívnych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občanov</a:t>
            </a:r>
            <a:r>
              <a:rPr lang="en-US" sz="19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Zapojenie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pretože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keď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žiaci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zamestnanci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rodičia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vidia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výsledky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svojho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úsilia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pravdepodobnejšie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zostanú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motivovaní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budú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aktívne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zapájať</a:t>
            </a:r>
            <a:r>
              <a:rPr lang="en-US" sz="19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Transparentnosť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keďže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poskytujú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školskej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komunite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presné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aktuálne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údaje</a:t>
            </a:r>
            <a:r>
              <a:rPr lang="en-US" sz="1900" dirty="0">
                <a:latin typeface="+mj-lt"/>
              </a:rPr>
              <a:t> o </a:t>
            </a:r>
            <a:r>
              <a:rPr lang="en-US" sz="1900" dirty="0" err="1">
                <a:latin typeface="+mj-lt"/>
              </a:rPr>
              <a:t>projektoch</a:t>
            </a:r>
            <a:r>
              <a:rPr lang="en-US" sz="19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Oslavu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u="sng" dirty="0" err="1">
                <a:latin typeface="+mj-lt"/>
              </a:rPr>
              <a:t>úspechu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pretože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pravidelné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aktualizácie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umožňujú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škole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zhodnotiť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dosiahnutý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pokrok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osláviť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úspechy</a:t>
            </a:r>
            <a:r>
              <a:rPr lang="en-US" sz="19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Motiváciu</a:t>
            </a:r>
            <a:r>
              <a:rPr lang="en-US" sz="1900" u="sng" dirty="0">
                <a:latin typeface="+mj-lt"/>
              </a:rPr>
              <a:t> a </a:t>
            </a:r>
            <a:r>
              <a:rPr lang="en-US" sz="1900" u="sng" dirty="0" err="1">
                <a:latin typeface="+mj-lt"/>
              </a:rPr>
              <a:t>inšpiráciu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pretože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keď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majú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žiaci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dôkaz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že</a:t>
            </a:r>
            <a:r>
              <a:rPr lang="en-US" sz="1900" dirty="0">
                <a:latin typeface="+mj-lt"/>
              </a:rPr>
              <a:t> ich </a:t>
            </a:r>
            <a:r>
              <a:rPr lang="en-US" sz="1900" dirty="0" err="1">
                <a:latin typeface="+mj-lt"/>
              </a:rPr>
              <a:t>akcia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priniesla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pozitívne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výsledky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sú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viac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naklonení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podniknúť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ďalšie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kroky</a:t>
            </a:r>
            <a:r>
              <a:rPr lang="en-US" sz="1900" dirty="0">
                <a:latin typeface="+mj-lt"/>
              </a:rPr>
              <a:t> v </a:t>
            </a:r>
            <a:r>
              <a:rPr lang="en-US" sz="1900" dirty="0" err="1">
                <a:latin typeface="+mj-lt"/>
              </a:rPr>
              <a:t>rámci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podobných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iniciatív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znásobiť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dopad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úsilia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školy</a:t>
            </a:r>
            <a:r>
              <a:rPr lang="en-US" sz="19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Rozhodovanie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u="sng" dirty="0" err="1">
                <a:latin typeface="+mj-lt"/>
              </a:rPr>
              <a:t>založené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u="sng" dirty="0" err="1">
                <a:latin typeface="+mj-lt"/>
              </a:rPr>
              <a:t>na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u="sng" dirty="0" err="1">
                <a:latin typeface="+mj-lt"/>
              </a:rPr>
              <a:t>údajoch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keďže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výsledky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môžu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byť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efektívne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využité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úpravu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pôvodného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akčného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plánu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zlepšenie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výsledkov</a:t>
            </a:r>
            <a:r>
              <a:rPr lang="en-US" sz="19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93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D568DA-1FEF-1383-BFD6-163652F5A195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sk-SK" sz="3600" b="1" dirty="0">
                <a:latin typeface="+mn-lt"/>
              </a:rPr>
              <a:t>3. </a:t>
            </a:r>
            <a:r>
              <a:rPr lang="en-US" sz="3600" b="1" dirty="0" err="1">
                <a:latin typeface="+mn-lt"/>
              </a:rPr>
              <a:t>Monitorovacie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metódy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by </a:t>
            </a:r>
            <a:r>
              <a:rPr lang="en-US" sz="3600" dirty="0" err="1">
                <a:latin typeface="+mn-lt"/>
              </a:rPr>
              <a:t>mali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závisieť</a:t>
            </a:r>
            <a:r>
              <a:rPr lang="en-US" sz="3600" dirty="0">
                <a:latin typeface="+mn-lt"/>
              </a:rPr>
              <a:t> od </a:t>
            </a:r>
            <a:r>
              <a:rPr lang="en-US" sz="3600" b="1" dirty="0" err="1">
                <a:latin typeface="+mn-lt"/>
              </a:rPr>
              <a:t>cieľov</a:t>
            </a:r>
            <a:r>
              <a:rPr lang="en-US" sz="3600" b="1" dirty="0">
                <a:latin typeface="+mn-lt"/>
              </a:rPr>
              <a:t>, </a:t>
            </a:r>
            <a:r>
              <a:rPr lang="en-US" sz="3600" b="1" dirty="0" err="1">
                <a:latin typeface="+mn-lt"/>
              </a:rPr>
              <a:t>kritérií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merania</a:t>
            </a:r>
            <a:r>
              <a:rPr lang="en-US" sz="3600" b="1" dirty="0">
                <a:latin typeface="+mn-lt"/>
              </a:rPr>
              <a:t>, </a:t>
            </a:r>
            <a:r>
              <a:rPr lang="en-US" sz="3600" b="1" dirty="0" err="1">
                <a:latin typeface="+mn-lt"/>
              </a:rPr>
              <a:t>veku</a:t>
            </a:r>
            <a:r>
              <a:rPr lang="en-US" sz="3600" b="1" dirty="0">
                <a:latin typeface="+mn-lt"/>
              </a:rPr>
              <a:t> a </a:t>
            </a:r>
            <a:r>
              <a:rPr lang="en-US" sz="3600" b="1" dirty="0" err="1">
                <a:latin typeface="+mn-lt"/>
              </a:rPr>
              <a:t>schopností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žiakov</a:t>
            </a:r>
            <a:r>
              <a:rPr lang="en-US" sz="3600" b="1" dirty="0">
                <a:latin typeface="+mn-lt"/>
              </a:rPr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104" y="2240868"/>
            <a:ext cx="5194920" cy="27003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To </a:t>
            </a:r>
            <a:r>
              <a:rPr lang="en-US" sz="2400" dirty="0" err="1"/>
              <a:t>znamená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nástroje</a:t>
            </a:r>
            <a:r>
              <a:rPr lang="en-US" sz="2400" dirty="0"/>
              <a:t> a </a:t>
            </a:r>
            <a:r>
              <a:rPr lang="en-US" sz="2400" dirty="0" err="1"/>
              <a:t>techniky</a:t>
            </a:r>
            <a:r>
              <a:rPr lang="en-US" sz="2400" dirty="0"/>
              <a:t> </a:t>
            </a:r>
            <a:r>
              <a:rPr lang="en-US" sz="2400" dirty="0" err="1"/>
              <a:t>používané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monitorovanie</a:t>
            </a:r>
            <a:r>
              <a:rPr lang="en-US" sz="2400" dirty="0"/>
              <a:t> </a:t>
            </a:r>
            <a:r>
              <a:rPr lang="en-US" sz="2400" dirty="0" err="1"/>
              <a:t>pokroku</a:t>
            </a:r>
            <a:r>
              <a:rPr lang="en-US" sz="2400" dirty="0"/>
              <a:t> by </a:t>
            </a:r>
            <a:r>
              <a:rPr lang="en-US" sz="2400" dirty="0" err="1"/>
              <a:t>mali</a:t>
            </a:r>
            <a:r>
              <a:rPr lang="en-US" sz="2400" dirty="0"/>
              <a:t> </a:t>
            </a:r>
            <a:r>
              <a:rPr lang="en-US" sz="2400" dirty="0" err="1"/>
              <a:t>byť</a:t>
            </a:r>
            <a:r>
              <a:rPr lang="en-US" sz="2400" dirty="0"/>
              <a:t> </a:t>
            </a:r>
            <a:r>
              <a:rPr lang="en-US" sz="2400" dirty="0" err="1"/>
              <a:t>prispôsobené</a:t>
            </a:r>
            <a:r>
              <a:rPr lang="en-US" sz="2400" dirty="0"/>
              <a:t> </a:t>
            </a:r>
            <a:r>
              <a:rPr lang="en-US" sz="2400" dirty="0" err="1"/>
              <a:t>konkrétnym</a:t>
            </a:r>
            <a:r>
              <a:rPr lang="en-US" sz="2400" dirty="0"/>
              <a:t> </a:t>
            </a:r>
            <a:r>
              <a:rPr lang="en-US" sz="2400" dirty="0" err="1"/>
              <a:t>cieľom</a:t>
            </a:r>
            <a:r>
              <a:rPr lang="en-US" sz="2400" dirty="0"/>
              <a:t> </a:t>
            </a:r>
            <a:r>
              <a:rPr lang="en-US" sz="2400" dirty="0" err="1"/>
              <a:t>stanoveným</a:t>
            </a:r>
            <a:r>
              <a:rPr lang="en-US" sz="2400" dirty="0"/>
              <a:t> v </a:t>
            </a:r>
            <a:r>
              <a:rPr lang="en-US" sz="2400" dirty="0" err="1"/>
              <a:t>akčnom</a:t>
            </a:r>
            <a:r>
              <a:rPr lang="en-US" sz="2400" dirty="0"/>
              <a:t> </a:t>
            </a:r>
            <a:r>
              <a:rPr lang="en-US" sz="2400" dirty="0" err="1"/>
              <a:t>pláne</a:t>
            </a:r>
            <a:r>
              <a:rPr lang="en-US" sz="2400" dirty="0"/>
              <a:t>, </a:t>
            </a:r>
            <a:r>
              <a:rPr lang="en-US" sz="2400" dirty="0" err="1"/>
              <a:t>štandardom</a:t>
            </a:r>
            <a:r>
              <a:rPr lang="en-US" sz="2400" dirty="0"/>
              <a:t> </a:t>
            </a:r>
            <a:r>
              <a:rPr lang="en-US" sz="2400" dirty="0" err="1"/>
              <a:t>používaným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hodnotenie</a:t>
            </a:r>
            <a:r>
              <a:rPr lang="en-US" sz="2400" dirty="0"/>
              <a:t> a </a:t>
            </a:r>
            <a:r>
              <a:rPr lang="en-US" sz="2400" dirty="0" err="1"/>
              <a:t>úrovni</a:t>
            </a:r>
            <a:r>
              <a:rPr lang="en-US" sz="2400" dirty="0"/>
              <a:t> </a:t>
            </a:r>
            <a:r>
              <a:rPr lang="en-US" sz="2400" dirty="0" err="1"/>
              <a:t>rozvoja</a:t>
            </a:r>
            <a:r>
              <a:rPr lang="en-US" sz="2400" dirty="0"/>
              <a:t> a </a:t>
            </a:r>
            <a:r>
              <a:rPr lang="en-US" sz="2400" dirty="0" err="1"/>
              <a:t>zručnostiam</a:t>
            </a:r>
            <a:r>
              <a:rPr lang="en-US" sz="2400" dirty="0"/>
              <a:t> </a:t>
            </a:r>
            <a:r>
              <a:rPr lang="en-US" sz="2400" dirty="0" err="1"/>
              <a:t>žiakov</a:t>
            </a:r>
            <a:r>
              <a:rPr lang="en-US" sz="2400" dirty="0"/>
              <a:t>.</a:t>
            </a:r>
            <a:endParaRPr lang="el-GR" sz="2400" dirty="0"/>
          </a:p>
        </p:txBody>
      </p:sp>
      <p:pic>
        <p:nvPicPr>
          <p:cNvPr id="1026" name="Picture 2" descr="Hard vs Soft Skills: How They Differ (Examples Included)">
            <a:extLst>
              <a:ext uri="{FF2B5EF4-FFF2-40B4-BE49-F238E27FC236}">
                <a16:creationId xmlns:a16="http://schemas.microsoft.com/office/drawing/2014/main" id="{47921484-4A57-6D97-8EFF-F3E8B2AA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238411"/>
            <a:ext cx="4775871" cy="26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/>
              <a:t>Vyhodnocovanie</a:t>
            </a:r>
            <a:r>
              <a:rPr lang="en-US" sz="3600" dirty="0"/>
              <a:t> </a:t>
            </a:r>
            <a:r>
              <a:rPr lang="en-US" sz="3600" dirty="0" err="1"/>
              <a:t>nadväzuje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monitorovanie</a:t>
            </a:r>
            <a:r>
              <a:rPr lang="en-US" sz="3600" dirty="0"/>
              <a:t>.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085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/>
              <a:t>Tento</a:t>
            </a:r>
            <a:r>
              <a:rPr lang="en-US" sz="2400" dirty="0"/>
              <a:t> </a:t>
            </a:r>
            <a:r>
              <a:rPr lang="en-US" sz="2400" dirty="0" err="1"/>
              <a:t>krok</a:t>
            </a:r>
            <a:r>
              <a:rPr lang="en-US" sz="2400" dirty="0"/>
              <a:t> je </a:t>
            </a:r>
            <a:r>
              <a:rPr lang="en-US" sz="2400" dirty="0" err="1"/>
              <a:t>obzvlášť</a:t>
            </a:r>
            <a:r>
              <a:rPr lang="en-US" sz="2400" dirty="0"/>
              <a:t> </a:t>
            </a:r>
            <a:r>
              <a:rPr lang="en-US" sz="2400" dirty="0" err="1"/>
              <a:t>dôležitý</a:t>
            </a:r>
            <a:r>
              <a:rPr lang="en-US" sz="2400" dirty="0"/>
              <a:t> pre </a:t>
            </a:r>
            <a:r>
              <a:rPr lang="en-US" sz="2400" dirty="0" err="1"/>
              <a:t>akčný</a:t>
            </a:r>
            <a:r>
              <a:rPr lang="en-US" sz="2400" dirty="0"/>
              <a:t> </a:t>
            </a:r>
            <a:r>
              <a:rPr lang="en-US" sz="2400" dirty="0" err="1"/>
              <a:t>plán</a:t>
            </a:r>
            <a:r>
              <a:rPr lang="en-US" sz="2400" dirty="0"/>
              <a:t>, </a:t>
            </a:r>
            <a:r>
              <a:rPr lang="en-US" sz="2400" dirty="0" err="1"/>
              <a:t>pretože</a:t>
            </a:r>
            <a:r>
              <a:rPr lang="en-US" sz="2400" dirty="0"/>
              <a:t> </a:t>
            </a:r>
            <a:r>
              <a:rPr lang="en-US" sz="2400" dirty="0" err="1"/>
              <a:t>umožní</a:t>
            </a:r>
            <a:r>
              <a:rPr lang="en-US" sz="2400" dirty="0"/>
              <a:t> </a:t>
            </a:r>
            <a:r>
              <a:rPr lang="en-US" sz="2400" dirty="0" err="1"/>
              <a:t>žiakom</a:t>
            </a:r>
            <a:r>
              <a:rPr lang="en-US" sz="2400" dirty="0"/>
              <a:t> </a:t>
            </a:r>
            <a:r>
              <a:rPr lang="en-US" sz="2400" dirty="0" err="1"/>
              <a:t>vykonať</a:t>
            </a:r>
            <a:r>
              <a:rPr lang="en-US" sz="2400" dirty="0"/>
              <a:t> </a:t>
            </a:r>
            <a:r>
              <a:rPr lang="en-US" sz="2400" dirty="0" err="1"/>
              <a:t>všetky</a:t>
            </a:r>
            <a:r>
              <a:rPr lang="en-US" sz="2400" dirty="0"/>
              <a:t> </a:t>
            </a:r>
            <a:r>
              <a:rPr lang="en-US" sz="2400" dirty="0" err="1"/>
              <a:t>potrebné</a:t>
            </a:r>
            <a:r>
              <a:rPr lang="en-US" sz="2400" dirty="0"/>
              <a:t> </a:t>
            </a:r>
            <a:r>
              <a:rPr lang="en-US" sz="2400" dirty="0" err="1"/>
              <a:t>úpravy</a:t>
            </a:r>
            <a:r>
              <a:rPr lang="en-US" sz="2400" dirty="0"/>
              <a:t>. </a:t>
            </a:r>
            <a:r>
              <a:rPr lang="en-US" sz="2400" dirty="0" err="1"/>
              <a:t>Otázky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ktoré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v </a:t>
            </a:r>
            <a:r>
              <a:rPr lang="en-US" sz="2400" dirty="0" err="1"/>
              <a:t>tejto</a:t>
            </a:r>
            <a:r>
              <a:rPr lang="en-US" sz="2400" dirty="0"/>
              <a:t> </a:t>
            </a:r>
            <a:r>
              <a:rPr lang="en-US" sz="2400" dirty="0" err="1"/>
              <a:t>fáze</a:t>
            </a:r>
            <a:r>
              <a:rPr lang="en-US" sz="2400" dirty="0"/>
              <a:t> </a:t>
            </a:r>
            <a:r>
              <a:rPr lang="en-US" sz="2400" dirty="0" err="1"/>
              <a:t>odpovedá</a:t>
            </a:r>
            <a:r>
              <a:rPr lang="en-US" sz="2400" dirty="0"/>
              <a:t>, </a:t>
            </a:r>
            <a:r>
              <a:rPr lang="en-US" sz="2400" dirty="0" err="1"/>
              <a:t>sú</a:t>
            </a:r>
            <a:r>
              <a:rPr lang="en-US" sz="2400" dirty="0"/>
              <a:t>: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err="1"/>
              <a:t>Sú</a:t>
            </a:r>
            <a:r>
              <a:rPr lang="en-US" sz="2400" b="1" dirty="0"/>
              <a:t> </a:t>
            </a:r>
            <a:r>
              <a:rPr lang="en-US" sz="2400" b="1" dirty="0" err="1"/>
              <a:t>ciele</a:t>
            </a:r>
            <a:r>
              <a:rPr lang="en-US" sz="2400" b="1" dirty="0"/>
              <a:t> </a:t>
            </a:r>
            <a:r>
              <a:rPr lang="en-US" sz="2400" b="1" dirty="0" err="1"/>
              <a:t>splnené</a:t>
            </a:r>
            <a:r>
              <a:rPr lang="en-US" sz="2400" b="1" dirty="0"/>
              <a:t>?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Do </a:t>
            </a:r>
            <a:r>
              <a:rPr lang="en-US" sz="2400" b="1" dirty="0" err="1"/>
              <a:t>akej</a:t>
            </a:r>
            <a:r>
              <a:rPr lang="en-US" sz="2400" b="1" dirty="0"/>
              <a:t> </a:t>
            </a:r>
            <a:r>
              <a:rPr lang="en-US" sz="2400" b="1" dirty="0" err="1"/>
              <a:t>miery</a:t>
            </a:r>
            <a:r>
              <a:rPr lang="en-US" sz="2400" b="1" dirty="0"/>
              <a:t>?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err="1"/>
              <a:t>Čo</a:t>
            </a:r>
            <a:r>
              <a:rPr lang="en-US" sz="2400" b="1" dirty="0"/>
              <a:t> </a:t>
            </a:r>
            <a:r>
              <a:rPr lang="en-US" sz="2400" b="1" dirty="0" err="1"/>
              <a:t>fungovalo</a:t>
            </a:r>
            <a:r>
              <a:rPr lang="en-US" sz="2400" b="1" dirty="0"/>
              <a:t> </a:t>
            </a:r>
            <a:r>
              <a:rPr lang="en-US" sz="2400" b="1" dirty="0" err="1"/>
              <a:t>dobre</a:t>
            </a:r>
            <a:r>
              <a:rPr lang="en-US" sz="2400" b="1" dirty="0"/>
              <a:t>?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err="1"/>
              <a:t>Čo</a:t>
            </a:r>
            <a:r>
              <a:rPr lang="en-US" sz="2400" b="1" dirty="0"/>
              <a:t> </a:t>
            </a:r>
            <a:r>
              <a:rPr lang="en-US" sz="2400" b="1" dirty="0" err="1"/>
              <a:t>potrebujeme</a:t>
            </a:r>
            <a:r>
              <a:rPr lang="en-US" sz="2400" b="1" dirty="0"/>
              <a:t> </a:t>
            </a:r>
            <a:r>
              <a:rPr lang="en-US" sz="2400" b="1" dirty="0" err="1"/>
              <a:t>zlepšiť</a:t>
            </a:r>
            <a:r>
              <a:rPr lang="en-US" sz="2400" b="1" dirty="0"/>
              <a:t>?  </a:t>
            </a:r>
            <a:endParaRPr lang="sk-SK" sz="2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/>
              <a:t>Celá</a:t>
            </a:r>
            <a:r>
              <a:rPr lang="en-US" sz="2400" dirty="0"/>
              <a:t> </a:t>
            </a:r>
            <a:r>
              <a:rPr lang="en-US" sz="2400" dirty="0" err="1"/>
              <a:t>školská</a:t>
            </a:r>
            <a:r>
              <a:rPr lang="en-US" sz="2400" dirty="0"/>
              <a:t> </a:t>
            </a:r>
            <a:r>
              <a:rPr lang="en-US" sz="2400" dirty="0" err="1"/>
              <a:t>komunita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môže</a:t>
            </a:r>
            <a:r>
              <a:rPr lang="en-US" sz="2400" dirty="0"/>
              <a:t> </a:t>
            </a:r>
            <a:r>
              <a:rPr lang="en-US" sz="2400" dirty="0" err="1"/>
              <a:t>zapojiť</a:t>
            </a:r>
            <a:r>
              <a:rPr lang="en-US" sz="2400" dirty="0"/>
              <a:t> do </a:t>
            </a:r>
            <a:r>
              <a:rPr lang="en-US" sz="2400" dirty="0" err="1"/>
              <a:t>procesu</a:t>
            </a:r>
            <a:r>
              <a:rPr lang="en-US" sz="2400" dirty="0"/>
              <a:t> </a:t>
            </a:r>
            <a:r>
              <a:rPr lang="en-US" sz="2400" dirty="0" err="1"/>
              <a:t>zbierania</a:t>
            </a:r>
            <a:r>
              <a:rPr lang="en-US" sz="2400" dirty="0"/>
              <a:t> </a:t>
            </a:r>
            <a:r>
              <a:rPr lang="en-US" sz="2400" dirty="0" err="1"/>
              <a:t>spätnej</a:t>
            </a:r>
            <a:r>
              <a:rPr lang="en-US" sz="2400" dirty="0"/>
              <a:t> </a:t>
            </a:r>
            <a:r>
              <a:rPr lang="en-US" sz="2400" dirty="0" err="1"/>
              <a:t>väzby</a:t>
            </a:r>
            <a:r>
              <a:rPr lang="en-US" sz="2400" dirty="0"/>
              <a:t>, </a:t>
            </a:r>
            <a:r>
              <a:rPr lang="en-US" sz="2400" dirty="0" err="1"/>
              <a:t>ktorá</a:t>
            </a:r>
            <a:r>
              <a:rPr lang="en-US" sz="2400" dirty="0"/>
              <a:t> </a:t>
            </a:r>
            <a:r>
              <a:rPr lang="en-US" sz="2400" dirty="0" err="1"/>
              <a:t>informuje</a:t>
            </a:r>
            <a:r>
              <a:rPr lang="en-US" sz="2400" dirty="0"/>
              <a:t> o </a:t>
            </a:r>
            <a:r>
              <a:rPr lang="en-US" sz="2400" dirty="0" err="1"/>
              <a:t>úpravách</a:t>
            </a:r>
            <a:r>
              <a:rPr lang="en-US" sz="2400" dirty="0"/>
              <a:t> v </a:t>
            </a:r>
            <a:r>
              <a:rPr lang="en-US" sz="2400" dirty="0" err="1"/>
              <a:t>pôvodnom</a:t>
            </a:r>
            <a:r>
              <a:rPr lang="en-US" sz="2400" dirty="0"/>
              <a:t> </a:t>
            </a:r>
            <a:r>
              <a:rPr lang="en-US" sz="2400" dirty="0" err="1"/>
              <a:t>akčnom</a:t>
            </a:r>
            <a:r>
              <a:rPr lang="en-US" sz="2400" dirty="0"/>
              <a:t> </a:t>
            </a:r>
            <a:r>
              <a:rPr lang="en-US" sz="2400" dirty="0" err="1"/>
              <a:t>pláne</a:t>
            </a:r>
            <a:r>
              <a:rPr lang="en-US" sz="2400" dirty="0"/>
              <a:t>. </a:t>
            </a:r>
            <a:r>
              <a:rPr lang="sk-SK" sz="2400" dirty="0"/>
              <a:t>J</a:t>
            </a:r>
            <a:r>
              <a:rPr lang="en-US" sz="2400" dirty="0"/>
              <a:t>e </a:t>
            </a:r>
            <a:r>
              <a:rPr lang="en-US" sz="2400" dirty="0" err="1"/>
              <a:t>potrebné</a:t>
            </a:r>
            <a:r>
              <a:rPr lang="en-US" sz="2400" dirty="0"/>
              <a:t> </a:t>
            </a:r>
            <a:r>
              <a:rPr lang="en-US" sz="2400" dirty="0" err="1"/>
              <a:t>zohľadniť</a:t>
            </a:r>
            <a:r>
              <a:rPr lang="sk-SK" sz="2400" dirty="0"/>
              <a:t> r</a:t>
            </a:r>
            <a:r>
              <a:rPr lang="en-US" sz="2400" dirty="0" err="1"/>
              <a:t>ôzne</a:t>
            </a:r>
            <a:r>
              <a:rPr lang="en-US" sz="2400" dirty="0"/>
              <a:t> </a:t>
            </a:r>
            <a:r>
              <a:rPr lang="en-US" sz="2400" dirty="0" err="1"/>
              <a:t>perspektívy</a:t>
            </a:r>
            <a:r>
              <a:rPr lang="en-US" sz="2400" dirty="0"/>
              <a:t>, aby bolo </a:t>
            </a:r>
            <a:r>
              <a:rPr lang="en-US" sz="2400" dirty="0" err="1"/>
              <a:t>vyhodnocovanie</a:t>
            </a:r>
            <a:r>
              <a:rPr lang="en-US" sz="2400" dirty="0"/>
              <a:t> </a:t>
            </a:r>
            <a:r>
              <a:rPr lang="en-US" sz="2400" dirty="0" err="1"/>
              <a:t>platné</a:t>
            </a:r>
            <a:r>
              <a:rPr lang="en-US" sz="2400" dirty="0"/>
              <a:t> a </a:t>
            </a:r>
            <a:r>
              <a:rPr lang="en-US" sz="2400" dirty="0" err="1"/>
              <a:t>objektívne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22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2"/>
            <a:ext cx="10887000" cy="24056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V </a:t>
            </a:r>
            <a:r>
              <a:rPr lang="en-US" sz="2000" dirty="0" err="1"/>
              <a:t>závislosti</a:t>
            </a:r>
            <a:r>
              <a:rPr lang="en-US" sz="2000" dirty="0"/>
              <a:t> od </a:t>
            </a:r>
            <a:r>
              <a:rPr lang="en-US" sz="2000" dirty="0" err="1"/>
              <a:t>hlavnej</a:t>
            </a:r>
            <a:r>
              <a:rPr lang="en-US" sz="2000" dirty="0"/>
              <a:t> </a:t>
            </a:r>
            <a:r>
              <a:rPr lang="en-US" sz="2000" dirty="0" err="1"/>
              <a:t>témy</a:t>
            </a:r>
            <a:r>
              <a:rPr lang="en-US" sz="2000" dirty="0"/>
              <a:t> </a:t>
            </a:r>
            <a:r>
              <a:rPr lang="en-US" sz="2000" dirty="0" err="1"/>
              <a:t>môžu</a:t>
            </a:r>
            <a:r>
              <a:rPr lang="en-US" sz="2000" dirty="0"/>
              <a:t> </a:t>
            </a:r>
            <a:r>
              <a:rPr lang="en-US" sz="2000" dirty="0" err="1"/>
              <a:t>žiaci</a:t>
            </a:r>
            <a:r>
              <a:rPr lang="en-US" sz="2000" dirty="0"/>
              <a:t> </a:t>
            </a:r>
            <a:r>
              <a:rPr lang="en-US" sz="2000" dirty="0" err="1"/>
              <a:t>vykonávať</a:t>
            </a:r>
            <a:r>
              <a:rPr lang="en-US" sz="2000" dirty="0"/>
              <a:t> </a:t>
            </a:r>
            <a:r>
              <a:rPr lang="en-US" sz="2000" dirty="0" err="1"/>
              <a:t>rôzne</a:t>
            </a:r>
            <a:r>
              <a:rPr lang="en-US" sz="2000" dirty="0"/>
              <a:t> </a:t>
            </a:r>
            <a:r>
              <a:rPr lang="en-US" sz="2000" dirty="0" err="1"/>
              <a:t>monitorovacie</a:t>
            </a:r>
            <a:r>
              <a:rPr lang="en-US" sz="2000" dirty="0"/>
              <a:t> </a:t>
            </a:r>
            <a:r>
              <a:rPr lang="en-US" sz="2000" dirty="0" err="1"/>
              <a:t>aktivity</a:t>
            </a:r>
            <a:r>
              <a:rPr lang="en-US" sz="2000" dirty="0"/>
              <a:t>. </a:t>
            </a:r>
            <a:r>
              <a:rPr lang="en-US" sz="2000" dirty="0" err="1"/>
              <a:t>Napríklad</a:t>
            </a:r>
            <a:r>
              <a:rPr lang="en-US" sz="2000" dirty="0"/>
              <a:t> </a:t>
            </a:r>
            <a:r>
              <a:rPr lang="en-US" sz="2000" dirty="0" err="1"/>
              <a:t>môžu</a:t>
            </a:r>
            <a:r>
              <a:rPr lang="en-US" sz="2000" dirty="0"/>
              <a:t>: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Sledovať</a:t>
            </a:r>
            <a:r>
              <a:rPr lang="en-US" sz="2000" dirty="0"/>
              <a:t> </a:t>
            </a:r>
            <a:r>
              <a:rPr lang="en-US" sz="2000" dirty="0" err="1"/>
              <a:t>miery</a:t>
            </a:r>
            <a:r>
              <a:rPr lang="en-US" sz="2000" dirty="0"/>
              <a:t> </a:t>
            </a:r>
            <a:r>
              <a:rPr lang="en-US" sz="2000" dirty="0" err="1"/>
              <a:t>recyklácie</a:t>
            </a:r>
            <a:r>
              <a:rPr lang="en-US" sz="2000" dirty="0"/>
              <a:t> </a:t>
            </a:r>
            <a:r>
              <a:rPr lang="en-US" sz="2000" dirty="0" err="1"/>
              <a:t>vážením</a:t>
            </a:r>
            <a:r>
              <a:rPr lang="en-US" sz="2000" dirty="0"/>
              <a:t> </a:t>
            </a:r>
            <a:r>
              <a:rPr lang="en-US" sz="2000" dirty="0" err="1"/>
              <a:t>nádob</a:t>
            </a:r>
            <a:r>
              <a:rPr lang="en-US" sz="2000" dirty="0"/>
              <a:t> </a:t>
            </a:r>
            <a:r>
              <a:rPr lang="en-US" sz="2000" dirty="0" err="1"/>
              <a:t>každý</a:t>
            </a:r>
            <a:r>
              <a:rPr lang="en-US" sz="2000" dirty="0"/>
              <a:t> </a:t>
            </a:r>
            <a:r>
              <a:rPr lang="en-US" sz="2000" dirty="0" err="1"/>
              <a:t>týždeň</a:t>
            </a:r>
            <a:r>
              <a:rPr lang="en-US" sz="2000" dirty="0"/>
              <a:t>.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Monitorovať</a:t>
            </a:r>
            <a:r>
              <a:rPr lang="en-US" sz="2000" dirty="0"/>
              <a:t> </a:t>
            </a:r>
            <a:r>
              <a:rPr lang="en-US" sz="2000" dirty="0" err="1"/>
              <a:t>spotrebu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čítaním</a:t>
            </a:r>
            <a:r>
              <a:rPr lang="en-US" sz="2000" dirty="0"/>
              <a:t> </a:t>
            </a:r>
            <a:r>
              <a:rPr lang="en-US" sz="2000" dirty="0" err="1"/>
              <a:t>meracích</a:t>
            </a:r>
            <a:r>
              <a:rPr lang="en-US" sz="2000" dirty="0"/>
              <a:t> </a:t>
            </a:r>
            <a:r>
              <a:rPr lang="en-US" sz="2000" dirty="0" err="1"/>
              <a:t>prístrojov</a:t>
            </a:r>
            <a:r>
              <a:rPr lang="en-US" sz="2000" dirty="0"/>
              <a:t>.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Merať</a:t>
            </a:r>
            <a:r>
              <a:rPr lang="en-US" sz="2000" dirty="0"/>
              <a:t> </a:t>
            </a:r>
            <a:r>
              <a:rPr lang="en-US" sz="2000" dirty="0" err="1"/>
              <a:t>počet</a:t>
            </a:r>
            <a:r>
              <a:rPr lang="en-US" sz="2000" dirty="0"/>
              <a:t> </a:t>
            </a:r>
            <a:r>
              <a:rPr lang="en-US" sz="2000" dirty="0" err="1"/>
              <a:t>žiakov</a:t>
            </a:r>
            <a:r>
              <a:rPr lang="en-US" sz="2000" dirty="0"/>
              <a:t>, </a:t>
            </a:r>
            <a:r>
              <a:rPr lang="en-US" sz="2000" dirty="0" err="1"/>
              <a:t>ktorí</a:t>
            </a:r>
            <a:r>
              <a:rPr lang="en-US" sz="2000" dirty="0"/>
              <a:t> </a:t>
            </a:r>
            <a:r>
              <a:rPr lang="en-US" sz="2000" dirty="0" err="1"/>
              <a:t>použili</a:t>
            </a:r>
            <a:r>
              <a:rPr lang="en-US" sz="2000" dirty="0"/>
              <a:t> </a:t>
            </a:r>
            <a:r>
              <a:rPr lang="en-US" sz="2000" dirty="0" err="1"/>
              <a:t>kompostovacie</a:t>
            </a:r>
            <a:r>
              <a:rPr lang="en-US" sz="2000" dirty="0"/>
              <a:t> </a:t>
            </a:r>
            <a:r>
              <a:rPr lang="en-US" sz="2000" dirty="0" err="1"/>
              <a:t>nádoby</a:t>
            </a:r>
            <a:r>
              <a:rPr lang="en-US" sz="2000" dirty="0"/>
              <a:t> za </a:t>
            </a:r>
            <a:r>
              <a:rPr lang="en-US" sz="2000" dirty="0" err="1"/>
              <a:t>týždeň</a:t>
            </a:r>
            <a:r>
              <a:rPr lang="en-US" sz="2000" dirty="0"/>
              <a:t>.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Monitorovať</a:t>
            </a:r>
            <a:r>
              <a:rPr lang="en-US" sz="2000" dirty="0"/>
              <a:t> </a:t>
            </a:r>
            <a:r>
              <a:rPr lang="en-US" sz="2000" dirty="0" err="1"/>
              <a:t>spotrebu</a:t>
            </a:r>
            <a:r>
              <a:rPr lang="en-US" sz="2000" dirty="0"/>
              <a:t> </a:t>
            </a:r>
            <a:r>
              <a:rPr lang="en-US" sz="2000" dirty="0" err="1"/>
              <a:t>vody</a:t>
            </a:r>
            <a:r>
              <a:rPr lang="en-US" sz="2000" dirty="0"/>
              <a:t> v </a:t>
            </a:r>
            <a:r>
              <a:rPr lang="en-US" sz="2000" dirty="0" err="1"/>
              <a:t>škole</a:t>
            </a:r>
            <a:r>
              <a:rPr lang="en-US" sz="2000" dirty="0"/>
              <a:t> a </a:t>
            </a:r>
            <a:r>
              <a:rPr lang="en-US" sz="2000" dirty="0" err="1"/>
              <a:t>doma</a:t>
            </a:r>
            <a:r>
              <a:rPr lang="en-US" sz="2000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7" t="20112" r="30347" b="9018"/>
          <a:stretch/>
        </p:blipFill>
        <p:spPr bwMode="auto">
          <a:xfrm>
            <a:off x="7824192" y="1700808"/>
            <a:ext cx="4178924" cy="42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t="17188" r="37004" b="26673"/>
          <a:stretch/>
        </p:blipFill>
        <p:spPr bwMode="auto">
          <a:xfrm>
            <a:off x="1847528" y="3819908"/>
            <a:ext cx="3349786" cy="198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BB66F5B-69DB-98F6-7091-69C99F06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44" y="274638"/>
            <a:ext cx="10200956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latin typeface="+mn-lt"/>
              </a:rPr>
              <a:t>Poďme uviesť teóriu do praxe.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892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444" y="1582548"/>
            <a:ext cx="5578652" cy="48707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/>
              <a:t>Pokiaľ</a:t>
            </a:r>
            <a:r>
              <a:rPr lang="en-US" sz="2400" dirty="0"/>
              <a:t> ide o </a:t>
            </a:r>
            <a:r>
              <a:rPr lang="en-US" sz="2400" dirty="0" err="1"/>
              <a:t>projekt</a:t>
            </a:r>
            <a:r>
              <a:rPr lang="en-US" sz="2400" dirty="0"/>
              <a:t> </a:t>
            </a:r>
            <a:r>
              <a:rPr lang="en-US" sz="2400" dirty="0" err="1"/>
              <a:t>hospodárenia</a:t>
            </a:r>
            <a:r>
              <a:rPr lang="en-US" sz="2400" dirty="0"/>
              <a:t> s </a:t>
            </a:r>
            <a:r>
              <a:rPr lang="en-US" sz="2400" dirty="0" err="1"/>
              <a:t>odpadom</a:t>
            </a:r>
            <a:r>
              <a:rPr lang="en-US" sz="2400" dirty="0"/>
              <a:t>,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sú</a:t>
            </a:r>
            <a:r>
              <a:rPr lang="en-US" sz="2400" dirty="0"/>
              <a:t> </a:t>
            </a:r>
            <a:r>
              <a:rPr lang="en-US" sz="2400" dirty="0" err="1"/>
              <a:t>niektoré</a:t>
            </a:r>
            <a:r>
              <a:rPr lang="en-US" sz="2400" dirty="0"/>
              <a:t> </a:t>
            </a:r>
            <a:r>
              <a:rPr lang="en-US" sz="2400" dirty="0" err="1"/>
              <a:t>príklady</a:t>
            </a:r>
            <a:r>
              <a:rPr lang="en-US" sz="2400" dirty="0"/>
              <a:t> </a:t>
            </a:r>
            <a:r>
              <a:rPr lang="en-US" sz="2400" dirty="0" err="1"/>
              <a:t>monitorovacích</a:t>
            </a:r>
            <a:r>
              <a:rPr lang="en-US" sz="2400" dirty="0"/>
              <a:t> </a:t>
            </a:r>
            <a:r>
              <a:rPr lang="en-US" sz="2400" dirty="0" err="1"/>
              <a:t>aktivít</a:t>
            </a:r>
            <a:r>
              <a:rPr lang="en-US" sz="2400" dirty="0"/>
              <a:t> </a:t>
            </a:r>
            <a:r>
              <a:rPr lang="en-US" sz="2400" dirty="0" err="1"/>
              <a:t>súvisiacich</a:t>
            </a:r>
            <a:r>
              <a:rPr lang="en-US" sz="2400" dirty="0"/>
              <a:t> s </a:t>
            </a:r>
            <a:r>
              <a:rPr lang="en-US" sz="2400" dirty="0" err="1"/>
              <a:t>metódami</a:t>
            </a:r>
            <a:r>
              <a:rPr lang="en-US" sz="2400" dirty="0"/>
              <a:t> </a:t>
            </a:r>
            <a:r>
              <a:rPr lang="sk-SK" sz="2400" dirty="0" err="1"/>
              <a:t>biohospodárstva</a:t>
            </a:r>
            <a:r>
              <a:rPr lang="en-US" sz="2400" dirty="0"/>
              <a:t> </a:t>
            </a:r>
            <a:r>
              <a:rPr lang="en-US" sz="2400" dirty="0" err="1"/>
              <a:t>používaný</a:t>
            </a:r>
            <a:r>
              <a:rPr lang="sk-SK" sz="2400" dirty="0"/>
              <a:t>ch</a:t>
            </a:r>
            <a:r>
              <a:rPr lang="en-US" sz="2400" dirty="0"/>
              <a:t> v </a:t>
            </a:r>
            <a:r>
              <a:rPr lang="en-US" sz="2400" dirty="0" err="1"/>
              <a:t>škole</a:t>
            </a:r>
            <a:r>
              <a:rPr lang="en-US" sz="2400" dirty="0"/>
              <a:t>.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Ak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žiaci</a:t>
            </a:r>
            <a:r>
              <a:rPr lang="en-US" sz="2400" dirty="0"/>
              <a:t> </a:t>
            </a:r>
            <a:r>
              <a:rPr lang="en-US" sz="2400" dirty="0" err="1"/>
              <a:t>chcú</a:t>
            </a:r>
            <a:r>
              <a:rPr lang="en-US" sz="2400" dirty="0"/>
              <a:t> </a:t>
            </a:r>
            <a:r>
              <a:rPr lang="en-US" sz="2400" dirty="0" err="1"/>
              <a:t>presvedčiť</a:t>
            </a:r>
            <a:r>
              <a:rPr lang="en-US" sz="2400" dirty="0"/>
              <a:t>,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zmenili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en-US" sz="2400" dirty="0"/>
              <a:t> k </a:t>
            </a:r>
            <a:r>
              <a:rPr lang="en-US" sz="2400" dirty="0" err="1"/>
              <a:t>nakladaniu</a:t>
            </a:r>
            <a:r>
              <a:rPr lang="en-US" sz="2400" dirty="0"/>
              <a:t> s </a:t>
            </a:r>
            <a:r>
              <a:rPr lang="en-US" sz="2400" dirty="0" err="1"/>
              <a:t>odpadom</a:t>
            </a:r>
            <a:r>
              <a:rPr lang="en-US" sz="2400" dirty="0"/>
              <a:t>, </a:t>
            </a:r>
            <a:r>
              <a:rPr lang="en-US" sz="2400" dirty="0" err="1"/>
              <a:t>môžu</a:t>
            </a:r>
            <a:r>
              <a:rPr lang="en-US" sz="2400" dirty="0"/>
              <a:t> </a:t>
            </a:r>
            <a:r>
              <a:rPr lang="en-US" sz="2400" dirty="0" err="1"/>
              <a:t>merať</a:t>
            </a:r>
            <a:r>
              <a:rPr lang="en-US" sz="2400" dirty="0"/>
              <a:t> a </a:t>
            </a:r>
            <a:r>
              <a:rPr lang="en-US" sz="2400" dirty="0" err="1"/>
              <a:t>porovnávať</a:t>
            </a:r>
            <a:r>
              <a:rPr lang="en-US" sz="2400" dirty="0"/>
              <a:t> </a:t>
            </a:r>
            <a:r>
              <a:rPr lang="en-US" sz="2400" dirty="0" err="1"/>
              <a:t>množstvo</a:t>
            </a:r>
            <a:r>
              <a:rPr lang="en-US" sz="2400" dirty="0"/>
              <a:t> a </a:t>
            </a:r>
            <a:r>
              <a:rPr lang="en-US" sz="2400" dirty="0" err="1"/>
              <a:t>typ</a:t>
            </a:r>
            <a:r>
              <a:rPr lang="en-US" sz="2400" dirty="0"/>
              <a:t> </a:t>
            </a:r>
            <a:r>
              <a:rPr lang="en-US" sz="2400" dirty="0" err="1"/>
              <a:t>odpadu</a:t>
            </a:r>
            <a:r>
              <a:rPr lang="en-US" sz="2400" dirty="0"/>
              <a:t> </a:t>
            </a:r>
            <a:r>
              <a:rPr lang="en-US" sz="2400" dirty="0" err="1"/>
              <a:t>vyprodukovaného</a:t>
            </a:r>
            <a:r>
              <a:rPr lang="en-US" sz="2400" dirty="0"/>
              <a:t> </a:t>
            </a:r>
            <a:r>
              <a:rPr lang="en-US" sz="2400" dirty="0" err="1"/>
              <a:t>každý</a:t>
            </a:r>
            <a:r>
              <a:rPr lang="en-US" sz="2400" dirty="0"/>
              <a:t> </a:t>
            </a:r>
            <a:r>
              <a:rPr lang="en-US" sz="2400" dirty="0" err="1"/>
              <a:t>deň</a:t>
            </a:r>
            <a:r>
              <a:rPr lang="en-US" sz="24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0BF709-4D60-9B27-E7E9-D63B414E4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DAE862-8A77-944D-00FB-B2BBF2EA2D4B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Poďme uviesť teóriu do praxe.</a:t>
            </a:r>
            <a:endParaRPr lang="en-GB" sz="3600" b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268760"/>
            <a:ext cx="5210027" cy="293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320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0974B7780C42449E1B381D958C3DA6" ma:contentTypeVersion="15" ma:contentTypeDescription="Umožňuje vytvoriť nový dokument." ma:contentTypeScope="" ma:versionID="33470718f6a9613361a80161d38bf8f3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52abf88f0cf16b8e0ac743f35a5dfa1d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a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ADCAB6-3E7B-4896-BDEF-6170B23DCD19}"/>
</file>

<file path=customXml/itemProps2.xml><?xml version="1.0" encoding="utf-8"?>
<ds:datastoreItem xmlns:ds="http://schemas.openxmlformats.org/officeDocument/2006/customXml" ds:itemID="{C8E7BC69-1F16-479F-A451-8099446ECC51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customXml/itemProps3.xml><?xml version="1.0" encoding="utf-8"?>
<ds:datastoreItem xmlns:ds="http://schemas.openxmlformats.org/officeDocument/2006/customXml" ds:itemID="{BC642811-E273-4EDA-960F-259AB5FF2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1155</Words>
  <Application>Microsoft Office PowerPoint</Application>
  <PresentationFormat>Širokouhlá</PresentationFormat>
  <Paragraphs>70</Paragraphs>
  <Slides>17</Slides>
  <Notes>0</Notes>
  <HiddenSlides>1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PuviRegular</vt:lpstr>
      <vt:lpstr>Office Theme</vt:lpstr>
      <vt:lpstr>Materiály na školenie</vt:lpstr>
      <vt:lpstr>Monitorovanie a vyhodnocovanie znamená…</vt:lpstr>
      <vt:lpstr>Monitorovanie a vyhodnocovanie tiež znamená, že…</vt:lpstr>
      <vt:lpstr>Žiakom by mala byť poskytnutá zodpovednosť za vykonávanie monitorovacích aktivít, kdekoľvek a kedykoľvek je to možné.  </vt:lpstr>
      <vt:lpstr>Výsledky monitorovania by mali byť pravidelne aktualizované a vystavené, aby ich mohla vidieť celá škola.  </vt:lpstr>
      <vt:lpstr>Prezentácia programu PowerPoint</vt:lpstr>
      <vt:lpstr>Vyhodnocovanie nadväzuje na monitorovanie.</vt:lpstr>
      <vt:lpstr>Poďme uviesť teóriu do praxe.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Edukačné zdroje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Kika Kolárová</cp:lastModifiedBy>
  <cp:revision>100</cp:revision>
  <dcterms:created xsi:type="dcterms:W3CDTF">2024-05-12T12:39:55Z</dcterms:created>
  <dcterms:modified xsi:type="dcterms:W3CDTF">2024-10-28T17:20:02Z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