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modernComment_103_C261C6B5.xml" ContentType="application/vnd.ms-powerpoint.comments+xml"/>
  <Override PartName="/ppt/comments/modernComment_117_C1F9A64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58" r:id="rId6"/>
    <p:sldId id="259" r:id="rId7"/>
    <p:sldId id="274" r:id="rId8"/>
    <p:sldId id="279" r:id="rId9"/>
    <p:sldId id="275" r:id="rId10"/>
    <p:sldId id="260" r:id="rId11"/>
    <p:sldId id="278" r:id="rId12"/>
    <p:sldId id="267" r:id="rId13"/>
    <p:sldId id="273" r:id="rId14"/>
    <p:sldId id="272" r:id="rId15"/>
    <p:sldId id="26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80" d="100"/>
          <a:sy n="80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modernComment_103_C261C6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04510E-149B-46FA-A07C-7BC3235D1D9F}" authorId="{D4AFCDE7-C165-9BAC-4808-5AFF3ECDAE84}" created="2024-07-08T12:25:45.741">
    <pc:sldMkLst xmlns:pc="http://schemas.microsoft.com/office/powerpoint/2013/main/command">
      <pc:docMk/>
      <pc:sldMk cId="3261187765" sldId="259"/>
    </pc:sldMkLst>
    <p188:txBody>
      <a:bodyPr/>
      <a:lstStyle/>
      <a:p>
        <a:r>
          <a:rPr lang="en-GB"/>
          <a:t>Point 2 is key - I would however say that the bioeconomy can be linked with/integrated in all subjects, not just the traditional STEM subjects.</a:t>
        </a:r>
      </a:p>
    </p188:txBody>
  </p188:cm>
</p188:cmLst>
</file>

<file path=ppt/comments/modernComment_117_C1F9A6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4396FC-4ACE-47EE-AED3-55EC433AF1BD}" authorId="{D4AFCDE7-C165-9BAC-4808-5AFF3ECDAE84}" created="2024-07-08T12:29:07.4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4363727" sldId="279"/>
      <ac:spMk id="3" creationId="{00000000-0000-0000-0000-000000000000}"/>
      <ac:txMk cp="0">
        <ac:context len="175" hash="3521968050"/>
      </ac:txMk>
    </ac:txMkLst>
    <p188:pos x="6807200" y="501650"/>
    <p188:txBody>
      <a:bodyPr/>
      <a:lstStyle/>
      <a:p>
        <a:r>
          <a:rPr lang="en-GB"/>
          <a:t>Aren't we trying to integrated bioeconomy education? </a:t>
        </a:r>
      </a:p>
    </p188:txBody>
  </p188:cm>
  <p188:cm id="{C43D2718-9CBA-49E8-8A20-64CBBCF64B53}" authorId="{D4AFCDE7-C165-9BAC-4808-5AFF3ECDAE84}" created="2024-07-08T12:35:18.4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4363727" sldId="279"/>
      <ac:spMk id="3" creationId="{00000000-0000-0000-0000-000000000000}"/>
      <ac:txMk cp="0">
        <ac:context len="175" hash="3521968050"/>
      </ac:txMk>
    </ac:txMkLst>
    <p188:pos x="3663950" y="863600"/>
    <p188:txBody>
      <a:bodyPr/>
      <a:lstStyle/>
      <a:p>
        <a:r>
          <a:rPr lang="en-GB"/>
          <a:t>Wouldn't these be teaching methods that serve to better deliver the curricular content?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64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info@genb-project.eu</a:t>
            </a:r>
            <a:endParaRPr lang="pt-PT" sz="1400" dirty="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C261C6B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7_C1F9A64F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91" y="3100017"/>
            <a:ext cx="4647489" cy="1248212"/>
          </a:xfrm>
        </p:spPr>
        <p:txBody>
          <a:bodyPr>
            <a:normAutofit fontScale="90000"/>
          </a:bodyPr>
          <a:lstStyle/>
          <a:p>
            <a:r>
              <a:rPr lang="sk-SK" dirty="0"/>
              <a:t>Materiály na školenie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KROK 5: PRÁCA S UČEBNÝMI OSNOVAMI</a:t>
            </a:r>
            <a:endParaRPr lang="pt-PT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C2DCD10-8365-B4BF-0AC7-4A21E2DEDF70}"/>
              </a:ext>
            </a:extLst>
          </p:cNvPr>
          <p:cNvSpPr txBox="1">
            <a:spLocks/>
          </p:cNvSpPr>
          <p:nvPr/>
        </p:nvSpPr>
        <p:spPr>
          <a:xfrm>
            <a:off x="635131" y="5517232"/>
            <a:ext cx="2946486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</a:t>
            </a:r>
            <a:r>
              <a:rPr lang="en-US" dirty="0" err="1"/>
              <a:t>Giannakopoulou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sk-SK" sz="2000" b="1" dirty="0"/>
              <a:t>Výlety do terénu:</a:t>
            </a:r>
            <a:r>
              <a:rPr lang="sk-SK" sz="2000" dirty="0"/>
              <a:t> Učitelia môžu organizovať návštevy fariem, recyklačných závodov alebo spoločností, ktoré vyrábajú bioprodukty. Bude to zážitok, ktorý žiakom otvorí oči a uvidia, ako sa dá riešiť problém nakladania s odpadom v škole, keď sa v praxi uplatní základný princíp </a:t>
            </a:r>
            <a:r>
              <a:rPr lang="sk-SK" sz="2000" dirty="0" err="1"/>
              <a:t>biohospodárstva</a:t>
            </a:r>
            <a:r>
              <a:rPr lang="sk-SK" sz="2000" dirty="0"/>
              <a:t>. Potom sa o túto skúsenosť môžu podeliť s ostatnými členmi školskej komunity.</a:t>
            </a:r>
          </a:p>
          <a:p>
            <a:r>
              <a:rPr lang="sk-SK" sz="2000" b="1" dirty="0"/>
              <a:t>Stáže a mentorstvo v </a:t>
            </a:r>
            <a:r>
              <a:rPr lang="sk-SK" sz="2000" dirty="0"/>
              <a:t>miestnych podnikoch: Tento typ programov pomôže najmä tínedžerom uvedomiť si, či sa môžu venovať kariére v oblasti </a:t>
            </a:r>
            <a:r>
              <a:rPr lang="sk-SK" sz="2000" dirty="0" err="1"/>
              <a:t>biohospodárstva</a:t>
            </a:r>
            <a:r>
              <a:rPr lang="sk-SK" sz="2000" dirty="0"/>
              <a:t>, pretože budú mať prístup k informáciám o rôznych profesiách. Je to tiež skvelá príležitosť pre školu spolupracovať so širšou komunitou a vytvoriť sieť ľudí, ktorí môžu pomôcť EKO-komisii propagovať udržateľnosť na škole.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b="1" dirty="0"/>
              <a:t>Poďme uviesť teóriu do praxe -</a:t>
            </a:r>
            <a:br>
              <a:rPr lang="sk-SK" sz="2800" b="1" dirty="0"/>
            </a:br>
            <a:r>
              <a:rPr lang="sk-SK" sz="2800" b="1" dirty="0"/>
              <a:t>Integrácia učebných osnov prostredníctvom zážitkového učenia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07" y="188640"/>
            <a:ext cx="8715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20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Edukačné zdroje</a:t>
            </a:r>
            <a:endParaRPr lang="sk-SK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067128" cy="1143000"/>
          </a:xfrm>
        </p:spPr>
        <p:txBody>
          <a:bodyPr>
            <a:noAutofit/>
          </a:bodyPr>
          <a:lstStyle/>
          <a:p>
            <a:pPr algn="l"/>
            <a:r>
              <a:rPr lang="sk-SK" sz="3200" b="1" dirty="0"/>
              <a:t>Prepojenie programu Zelených škôl s učebnými osnovami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23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+mj-lt"/>
              </a:rPr>
              <a:t>Okrem</a:t>
            </a:r>
            <a:r>
              <a:rPr lang="en-US" dirty="0">
                <a:latin typeface="+mj-lt"/>
              </a:rPr>
              <a:t> toho, </a:t>
            </a:r>
            <a:r>
              <a:rPr lang="en-US" dirty="0" err="1">
                <a:latin typeface="+mj-lt"/>
              </a:rPr>
              <a:t>že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zvýši</a:t>
            </a:r>
            <a:r>
              <a:rPr lang="en-US" dirty="0">
                <a:latin typeface="+mj-lt"/>
              </a:rPr>
              <a:t> status </a:t>
            </a:r>
            <a:r>
              <a:rPr lang="en-US" dirty="0" err="1">
                <a:latin typeface="+mj-lt"/>
              </a:rPr>
              <a:t>programu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prepojenie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aktivít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Zelených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škôl</a:t>
            </a:r>
            <a:r>
              <a:rPr lang="en-US" dirty="0">
                <a:latin typeface="+mj-lt"/>
              </a:rPr>
              <a:t> s </a:t>
            </a:r>
            <a:r>
              <a:rPr lang="en-US" dirty="0" err="1">
                <a:latin typeface="+mj-lt"/>
              </a:rPr>
              <a:t>učebnými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osnovami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zabezpečí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že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Zelená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škola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skutočne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integrovaná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školskej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komunity</a:t>
            </a:r>
            <a:r>
              <a:rPr lang="en-US" dirty="0">
                <a:latin typeface="+mj-lt"/>
              </a:rPr>
              <a:t>.</a:t>
            </a:r>
            <a:endParaRPr lang="sk-SK" dirty="0">
              <a:latin typeface="+mj-lt"/>
            </a:endParaRPr>
          </a:p>
          <a:p>
            <a:r>
              <a:rPr lang="en-US" dirty="0" err="1">
                <a:latin typeface="+mj-lt"/>
              </a:rPr>
              <a:t>Žiaci</a:t>
            </a:r>
            <a:r>
              <a:rPr lang="en-US" dirty="0">
                <a:latin typeface="+mj-lt"/>
              </a:rPr>
              <a:t> z </a:t>
            </a:r>
            <a:r>
              <a:rPr lang="en-US" dirty="0" err="1">
                <a:latin typeface="+mj-lt"/>
              </a:rPr>
              <a:t>celej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školy</a:t>
            </a:r>
            <a:r>
              <a:rPr lang="en-US" dirty="0">
                <a:latin typeface="+mj-lt"/>
              </a:rPr>
              <a:t> by </a:t>
            </a:r>
            <a:r>
              <a:rPr lang="en-US" dirty="0" err="1">
                <a:latin typeface="+mj-lt"/>
              </a:rPr>
              <a:t>mali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získať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predstavu</a:t>
            </a:r>
            <a:r>
              <a:rPr lang="en-US" dirty="0">
                <a:latin typeface="+mj-lt"/>
              </a:rPr>
              <a:t> o tom, </a:t>
            </a:r>
            <a:r>
              <a:rPr lang="en-US" dirty="0" err="1">
                <a:latin typeface="+mj-lt"/>
              </a:rPr>
              <a:t>ako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v </a:t>
            </a:r>
            <a:r>
              <a:rPr lang="en-US" dirty="0" err="1">
                <a:latin typeface="+mj-lt"/>
              </a:rPr>
              <a:t>reálnom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živote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riešia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environmentálne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sociálne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problémy</a:t>
            </a:r>
            <a:r>
              <a:rPr lang="en-US" dirty="0">
                <a:latin typeface="+mj-lt"/>
              </a:rPr>
              <a:t>.</a:t>
            </a:r>
            <a:endParaRPr lang="sk-SK" dirty="0">
              <a:latin typeface="+mj-lt"/>
            </a:endParaRPr>
          </a:p>
          <a:p>
            <a:r>
              <a:rPr lang="en-US" dirty="0" err="1">
                <a:latin typeface="+mj-lt"/>
              </a:rPr>
              <a:t>Spôsob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práce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Zelených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škôl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tiež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učí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žiakov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aktívne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zapájať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života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komunity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Stretnutia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návrhy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hlasovacie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postupy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rozhodovanie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prieskumy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prezentácia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výsledkov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spolupráca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medzi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členmi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výboru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pripravuje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žiakov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ich </a:t>
            </a:r>
            <a:r>
              <a:rPr lang="en-US" dirty="0" err="1">
                <a:latin typeface="+mj-lt"/>
              </a:rPr>
              <a:t>dospelý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život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profesionálov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občanov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tohto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sveta</a:t>
            </a:r>
            <a:r>
              <a:rPr lang="sk-SK" dirty="0">
                <a:latin typeface="+mj-lt"/>
              </a:rPr>
              <a:t>.</a:t>
            </a:r>
            <a:endParaRPr lang="el-GR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828" y="5157192"/>
            <a:ext cx="630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/>
          <a:lstStyle/>
          <a:p>
            <a:pPr algn="l"/>
            <a:r>
              <a:rPr lang="sk-SK" b="1" dirty="0"/>
              <a:t>Integrácia učebných osnov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29" y="90872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Program je </a:t>
            </a:r>
            <a:r>
              <a:rPr lang="en-US" sz="2400" dirty="0" err="1">
                <a:latin typeface="+mj-lt"/>
              </a:rPr>
              <a:t>možné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začleniť</a:t>
            </a:r>
            <a:r>
              <a:rPr lang="en-US" sz="2400" dirty="0">
                <a:latin typeface="+mj-lt"/>
              </a:rPr>
              <a:t> do </a:t>
            </a:r>
            <a:r>
              <a:rPr lang="en-US" sz="2400" dirty="0" err="1">
                <a:latin typeface="+mj-lt"/>
              </a:rPr>
              <a:t>učebných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osnov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priamo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prostredníctvom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konkrétnych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hodín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alebo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nepriamo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prostredníctvom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inovatívneho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vyučovania</a:t>
            </a:r>
            <a:r>
              <a:rPr lang="en-US" sz="2400" dirty="0">
                <a:latin typeface="+mj-lt"/>
              </a:rPr>
              <a:t>.</a:t>
            </a:r>
            <a:endParaRPr lang="sk-SK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Zavedenie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princípov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Zelených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škôl</a:t>
            </a:r>
            <a:r>
              <a:rPr lang="en-US" sz="2400" dirty="0">
                <a:latin typeface="+mj-lt"/>
              </a:rPr>
              <a:t> do </a:t>
            </a:r>
            <a:r>
              <a:rPr lang="en-US" sz="2400" dirty="0" err="1">
                <a:latin typeface="+mj-lt"/>
              </a:rPr>
              <a:t>praxe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znamená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že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dvanásť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tém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súvisiacich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metodikou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bude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vyučovať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väčšej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miere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priamo</a:t>
            </a:r>
            <a:r>
              <a:rPr lang="en-US" sz="2400" dirty="0">
                <a:latin typeface="+mj-lt"/>
              </a:rPr>
              <a:t> v </a:t>
            </a:r>
            <a:r>
              <a:rPr lang="en-US" sz="2400" dirty="0" err="1">
                <a:latin typeface="+mj-lt"/>
              </a:rPr>
              <a:t>školských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predmetoch</a:t>
            </a:r>
            <a:r>
              <a:rPr lang="en-US" sz="2400" dirty="0">
                <a:latin typeface="+mj-lt"/>
              </a:rPr>
              <a:t> a </a:t>
            </a:r>
            <a:r>
              <a:rPr lang="en-US" sz="2400" dirty="0" err="1">
                <a:latin typeface="+mj-lt"/>
              </a:rPr>
              <a:t>menej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ako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samostatné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jednotky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predmetu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Dôvod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spočíva</a:t>
            </a:r>
            <a:r>
              <a:rPr lang="en-US" sz="2400" dirty="0">
                <a:latin typeface="+mj-lt"/>
              </a:rPr>
              <a:t> v tom, </a:t>
            </a:r>
            <a:r>
              <a:rPr lang="en-US" sz="2400" dirty="0" err="1">
                <a:latin typeface="+mj-lt"/>
              </a:rPr>
              <a:t>že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environmentálne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otázky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možno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riešiť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vtedy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súčasne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uplatňujú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rôzne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odborné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oblasti</a:t>
            </a:r>
            <a:r>
              <a:rPr lang="en-US" sz="2400" dirty="0">
                <a:latin typeface="+mj-lt"/>
              </a:rPr>
              <a:t>.</a:t>
            </a:r>
            <a:endParaRPr lang="sk-SK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Rovnaká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filozofia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platí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aj</a:t>
            </a:r>
            <a:r>
              <a:rPr lang="en-US" sz="2400" dirty="0">
                <a:latin typeface="+mj-lt"/>
              </a:rPr>
              <a:t> pre </a:t>
            </a:r>
            <a:r>
              <a:rPr lang="en-US" sz="2400" dirty="0" err="1">
                <a:latin typeface="+mj-lt"/>
              </a:rPr>
              <a:t>biohospodárstvo</a:t>
            </a:r>
            <a:r>
              <a:rPr lang="en-US" sz="2400" dirty="0">
                <a:latin typeface="+mj-lt"/>
              </a:rPr>
              <a:t>. Na </a:t>
            </a:r>
            <a:r>
              <a:rPr lang="en-US" sz="2400" dirty="0" err="1">
                <a:latin typeface="+mj-lt"/>
              </a:rPr>
              <a:t>poskytnutie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riešení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môžu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využiť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poznatky</a:t>
            </a:r>
            <a:r>
              <a:rPr lang="en-US" sz="2400" dirty="0">
                <a:latin typeface="+mj-lt"/>
              </a:rPr>
              <a:t> z </a:t>
            </a:r>
            <a:r>
              <a:rPr lang="en-US" sz="2400" dirty="0" err="1">
                <a:latin typeface="+mj-lt"/>
              </a:rPr>
              <a:t>predmetov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ako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biológia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chémia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fyzika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environmentalistika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domáca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ekonomika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ekonomika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alebo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matematika</a:t>
            </a:r>
            <a:r>
              <a:rPr lang="sk-SK"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/>
              <a:t>1. Integrácia učebných osnov - priamo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992888" cy="4824536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+mj-lt"/>
              </a:rPr>
              <a:t>Priame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prepojenie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medzi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projektom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Biohospodárstvo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cez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optiku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tém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Zelených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škôl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školských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predmetov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umožňuje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žiakom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komplexne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pochopiť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prepojenie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medzi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biológiou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ekonomikou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technológiou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chémiou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spoločnosťou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vytváraní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udržateľnej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budúcnosti</a:t>
            </a:r>
            <a:r>
              <a:rPr lang="en-US" sz="2000" dirty="0">
                <a:latin typeface="+mj-lt"/>
              </a:rPr>
              <a:t>.  </a:t>
            </a:r>
            <a:r>
              <a:rPr lang="en-US" sz="2000" dirty="0" err="1">
                <a:latin typeface="+mj-lt"/>
              </a:rPr>
              <a:t>Navyše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tieto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predmety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ponúknu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žiakom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praktické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aktivity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prípadové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štúdie</a:t>
            </a:r>
            <a:r>
              <a:rPr lang="en-US" sz="2000" dirty="0">
                <a:latin typeface="+mj-lt"/>
              </a:rPr>
              <a:t> </a:t>
            </a:r>
            <a:r>
              <a:rPr lang="sk-SK" sz="2000" dirty="0">
                <a:latin typeface="+mj-lt"/>
              </a:rPr>
              <a:t>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reálnych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environmentálnych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problémov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zvýšia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záujem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žiakov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viac</a:t>
            </a:r>
            <a:r>
              <a:rPr lang="en-US" sz="2000" dirty="0">
                <a:latin typeface="+mj-lt"/>
              </a:rPr>
              <a:t> ich </a:t>
            </a:r>
            <a:r>
              <a:rPr lang="en-US" sz="2000" dirty="0" err="1">
                <a:latin typeface="+mj-lt"/>
              </a:rPr>
              <a:t>upútajú</a:t>
            </a:r>
            <a:r>
              <a:rPr lang="en-US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/>
              <a:t>2.</a:t>
            </a:r>
            <a:r>
              <a:rPr lang="sk-SK" dirty="0"/>
              <a:t> </a:t>
            </a:r>
            <a:r>
              <a:rPr lang="sk-SK" b="1" dirty="0"/>
              <a:t>Integrácia učebných osnov - nepriamo</a:t>
            </a:r>
            <a:r>
              <a:rPr lang="sk-SK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Učitelia</a:t>
            </a:r>
            <a:r>
              <a:rPr lang="en-US" sz="2000" dirty="0"/>
              <a:t> </a:t>
            </a:r>
            <a:r>
              <a:rPr lang="en-US" sz="2000" dirty="0" err="1"/>
              <a:t>môžu</a:t>
            </a:r>
            <a:r>
              <a:rPr lang="en-US" sz="2000" dirty="0"/>
              <a:t> </a:t>
            </a:r>
            <a:r>
              <a:rPr lang="en-US" sz="2000" dirty="0" err="1"/>
              <a:t>nepriamo</a:t>
            </a:r>
            <a:r>
              <a:rPr lang="en-US" sz="2000" dirty="0"/>
              <a:t> </a:t>
            </a:r>
            <a:r>
              <a:rPr lang="en-US" sz="2000" dirty="0" err="1"/>
              <a:t>integrovať</a:t>
            </a:r>
            <a:r>
              <a:rPr lang="en-US" sz="2000" dirty="0"/>
              <a:t> program </a:t>
            </a:r>
            <a:r>
              <a:rPr lang="en-US" sz="2000" dirty="0" err="1"/>
              <a:t>Zelených</a:t>
            </a:r>
            <a:r>
              <a:rPr lang="en-US" sz="2000" dirty="0"/>
              <a:t> </a:t>
            </a:r>
            <a:r>
              <a:rPr lang="en-US" sz="2000" dirty="0" err="1"/>
              <a:t>škôl</a:t>
            </a:r>
            <a:r>
              <a:rPr lang="en-US" sz="2000" dirty="0"/>
              <a:t> </a:t>
            </a:r>
            <a:r>
              <a:rPr lang="en-US" sz="2000" dirty="0" err="1"/>
              <a:t>prostredníctvom</a:t>
            </a:r>
            <a:r>
              <a:rPr lang="en-US" sz="2000" dirty="0"/>
              <a:t>:</a:t>
            </a:r>
            <a:endParaRPr lang="sk-SK" sz="2000" dirty="0"/>
          </a:p>
          <a:p>
            <a:r>
              <a:rPr lang="en-US" sz="2000" dirty="0" err="1"/>
              <a:t>Projektového</a:t>
            </a:r>
            <a:r>
              <a:rPr lang="en-US" sz="2000" dirty="0"/>
              <a:t> </a:t>
            </a:r>
            <a:r>
              <a:rPr lang="en-US" sz="2000" dirty="0" err="1"/>
              <a:t>vyučovania</a:t>
            </a:r>
            <a:r>
              <a:rPr lang="en-US" sz="2000" dirty="0"/>
              <a:t> (PBL)</a:t>
            </a:r>
            <a:endParaRPr lang="sk-SK" sz="2000" dirty="0"/>
          </a:p>
          <a:p>
            <a:r>
              <a:rPr lang="en-US" sz="2000" dirty="0" err="1"/>
              <a:t>Spoločnej</a:t>
            </a:r>
            <a:r>
              <a:rPr lang="en-US" sz="2000" dirty="0"/>
              <a:t> </a:t>
            </a:r>
            <a:r>
              <a:rPr lang="en-US" sz="2000" dirty="0" err="1"/>
              <a:t>práce</a:t>
            </a:r>
            <a:endParaRPr lang="sk-SK" sz="2000" dirty="0"/>
          </a:p>
          <a:p>
            <a:r>
              <a:rPr lang="en-US" sz="2000" dirty="0" err="1"/>
              <a:t>Zážitkového</a:t>
            </a:r>
            <a:r>
              <a:rPr lang="en-US" sz="2000" dirty="0"/>
              <a:t> </a:t>
            </a:r>
            <a:r>
              <a:rPr lang="en-US" sz="2000" dirty="0" err="1"/>
              <a:t>učenia</a:t>
            </a:r>
            <a:endParaRPr lang="sk-SK" sz="2000" dirty="0"/>
          </a:p>
          <a:p>
            <a:r>
              <a:rPr lang="en-US" sz="2000" dirty="0" err="1"/>
              <a:t>Exkurzií</a:t>
            </a:r>
            <a:r>
              <a:rPr lang="en-US" sz="2000" dirty="0"/>
              <a:t> v </a:t>
            </a:r>
            <a:r>
              <a:rPr lang="en-US" sz="2000" dirty="0" err="1"/>
              <a:t>teréne</a:t>
            </a:r>
            <a:endParaRPr lang="sk-SK" sz="2000" dirty="0"/>
          </a:p>
          <a:p>
            <a:r>
              <a:rPr lang="en-US" sz="2000" dirty="0" err="1"/>
              <a:t>Stáží</a:t>
            </a:r>
            <a:r>
              <a:rPr lang="en-US" sz="2000" dirty="0"/>
              <a:t> a </a:t>
            </a:r>
            <a:r>
              <a:rPr lang="en-US" sz="2000" dirty="0" err="1"/>
              <a:t>mentorstva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543637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pt-BR" b="1" dirty="0"/>
              <a:t>Poďme uviesť teóriu do praxe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45" y="1052736"/>
            <a:ext cx="777686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/>
              <a:t>V projekte o odpadovom hospodárstve, ktorý sme skúmali, sa študenti museli dostať k informáciám prostredníctvom rôznych predmetov</a:t>
            </a:r>
          </a:p>
          <a:p>
            <a:r>
              <a:rPr lang="sk-SK" sz="2000" b="1" dirty="0"/>
              <a:t>Žiaci prvého stupňa základnej školy </a:t>
            </a:r>
            <a:r>
              <a:rPr lang="sk-SK" sz="2000" dirty="0"/>
              <a:t>sa museli naučiť, ako vytvoriť tabuľku na monitorovanie a zaznamenávanie množstva odpadu vyprodukovaného každý deň. (Matematika)</a:t>
            </a:r>
          </a:p>
          <a:p>
            <a:r>
              <a:rPr lang="sk-SK" sz="2000" b="1" dirty="0"/>
              <a:t>Žiaci druhého stupňa základnej školy </a:t>
            </a:r>
            <a:r>
              <a:rPr lang="sk-SK" sz="2000" dirty="0"/>
              <a:t>si kládli otázky o procese vytvárania </a:t>
            </a:r>
            <a:r>
              <a:rPr lang="sk-SK" sz="2000" dirty="0" err="1"/>
              <a:t>biobavlny</a:t>
            </a:r>
            <a:r>
              <a:rPr lang="sk-SK" sz="2000" dirty="0"/>
              <a:t> zo zvyškov mlieka, takže potrebovali predmety ako biológia, chémia a technológia, aby mohli preskúmať dané témy a objaviť ich úlohu pri vytváraní obnoviteľných zdrojov a minimalizácii odpadu.</a:t>
            </a:r>
          </a:p>
          <a:p>
            <a:r>
              <a:rPr lang="sk-SK" sz="2000" b="1" dirty="0"/>
              <a:t>Žiaci strednej školy by mohli </a:t>
            </a:r>
            <a:r>
              <a:rPr lang="sk-SK" sz="2000" dirty="0"/>
              <a:t>vidieť priame prepojenie medzi chémiou a </a:t>
            </a:r>
            <a:r>
              <a:rPr lang="sk-SK" sz="2000" dirty="0" err="1"/>
              <a:t>biomateriálmi</a:t>
            </a:r>
            <a:r>
              <a:rPr lang="sk-SK" sz="2000" dirty="0"/>
              <a:t>, biopalivami a </a:t>
            </a:r>
            <a:r>
              <a:rPr lang="sk-SK" sz="2000" dirty="0" err="1"/>
              <a:t>bioplastmi</a:t>
            </a:r>
            <a:r>
              <a:rPr lang="sk-SK" sz="2000" dirty="0"/>
              <a:t>. Učitelia by mohli tieto poznatky využiť ako odrazový mostík na vykonávanie experimentov, ktoré by ukázali chemické procesy spojené s premenou biomasy na hodnotné produkty.</a:t>
            </a:r>
          </a:p>
          <a:p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40673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642194"/>
          </a:xfrm>
        </p:spPr>
        <p:txBody>
          <a:bodyPr>
            <a:normAutofit/>
          </a:bodyPr>
          <a:lstStyle/>
          <a:p>
            <a:r>
              <a:rPr lang="pt-BR" sz="3600" b="1" dirty="0"/>
              <a:t>Poďme uviesť teóriu do praxe</a:t>
            </a:r>
            <a:r>
              <a:rPr lang="sk-SK" sz="3600" b="1" dirty="0"/>
              <a:t>- Projektové učenie</a:t>
            </a:r>
            <a:r>
              <a:rPr lang="en-US" sz="3600" b="1" dirty="0"/>
              <a:t> (PBL)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Učitelia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ísť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ešte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krok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ďalej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požiadať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študentov</a:t>
            </a:r>
            <a:r>
              <a:rPr lang="en-US" sz="2000" dirty="0">
                <a:latin typeface="+mj-lt"/>
              </a:rPr>
              <a:t>, aby </a:t>
            </a:r>
            <a:r>
              <a:rPr lang="en-US" sz="2000" dirty="0" err="1">
                <a:latin typeface="+mj-lt"/>
              </a:rPr>
              <a:t>pracovali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projektoch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týkajúcich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reálnych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scenárov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súvislosti</a:t>
            </a:r>
            <a:r>
              <a:rPr lang="en-US" sz="2000" dirty="0">
                <a:latin typeface="+mj-lt"/>
              </a:rPr>
              <a:t> s </a:t>
            </a:r>
            <a:r>
              <a:rPr lang="en-US" sz="2000" dirty="0" err="1">
                <a:latin typeface="+mj-lt"/>
              </a:rPr>
              <a:t>témami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Zelených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škôl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Niektoré</a:t>
            </a:r>
            <a:r>
              <a:rPr lang="en-US" sz="2000" dirty="0">
                <a:latin typeface="+mj-lt"/>
              </a:rPr>
              <a:t> z </a:t>
            </a:r>
            <a:r>
              <a:rPr lang="en-US" sz="2000" dirty="0" err="1">
                <a:latin typeface="+mj-lt"/>
              </a:rPr>
              <a:t>nich</a:t>
            </a:r>
            <a:r>
              <a:rPr lang="en-US" sz="2000" dirty="0">
                <a:latin typeface="+mj-lt"/>
              </a:rPr>
              <a:t> by </a:t>
            </a:r>
            <a:r>
              <a:rPr lang="en-US" sz="2000" dirty="0" err="1">
                <a:latin typeface="+mj-lt"/>
              </a:rPr>
              <a:t>určite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potrebovali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riešenia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ponúka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biohospodárstvo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napríklad</a:t>
            </a:r>
            <a:r>
              <a:rPr lang="sk-SK" sz="2000" dirty="0">
                <a:latin typeface="+mj-lt"/>
              </a:rPr>
              <a:t>:</a:t>
            </a:r>
          </a:p>
          <a:p>
            <a:r>
              <a:rPr lang="en-US" sz="2000" dirty="0" err="1">
                <a:latin typeface="+mj-lt"/>
              </a:rPr>
              <a:t>navrhnúť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udržateľnú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školu</a:t>
            </a:r>
            <a:r>
              <a:rPr lang="en-US" sz="2000" dirty="0">
                <a:latin typeface="+mj-lt"/>
              </a:rPr>
              <a:t> s </a:t>
            </a:r>
            <a:r>
              <a:rPr lang="en-US" sz="2000" dirty="0" err="1">
                <a:latin typeface="+mj-lt"/>
              </a:rPr>
              <a:t>nulovým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odpadom</a:t>
            </a:r>
            <a:endParaRPr lang="sk-SK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vypracovať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podnikateľský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plán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propagáciu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kompostu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vyrába</a:t>
            </a:r>
            <a:endParaRPr lang="sk-SK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zorganizovať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kampaň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týkajúcu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metód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znižovania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množstva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odpadu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škole</a:t>
            </a:r>
            <a:r>
              <a:rPr lang="en-US" sz="2000" dirty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8715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93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sk-SK" sz="2800" b="1" dirty="0"/>
              <a:t>Poďme uviesť teóriu do praxe -</a:t>
            </a:r>
            <a:br>
              <a:rPr lang="sk-SK" sz="2800" dirty="0"/>
            </a:br>
            <a:r>
              <a:rPr lang="sk-SK" sz="2800" b="1" dirty="0" err="1"/>
              <a:t>Transdisciplinárny</a:t>
            </a:r>
            <a:r>
              <a:rPr lang="sk-SK" sz="2800" b="1" dirty="0"/>
              <a:t> prístup v téme 11 - Odpadové hospodárstvo</a:t>
            </a:r>
            <a:r>
              <a:rPr lang="sk-SK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7400"/>
            <a:ext cx="7776864" cy="5400600"/>
          </a:xfrm>
        </p:spPr>
        <p:txBody>
          <a:bodyPr>
            <a:normAutofit/>
          </a:bodyPr>
          <a:lstStyle/>
          <a:p>
            <a:r>
              <a:rPr lang="sk-SK" sz="2000" b="1" dirty="0"/>
              <a:t>Environmentálna veda a ekonomika:</a:t>
            </a:r>
            <a:r>
              <a:rPr lang="sk-SK" sz="2000" dirty="0"/>
              <a:t> Žiaci sa môžu dozvedieť, že </a:t>
            </a:r>
            <a:r>
              <a:rPr lang="sk-SK" sz="2000" dirty="0" err="1"/>
              <a:t>biohospodárstvo</a:t>
            </a:r>
            <a:r>
              <a:rPr lang="sk-SK" sz="2000" dirty="0"/>
              <a:t> môže byť riešením pre odpadové hospodárstvo, pretože dokáže nájsť rovnováhu medzi podporou hospodárskeho rastu (keďže škola získava peniaze predajom kompostu) a ochranou prírodných zdrojov a ekosystémov. Výrobou a predajom školského kompostu sa žiaci naučia, ako znížiť množstvo odpadu, chrániť prírodné zdroje a zároveň zarobiť peniaze. Učitelia môžu uviesť príklady modelov obehového hospodárstva a analyzovať skutočné príklady spoločností, ktoré prešli na udržateľnejšie rozhodnutia.</a:t>
            </a:r>
          </a:p>
          <a:p>
            <a:r>
              <a:rPr lang="sk-SK" sz="2000" b="1" dirty="0"/>
              <a:t>Spoločenské vedy - politika:</a:t>
            </a:r>
            <a:r>
              <a:rPr lang="sk-SK" sz="2000" dirty="0"/>
              <a:t> Žiaci stredných a vysokých škôl môžu skúmať úlohu tvorcov politík a vlád pri presadzovaní udržateľných postupov, ako je plán nulového potravinového odpadu pre školy alebo miestne farmy, a vplyv spolupráce medzi nimi kedykoľvek je to možné.</a:t>
            </a:r>
          </a:p>
        </p:txBody>
      </p:sp>
    </p:spTree>
    <p:extLst>
      <p:ext uri="{BB962C8B-B14F-4D97-AF65-F5344CB8AC3E}">
        <p14:creationId xmlns:p14="http://schemas.microsoft.com/office/powerpoint/2010/main" val="205793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/>
              <a:t>Poďme uviesť teóriu do praxe - Spolupráca</a:t>
            </a:r>
            <a:endParaRPr lang="pt-B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>
                <a:latin typeface="+mj-lt"/>
              </a:rPr>
              <a:t>Učitelia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vyzvať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žiakov</a:t>
            </a:r>
            <a:r>
              <a:rPr lang="en-US" sz="2000" dirty="0">
                <a:latin typeface="+mj-lt"/>
              </a:rPr>
              <a:t>, aby </a:t>
            </a:r>
            <a:r>
              <a:rPr lang="en-US" sz="2000" dirty="0" err="1">
                <a:latin typeface="+mj-lt"/>
              </a:rPr>
              <a:t>prepojili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svoje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vedomosti</a:t>
            </a:r>
            <a:r>
              <a:rPr lang="en-US" sz="2000" dirty="0">
                <a:latin typeface="+mj-lt"/>
              </a:rPr>
              <a:t> z </a:t>
            </a:r>
            <a:r>
              <a:rPr lang="en-US" sz="2000" dirty="0" err="1">
                <a:latin typeface="+mj-lt"/>
              </a:rPr>
              <a:t>rôznych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predmetov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biológia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chémia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ekonómia</a:t>
            </a:r>
            <a:r>
              <a:rPr lang="en-US" sz="2000" dirty="0">
                <a:latin typeface="+mj-lt"/>
              </a:rPr>
              <a:t>) a </a:t>
            </a:r>
            <a:r>
              <a:rPr lang="en-US" sz="2000" dirty="0" err="1">
                <a:latin typeface="+mj-lt"/>
              </a:rPr>
              <a:t>zorganizovali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diskusiu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tému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odpadového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hospodárstva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škole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Žiaci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navrhnúť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riešenia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založené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biohospodárstve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alebo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lineárnejšie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riešenia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začať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debatovať</a:t>
            </a:r>
            <a:r>
              <a:rPr lang="en-US" sz="2000" dirty="0">
                <a:latin typeface="+mj-lt"/>
              </a:rPr>
              <a:t>.</a:t>
            </a:r>
            <a:endParaRPr lang="sk-SK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+mj-lt"/>
              </a:rPr>
              <a:t>EKO-</a:t>
            </a:r>
            <a:r>
              <a:rPr lang="en-US" sz="2000" dirty="0" err="1">
                <a:latin typeface="+mj-lt"/>
              </a:rPr>
              <a:t>komisia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rozhodnúť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že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tieto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vedomosti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využije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realizáciu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projektu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tvorby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stolnej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hry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tému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Biohospodárstvo</a:t>
            </a:r>
            <a:r>
              <a:rPr lang="en-US" sz="2000" dirty="0">
                <a:latin typeface="+mj-lt"/>
              </a:rPr>
              <a:t> s </a:t>
            </a:r>
            <a:r>
              <a:rPr lang="en-US" sz="2000" dirty="0" err="1">
                <a:latin typeface="+mj-lt"/>
              </a:rPr>
              <a:t>možnými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výzvami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riešeniami</a:t>
            </a:r>
            <a:r>
              <a:rPr lang="en-US" sz="2000" dirty="0">
                <a:latin typeface="+mj-lt"/>
              </a:rPr>
              <a:t>. V </a:t>
            </a:r>
            <a:r>
              <a:rPr lang="en-US" sz="2000" dirty="0" err="1">
                <a:latin typeface="+mj-lt"/>
              </a:rPr>
              <a:t>tomto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prípade</a:t>
            </a:r>
            <a:r>
              <a:rPr lang="en-US" sz="2000" dirty="0">
                <a:latin typeface="+mj-lt"/>
              </a:rPr>
              <a:t> by </a:t>
            </a:r>
            <a:r>
              <a:rPr lang="en-US" sz="2000" dirty="0" err="1">
                <a:latin typeface="+mj-lt"/>
              </a:rPr>
              <a:t>museli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spolupracovať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učitelia</a:t>
            </a:r>
            <a:r>
              <a:rPr lang="en-US" sz="2000" dirty="0">
                <a:latin typeface="+mj-lt"/>
              </a:rPr>
              <a:t> z </a:t>
            </a:r>
            <a:r>
              <a:rPr lang="en-US" sz="2000" dirty="0" err="1">
                <a:latin typeface="+mj-lt"/>
              </a:rPr>
              <a:t>rôznych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oblastí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učiteľ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domácich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prác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učiteľ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informatiky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biológ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učiteľ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domácej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ekonomiky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atď</a:t>
            </a:r>
            <a:r>
              <a:rPr lang="en-US" sz="2000" dirty="0">
                <a:latin typeface="+mj-lt"/>
              </a:rPr>
              <a:t>.)</a:t>
            </a:r>
            <a:r>
              <a:rPr lang="sk-SK" sz="200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>
                <a:latin typeface="+mj-lt"/>
              </a:rPr>
              <a:t>Spolupráca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medzi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učiteľmi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rôznych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predmetov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považuje</a:t>
            </a:r>
            <a:r>
              <a:rPr lang="en-US" sz="2000" dirty="0">
                <a:latin typeface="+mj-lt"/>
              </a:rPr>
              <a:t> za </a:t>
            </a:r>
            <a:r>
              <a:rPr lang="en-US" sz="2000" dirty="0" err="1">
                <a:latin typeface="+mj-lt"/>
              </a:rPr>
              <a:t>nevyhnutnú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projektoch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týkajúcich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environmentálnych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otázok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integrácia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metodiky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tém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Zelených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škôl</a:t>
            </a:r>
            <a:r>
              <a:rPr lang="en-US" sz="2000" dirty="0">
                <a:latin typeface="+mj-lt"/>
              </a:rPr>
              <a:t> do </a:t>
            </a:r>
            <a:r>
              <a:rPr lang="en-US" sz="2000" dirty="0" err="1">
                <a:latin typeface="+mj-lt"/>
              </a:rPr>
              <a:t>učebných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osnov</a:t>
            </a:r>
            <a:r>
              <a:rPr lang="en-US" sz="2000" dirty="0">
                <a:latin typeface="+mj-lt"/>
              </a:rPr>
              <a:t> by mala </a:t>
            </a:r>
            <a:r>
              <a:rPr lang="en-US" sz="2000" dirty="0" err="1">
                <a:latin typeface="+mj-lt"/>
              </a:rPr>
              <a:t>byť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cieľom</a:t>
            </a:r>
            <a:r>
              <a:rPr lang="en-US" sz="2000" dirty="0">
                <a:latin typeface="+mj-lt"/>
              </a:rPr>
              <a:t> pre </a:t>
            </a:r>
            <a:r>
              <a:rPr lang="en-US" sz="2000" dirty="0" err="1">
                <a:latin typeface="+mj-lt"/>
              </a:rPr>
              <a:t>celú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školskú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komunitu</a:t>
            </a:r>
            <a:r>
              <a:rPr lang="en-US" sz="2000" dirty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39" y="12608"/>
            <a:ext cx="8715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0974B7780C42449E1B381D958C3DA6" ma:contentTypeVersion="15" ma:contentTypeDescription="Umožňuje vytvoriť nový dokument." ma:contentTypeScope="" ma:versionID="33470718f6a9613361a80161d38bf8f3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52abf88f0cf16b8e0ac743f35a5dfa1d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a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097A1-C6FF-485F-A1C9-73B0376A80F8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customXml/itemProps2.xml><?xml version="1.0" encoding="utf-8"?>
<ds:datastoreItem xmlns:ds="http://schemas.openxmlformats.org/officeDocument/2006/customXml" ds:itemID="{87207AEE-6F85-4EB4-ABC1-E820B748DAA6}"/>
</file>

<file path=customXml/itemProps3.xml><?xml version="1.0" encoding="utf-8"?>
<ds:datastoreItem xmlns:ds="http://schemas.openxmlformats.org/officeDocument/2006/customXml" ds:itemID="{C38AC08D-89BB-4D12-A14D-C9393F226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963</Words>
  <Application>Microsoft Office PowerPoint</Application>
  <PresentationFormat>Prezentácia na obrazovke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PuviRegular</vt:lpstr>
      <vt:lpstr>Wingdings</vt:lpstr>
      <vt:lpstr>Office Theme</vt:lpstr>
      <vt:lpstr>Materiály na školenie</vt:lpstr>
      <vt:lpstr>Prepojenie programu Zelených škôl s učebnými osnovami</vt:lpstr>
      <vt:lpstr>Integrácia učebných osnov</vt:lpstr>
      <vt:lpstr>1. Integrácia učebných osnov - priamo</vt:lpstr>
      <vt:lpstr>2. Integrácia učebných osnov - nepriamo </vt:lpstr>
      <vt:lpstr>Poďme uviesť teóriu do praxe</vt:lpstr>
      <vt:lpstr>Poďme uviesť teóriu do praxe- Projektové učenie (PBL)</vt:lpstr>
      <vt:lpstr>Poďme uviesť teóriu do praxe - Transdisciplinárny prístup v téme 11 - Odpadové hospodárstvo </vt:lpstr>
      <vt:lpstr>Poďme uviesť teóriu do praxe - Spolupráca</vt:lpstr>
      <vt:lpstr>Poďme uviesť teóriu do praxe - Integrácia učebných osnov prostredníctvom zážitkového učenia</vt:lpstr>
      <vt:lpstr>Edukačné zdroje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Kristina Kolarova</cp:lastModifiedBy>
  <cp:revision>89</cp:revision>
  <dcterms:created xsi:type="dcterms:W3CDTF">2024-05-12T12:39:55Z</dcterms:created>
  <dcterms:modified xsi:type="dcterms:W3CDTF">2024-11-04T18:20:49Z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</Properties>
</file>