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58" r:id="rId6"/>
    <p:sldId id="259" r:id="rId7"/>
    <p:sldId id="274" r:id="rId8"/>
    <p:sldId id="275" r:id="rId9"/>
    <p:sldId id="277" r:id="rId10"/>
    <p:sldId id="267" r:id="rId11"/>
    <p:sldId id="273" r:id="rId12"/>
    <p:sldId id="268" r:id="rId13"/>
    <p:sldId id="272" r:id="rId14"/>
    <p:sldId id="264"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80" d="100"/>
          <a:sy n="80" d="100"/>
        </p:scale>
        <p:origin x="149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3500606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428377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4/11/2024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4/11/2024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4/11/2024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4/11/2024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4/11/2024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4/11/2024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4/11/2024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sk-SK" dirty="0"/>
              <a:t>Materiály na školenie</a:t>
            </a:r>
            <a:endParaRPr lang="pt-PT" dirty="0"/>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normAutofit/>
          </a:bodyPr>
          <a:lstStyle/>
          <a:p>
            <a:r>
              <a:rPr lang="pl-PL" dirty="0"/>
              <a:t>KROK 6: INFORMOVANIE A ZAPOJENIE</a:t>
            </a:r>
            <a:endParaRPr lang="pt-PT" dirty="0"/>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1">
                <a:latin typeface="Century Gothic" pitchFamily="34" charset="0"/>
              </a:rPr>
              <a:t>Edukačné zdroje</a:t>
            </a:r>
            <a:endParaRPr lang="el-GR" b="1" dirty="0">
              <a:latin typeface="Century Gothic" pitchFamily="34" charset="0"/>
            </a:endParaRPr>
          </a:p>
        </p:txBody>
      </p:sp>
      <p:sp>
        <p:nvSpPr>
          <p:cNvPr id="4" name="Content Placeholder 3"/>
          <p:cNvSpPr txBox="1">
            <a:spLocks noGrp="1"/>
          </p:cNvSpPr>
          <p:nvPr>
            <p:ph idx="1"/>
          </p:nvPr>
        </p:nvSpPr>
        <p:spPr>
          <a:xfrm>
            <a:off x="457200" y="1600200"/>
            <a:ext cx="8229600" cy="1668149"/>
          </a:xfrm>
          <a:prstGeom prst="rect">
            <a:avLst/>
          </a:prstGeom>
          <a:noFill/>
        </p:spPr>
        <p:txBody>
          <a:bodyPr wrap="square" rtlCol="0">
            <a:spAutoFit/>
          </a:bodyPr>
          <a:lstStyle/>
          <a:p>
            <a:r>
              <a:rPr lang="en-US" dirty="0">
                <a:hlinkClick r:id="rId2"/>
              </a:rPr>
              <a:t>https</a:t>
            </a:r>
            <a:r>
              <a:rPr lang="en-US">
                <a:hlinkClick r:id="rId2"/>
              </a:rPr>
              <a:t>://www.ecoschools.global/seven-steps-methodology</a:t>
            </a:r>
            <a:endParaRPr lang="en-US"/>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60" y="0"/>
            <a:ext cx="8229600" cy="1143000"/>
          </a:xfrm>
        </p:spPr>
        <p:txBody>
          <a:bodyPr/>
          <a:lstStyle/>
          <a:p>
            <a:r>
              <a:rPr lang="sk-SK" b="1" dirty="0"/>
              <a:t>Prečo informovať a zapájať?</a:t>
            </a:r>
            <a:endParaRPr lang="sk-SK" dirty="0"/>
          </a:p>
        </p:txBody>
      </p:sp>
      <p:sp>
        <p:nvSpPr>
          <p:cNvPr id="3" name="Content Placeholder 2"/>
          <p:cNvSpPr>
            <a:spLocks noGrp="1"/>
          </p:cNvSpPr>
          <p:nvPr>
            <p:ph idx="1"/>
          </p:nvPr>
        </p:nvSpPr>
        <p:spPr>
          <a:xfrm>
            <a:off x="468160" y="1026402"/>
            <a:ext cx="8229600" cy="4525963"/>
          </a:xfrm>
        </p:spPr>
        <p:txBody>
          <a:bodyPr>
            <a:normAutofit fontScale="92500" lnSpcReduction="20000"/>
          </a:bodyPr>
          <a:lstStyle/>
          <a:p>
            <a:r>
              <a:rPr lang="en-US" b="1" dirty="0"/>
              <a:t> </a:t>
            </a:r>
            <a:r>
              <a:rPr lang="sk-SK" b="1" dirty="0"/>
              <a:t>Program Zelených škôl sa začína v škole, ale jeho cieľom je osloviť širšiu komunitu.</a:t>
            </a:r>
            <a:r>
              <a:rPr lang="sk-SK" dirty="0"/>
              <a:t> </a:t>
            </a:r>
            <a:r>
              <a:rPr lang="sk-SK" b="1" dirty="0"/>
              <a:t>Dôležité je to preto, lebo:</a:t>
            </a:r>
            <a:endParaRPr lang="sk-SK" dirty="0"/>
          </a:p>
          <a:p>
            <a:pPr>
              <a:buFont typeface="Wingdings" panose="05000000000000000000" pitchFamily="2" charset="2"/>
              <a:buChar char="Ø"/>
            </a:pPr>
            <a:r>
              <a:rPr lang="sk-SK" dirty="0"/>
              <a:t>vytvára kolektívny zmysel pre zodpovednosť</a:t>
            </a:r>
          </a:p>
          <a:p>
            <a:pPr>
              <a:buFont typeface="Wingdings" panose="05000000000000000000" pitchFamily="2" charset="2"/>
              <a:buChar char="Ø"/>
            </a:pPr>
            <a:r>
              <a:rPr lang="sk-SK" dirty="0"/>
              <a:t>zabezpečuje, že sa zohľadnia všetky perspektívy a nápady</a:t>
            </a:r>
          </a:p>
          <a:p>
            <a:pPr>
              <a:buFont typeface="Wingdings" panose="05000000000000000000" pitchFamily="2" charset="2"/>
              <a:buChar char="Ø"/>
            </a:pPr>
            <a:r>
              <a:rPr lang="sk-SK" dirty="0"/>
              <a:t>podporuje myšlienku príslušnosti ku komunite</a:t>
            </a:r>
          </a:p>
          <a:p>
            <a:pPr>
              <a:buFont typeface="Wingdings" panose="05000000000000000000" pitchFamily="2" charset="2"/>
              <a:buChar char="Ø"/>
            </a:pPr>
            <a:r>
              <a:rPr lang="sk-SK" dirty="0"/>
              <a:t>posilňuje celkový vplyv udržateľných postupov</a:t>
            </a:r>
          </a:p>
          <a:p>
            <a:pPr>
              <a:buFont typeface="Wingdings" panose="05000000000000000000" pitchFamily="2" charset="2"/>
              <a:buChar char="Ø"/>
            </a:pPr>
            <a:r>
              <a:rPr lang="sk-SK" dirty="0"/>
              <a:t>podporuje environmentálne uvedomelú a aktívnejšiu kultúru školy.</a:t>
            </a:r>
          </a:p>
          <a:p>
            <a:endParaRPr lang="el-GR" b="1" dirty="0"/>
          </a:p>
        </p:txBody>
      </p:sp>
      <p:sp>
        <p:nvSpPr>
          <p:cNvPr id="4" name="TextBox 3"/>
          <p:cNvSpPr txBox="1"/>
          <p:nvPr/>
        </p:nvSpPr>
        <p:spPr>
          <a:xfrm>
            <a:off x="460702" y="5229200"/>
            <a:ext cx="6847602" cy="369332"/>
          </a:xfrm>
          <a:prstGeom prst="rect">
            <a:avLst/>
          </a:prstGeom>
          <a:noFill/>
        </p:spPr>
        <p:txBody>
          <a:bodyPr wrap="square" rtlCol="0">
            <a:spAutoFit/>
          </a:bodyPr>
          <a:lstStyle/>
          <a:p>
            <a:r>
              <a:rPr lang="en-US" dirty="0">
                <a:hlinkClick r:id="rId2"/>
              </a:rPr>
              <a:t>https://www.ecoschools.global/seven-steps-methodology</a:t>
            </a:r>
            <a:endParaRPr lang="en-US"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11144" cy="1143000"/>
          </a:xfrm>
        </p:spPr>
        <p:txBody>
          <a:bodyPr>
            <a:normAutofit fontScale="90000"/>
          </a:bodyPr>
          <a:lstStyle/>
          <a:p>
            <a:pPr algn="l"/>
            <a:r>
              <a:rPr lang="sk-SK" b="1" dirty="0"/>
              <a:t>Informovanie a zapájanie prostredníctvom rôznych médií</a:t>
            </a:r>
            <a:endParaRPr lang="sk-SK" dirty="0"/>
          </a:p>
        </p:txBody>
      </p:sp>
      <p:sp>
        <p:nvSpPr>
          <p:cNvPr id="3" name="Content Placeholder 2"/>
          <p:cNvSpPr>
            <a:spLocks noGrp="1"/>
          </p:cNvSpPr>
          <p:nvPr>
            <p:ph idx="1"/>
          </p:nvPr>
        </p:nvSpPr>
        <p:spPr>
          <a:xfrm>
            <a:off x="457200" y="1600200"/>
            <a:ext cx="8686800" cy="4525963"/>
          </a:xfrm>
        </p:spPr>
        <p:txBody>
          <a:bodyPr>
            <a:normAutofit fontScale="85000" lnSpcReduction="20000"/>
          </a:bodyPr>
          <a:lstStyle/>
          <a:p>
            <a:pPr>
              <a:buFont typeface="Wingdings" pitchFamily="2" charset="2"/>
              <a:buChar char="Ø"/>
            </a:pPr>
            <a:r>
              <a:rPr lang="en-US" sz="3100" dirty="0" err="1"/>
              <a:t>školské</a:t>
            </a:r>
            <a:r>
              <a:rPr lang="en-US" sz="3100" dirty="0"/>
              <a:t> </a:t>
            </a:r>
            <a:r>
              <a:rPr lang="en-US" sz="3100" dirty="0" err="1"/>
              <a:t>zhromaždenia</a:t>
            </a:r>
            <a:endParaRPr lang="sk-SK" sz="3100" dirty="0"/>
          </a:p>
          <a:p>
            <a:pPr>
              <a:buFont typeface="Wingdings" pitchFamily="2" charset="2"/>
              <a:buChar char="Ø"/>
            </a:pPr>
            <a:r>
              <a:rPr lang="en-US" sz="3100" dirty="0" err="1"/>
              <a:t>školské</a:t>
            </a:r>
            <a:r>
              <a:rPr lang="en-US" sz="3100" dirty="0"/>
              <a:t> </a:t>
            </a:r>
            <a:r>
              <a:rPr lang="en-US" sz="3100" dirty="0" err="1"/>
              <a:t>nástenky</a:t>
            </a:r>
            <a:endParaRPr lang="sk-SK" sz="3100" dirty="0"/>
          </a:p>
          <a:p>
            <a:pPr>
              <a:buFont typeface="Wingdings" pitchFamily="2" charset="2"/>
              <a:buChar char="Ø"/>
            </a:pPr>
            <a:r>
              <a:rPr lang="en-US" sz="3100" dirty="0" err="1"/>
              <a:t>školské</a:t>
            </a:r>
            <a:r>
              <a:rPr lang="en-US" sz="3100" dirty="0"/>
              <a:t> </a:t>
            </a:r>
            <a:r>
              <a:rPr lang="en-US" sz="3100" dirty="0" err="1"/>
              <a:t>bulletiny</a:t>
            </a:r>
            <a:r>
              <a:rPr lang="en-US" sz="3100" dirty="0"/>
              <a:t> a </a:t>
            </a:r>
            <a:r>
              <a:rPr lang="en-US" sz="3100" dirty="0" err="1"/>
              <a:t>webové</a:t>
            </a:r>
            <a:r>
              <a:rPr lang="en-US" sz="3100" dirty="0"/>
              <a:t> </a:t>
            </a:r>
            <a:r>
              <a:rPr lang="en-US" sz="3100" dirty="0" err="1"/>
              <a:t>stránky</a:t>
            </a:r>
            <a:endParaRPr lang="sk-SK" sz="3100" dirty="0"/>
          </a:p>
          <a:p>
            <a:pPr>
              <a:buFont typeface="Wingdings" pitchFamily="2" charset="2"/>
              <a:buChar char="Ø"/>
            </a:pPr>
            <a:r>
              <a:rPr lang="en-US" sz="3100" dirty="0" err="1"/>
              <a:t>školské</a:t>
            </a:r>
            <a:r>
              <a:rPr lang="en-US" sz="3100" dirty="0"/>
              <a:t> </a:t>
            </a:r>
            <a:r>
              <a:rPr lang="en-US" sz="3100" dirty="0" err="1"/>
              <a:t>predstavenia</a:t>
            </a:r>
            <a:endParaRPr lang="sk-SK" sz="3100" dirty="0"/>
          </a:p>
          <a:p>
            <a:pPr>
              <a:buFont typeface="Wingdings" pitchFamily="2" charset="2"/>
              <a:buChar char="Ø"/>
            </a:pPr>
            <a:r>
              <a:rPr lang="en-US" sz="3100" dirty="0" err="1"/>
              <a:t>divadelné</a:t>
            </a:r>
            <a:r>
              <a:rPr lang="en-US" sz="3100" dirty="0"/>
              <a:t> </a:t>
            </a:r>
            <a:r>
              <a:rPr lang="en-US" sz="3100" dirty="0" err="1"/>
              <a:t>predstavenia</a:t>
            </a:r>
            <a:r>
              <a:rPr lang="en-US" sz="3100" dirty="0"/>
              <a:t> a </a:t>
            </a:r>
            <a:r>
              <a:rPr lang="en-US" sz="3100" dirty="0" err="1"/>
              <a:t>módne</a:t>
            </a:r>
            <a:r>
              <a:rPr lang="en-US" sz="3100" dirty="0"/>
              <a:t> </a:t>
            </a:r>
            <a:r>
              <a:rPr lang="en-US" sz="3100" dirty="0" err="1"/>
              <a:t>prehliadky</a:t>
            </a:r>
            <a:r>
              <a:rPr lang="en-US" sz="3100" dirty="0"/>
              <a:t> </a:t>
            </a:r>
            <a:r>
              <a:rPr lang="en-US" sz="3100" dirty="0" err="1"/>
              <a:t>zamerané</a:t>
            </a:r>
            <a:r>
              <a:rPr lang="en-US" sz="3100" dirty="0"/>
              <a:t> </a:t>
            </a:r>
            <a:r>
              <a:rPr lang="en-US" sz="3100" dirty="0" err="1"/>
              <a:t>na</a:t>
            </a:r>
            <a:r>
              <a:rPr lang="en-US" sz="3100" dirty="0"/>
              <a:t> </a:t>
            </a:r>
            <a:r>
              <a:rPr lang="en-US" sz="3100" dirty="0" err="1"/>
              <a:t>environmentálne</a:t>
            </a:r>
            <a:r>
              <a:rPr lang="en-US" sz="3100" dirty="0"/>
              <a:t> a </a:t>
            </a:r>
            <a:r>
              <a:rPr lang="en-US" sz="3100" dirty="0" err="1"/>
              <a:t>sociálne</a:t>
            </a:r>
            <a:r>
              <a:rPr lang="en-US" sz="3100" dirty="0"/>
              <a:t> </a:t>
            </a:r>
            <a:r>
              <a:rPr lang="en-US" sz="3100" dirty="0" err="1"/>
              <a:t>otázky</a:t>
            </a:r>
            <a:endParaRPr lang="sk-SK" sz="3100" dirty="0"/>
          </a:p>
          <a:p>
            <a:pPr>
              <a:buFont typeface="Wingdings" pitchFamily="2" charset="2"/>
              <a:buChar char="Ø"/>
            </a:pPr>
            <a:r>
              <a:rPr lang="en-US" sz="3100" dirty="0" err="1"/>
              <a:t>listy</a:t>
            </a:r>
            <a:r>
              <a:rPr lang="en-US" sz="3100" dirty="0"/>
              <a:t> </a:t>
            </a:r>
            <a:r>
              <a:rPr lang="en-US" sz="3100" dirty="0" err="1"/>
              <a:t>podnikom</a:t>
            </a:r>
            <a:r>
              <a:rPr lang="en-US" sz="3100" dirty="0"/>
              <a:t> a </a:t>
            </a:r>
            <a:r>
              <a:rPr lang="en-US" sz="3100" dirty="0" err="1"/>
              <a:t>korporáciám</a:t>
            </a:r>
            <a:endParaRPr lang="sk-SK" sz="3100" dirty="0"/>
          </a:p>
          <a:p>
            <a:pPr>
              <a:buFont typeface="Wingdings" pitchFamily="2" charset="2"/>
              <a:buChar char="Ø"/>
            </a:pPr>
            <a:r>
              <a:rPr lang="en-US" sz="3100" dirty="0" err="1"/>
              <a:t>miestna</a:t>
            </a:r>
            <a:r>
              <a:rPr lang="en-US" sz="3100" dirty="0"/>
              <a:t> a </a:t>
            </a:r>
            <a:r>
              <a:rPr lang="en-US" sz="3100" dirty="0" err="1"/>
              <a:t>celoštátna</a:t>
            </a:r>
            <a:r>
              <a:rPr lang="en-US" sz="3100" dirty="0"/>
              <a:t> </a:t>
            </a:r>
            <a:r>
              <a:rPr lang="en-US" sz="3100" dirty="0" err="1"/>
              <a:t>tlač</a:t>
            </a:r>
            <a:r>
              <a:rPr lang="en-US" sz="3100" dirty="0"/>
              <a:t>, </a:t>
            </a:r>
            <a:r>
              <a:rPr lang="en-US" sz="3100" dirty="0" err="1"/>
              <a:t>rozhlas</a:t>
            </a:r>
            <a:r>
              <a:rPr lang="en-US" sz="3100" dirty="0"/>
              <a:t> a </a:t>
            </a:r>
            <a:r>
              <a:rPr lang="en-US" sz="3100" dirty="0" err="1"/>
              <a:t>televízia</a:t>
            </a:r>
            <a:r>
              <a:rPr lang="en-US" sz="3100" dirty="0"/>
              <a:t> </a:t>
            </a:r>
            <a:r>
              <a:rPr lang="en-US" sz="3100" dirty="0" err="1"/>
              <a:t>atď</a:t>
            </a:r>
            <a:r>
              <a:rPr lang="en-US" sz="3100" dirty="0"/>
              <a:t>.</a:t>
            </a:r>
            <a:endParaRPr lang="sk-SK" sz="3100" dirty="0"/>
          </a:p>
          <a:p>
            <a:pPr>
              <a:buFont typeface="Wingdings" pitchFamily="2" charset="2"/>
              <a:buChar char="Ø"/>
            </a:pPr>
            <a:r>
              <a:rPr lang="en-US" sz="3100" dirty="0" err="1"/>
              <a:t>globálne</a:t>
            </a:r>
            <a:r>
              <a:rPr lang="en-US" sz="3100" dirty="0"/>
              <a:t> </a:t>
            </a:r>
            <a:r>
              <a:rPr lang="en-US" sz="3100" dirty="0" err="1"/>
              <a:t>akčné</a:t>
            </a:r>
            <a:r>
              <a:rPr lang="en-US" sz="3100" dirty="0"/>
              <a:t> </a:t>
            </a:r>
            <a:r>
              <a:rPr lang="en-US" sz="3100" dirty="0" err="1"/>
              <a:t>dni</a:t>
            </a:r>
            <a:endParaRPr lang="sk-SK" sz="3100" dirty="0"/>
          </a:p>
          <a:p>
            <a:pPr>
              <a:buFont typeface="Wingdings" pitchFamily="2" charset="2"/>
              <a:buChar char="Ø"/>
            </a:pPr>
            <a:r>
              <a:rPr lang="en-US" sz="3100" dirty="0" err="1"/>
              <a:t>ocenenia</a:t>
            </a:r>
            <a:r>
              <a:rPr lang="en-US" sz="3100" dirty="0"/>
              <a:t>, </a:t>
            </a:r>
            <a:r>
              <a:rPr lang="en-US" sz="3100" dirty="0" err="1"/>
              <a:t>súťaže</a:t>
            </a:r>
            <a:r>
              <a:rPr lang="en-US" sz="3100" dirty="0"/>
              <a:t> a </a:t>
            </a:r>
            <a:r>
              <a:rPr lang="en-US" sz="3100" dirty="0" err="1"/>
              <a:t>oslavy</a:t>
            </a:r>
            <a:r>
              <a:rPr lang="en-US" sz="3100" dirty="0"/>
              <a:t> (</a:t>
            </a:r>
            <a:r>
              <a:rPr lang="sk-SK" sz="3100" dirty="0"/>
              <a:t>C</a:t>
            </a:r>
            <a:r>
              <a:rPr lang="en-US" sz="3100" dirty="0" err="1"/>
              <a:t>ena</a:t>
            </a:r>
            <a:r>
              <a:rPr lang="en-US" sz="3100" dirty="0"/>
              <a:t> </a:t>
            </a:r>
            <a:r>
              <a:rPr lang="en-US" sz="3100" dirty="0" err="1"/>
              <a:t>učiteľa</a:t>
            </a:r>
            <a:r>
              <a:rPr lang="en-US" sz="3100" dirty="0"/>
              <a:t> FEE, </a:t>
            </a:r>
            <a:r>
              <a:rPr lang="en-US" sz="3100" dirty="0" err="1"/>
              <a:t>cena</a:t>
            </a:r>
            <a:r>
              <a:rPr lang="en-US" sz="3100" dirty="0"/>
              <a:t> </a:t>
            </a:r>
            <a:r>
              <a:rPr lang="en-US" sz="3100" dirty="0" err="1"/>
              <a:t>Zelená</a:t>
            </a:r>
            <a:r>
              <a:rPr lang="en-US" sz="3100" dirty="0"/>
              <a:t> </a:t>
            </a:r>
            <a:r>
              <a:rPr lang="en-US" sz="3100" dirty="0" err="1"/>
              <a:t>vlajka</a:t>
            </a:r>
            <a:r>
              <a:rPr lang="en-US" sz="3100" dirty="0"/>
              <a:t>)</a:t>
            </a:r>
            <a:endParaRPr lang="en-US" dirty="0">
              <a:latin typeface="Century Gothic" pitchFamily="34" charset="0"/>
            </a:endParaRP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k-SK" sz="3200" b="1" dirty="0"/>
              <a:t>Poďme uviesť teóriu do praxe -</a:t>
            </a:r>
            <a:br>
              <a:rPr lang="sk-SK" sz="3200" b="1" dirty="0"/>
            </a:br>
            <a:r>
              <a:rPr lang="sk-SK" sz="3200" b="1" dirty="0"/>
              <a:t>Školské zhromaždenia a nástenky</a:t>
            </a:r>
          </a:p>
        </p:txBody>
      </p:sp>
      <p:sp>
        <p:nvSpPr>
          <p:cNvPr id="3" name="Content Placeholder 2"/>
          <p:cNvSpPr>
            <a:spLocks noGrp="1"/>
          </p:cNvSpPr>
          <p:nvPr>
            <p:ph idx="1"/>
          </p:nvPr>
        </p:nvSpPr>
        <p:spPr>
          <a:xfrm>
            <a:off x="323528" y="1340768"/>
            <a:ext cx="8352928" cy="5184576"/>
          </a:xfrm>
        </p:spPr>
        <p:txBody>
          <a:bodyPr>
            <a:noAutofit/>
          </a:bodyPr>
          <a:lstStyle/>
          <a:p>
            <a:r>
              <a:rPr lang="sk-SK" sz="2000" dirty="0"/>
              <a:t>Študenti môžu zorganizovať špeciálne zhromaždenie alebo veľtrh venovaný procesu ich projektu a jeho výsledkom. V konkrétnom prípade odpadového hospodárstva môžu študenti v závislosti od veku a úrovne prezentovať svoje projekty o bioproduktoch, výhodách a výzvach </a:t>
            </a:r>
            <a:r>
              <a:rPr lang="sk-SK" sz="2000" dirty="0" err="1"/>
              <a:t>biohospodárstva</a:t>
            </a:r>
            <a:r>
              <a:rPr lang="sk-SK" sz="2000" dirty="0"/>
              <a:t> a myšlienke obehového hospodárstva. Mohli by tiež pozvať hosťujúcich rečníkov z miestneho </a:t>
            </a:r>
            <a:r>
              <a:rPr lang="sk-SK" sz="2000" dirty="0" err="1"/>
              <a:t>biopriemyslu</a:t>
            </a:r>
            <a:r>
              <a:rPr lang="sk-SK" sz="2000" dirty="0"/>
              <a:t> alebo farmy, aby prednášali o svojej práci alebo o tom, ako sa používa kompost, tvorcov politiky a primátora mesta, ktorí môžu tiež navrhnúť spôsoby, ako môže mestská rada prispieť k úsiliu školy dosiahnuť nulový odpad.</a:t>
            </a:r>
          </a:p>
          <a:p>
            <a:r>
              <a:rPr lang="sk-SK" sz="2000" b="1" dirty="0"/>
              <a:t>EKO-komisia môže </a:t>
            </a:r>
            <a:r>
              <a:rPr lang="sk-SK" sz="2000" dirty="0"/>
              <a:t>vytvoriť nástenku s tematikou </a:t>
            </a:r>
            <a:r>
              <a:rPr lang="sk-SK" sz="2000" dirty="0" err="1"/>
              <a:t>biohospodárstva</a:t>
            </a:r>
            <a:r>
              <a:rPr lang="sk-SK" sz="2000" dirty="0"/>
              <a:t>, na ktorej bude stručne prezentovaný akčný plán, projekty žiakov súvisiace s </a:t>
            </a:r>
            <a:r>
              <a:rPr lang="sk-SK" sz="2000" dirty="0" err="1"/>
              <a:t>biohospodárstvom</a:t>
            </a:r>
            <a:r>
              <a:rPr lang="sk-SK" sz="2000" dirty="0"/>
              <a:t>, </a:t>
            </a:r>
            <a:r>
              <a:rPr lang="sk-SK" sz="2000" dirty="0" err="1"/>
              <a:t>infografika</a:t>
            </a:r>
            <a:r>
              <a:rPr lang="sk-SK" sz="2000" dirty="0"/>
              <a:t> o materiáloch na báze bioodpadu, kroky, ktoré podnikli a ktoré viedli k zníženiu množstva odpadu, a aktuálne informácie o iniciatívach školy v oblasti udržateľnosti, ako aj o nadchádzajúcich podujatiach a možnostiach zapojenia komunity.</a:t>
            </a: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pPr algn="l"/>
            <a:r>
              <a:rPr lang="sk-SK" sz="3600" b="1" dirty="0"/>
              <a:t>Poďme uviesť teóriu do praxe - školské bulletiny a webové stránky</a:t>
            </a:r>
            <a:endParaRPr lang="sk-SK" sz="3600" dirty="0"/>
          </a:p>
        </p:txBody>
      </p:sp>
      <p:sp>
        <p:nvSpPr>
          <p:cNvPr id="3" name="Content Placeholder 2"/>
          <p:cNvSpPr>
            <a:spLocks noGrp="1"/>
          </p:cNvSpPr>
          <p:nvPr>
            <p:ph idx="1"/>
          </p:nvPr>
        </p:nvSpPr>
        <p:spPr>
          <a:xfrm>
            <a:off x="539552" y="1556792"/>
            <a:ext cx="7560840" cy="2664296"/>
          </a:xfrm>
        </p:spPr>
        <p:txBody>
          <a:bodyPr>
            <a:noAutofit/>
          </a:bodyPr>
          <a:lstStyle/>
          <a:p>
            <a:r>
              <a:rPr lang="sk-SK" sz="2000" b="1" dirty="0"/>
              <a:t>Študenti môžu informovať širokú verejnosť prostredníctvom </a:t>
            </a:r>
            <a:r>
              <a:rPr lang="sk-SK" sz="2000" dirty="0"/>
              <a:t>článkov v školskom bulletine a na webovej stránke. Články môžu obsahovať úspechy študentov, rozhovory s odborníkmi a tipy pre ostatné školy, ako postupovať v projekte nulového odpadu. Môžu byť uverejnené v elektronickej podobe a mohli by obsahovať odkazy na vzdelávacie zdroje týkajúce sa </a:t>
            </a:r>
            <a:r>
              <a:rPr lang="sk-SK" sz="2000" dirty="0" err="1"/>
              <a:t>biohospodárstva</a:t>
            </a:r>
            <a:r>
              <a:rPr lang="sk-SK" sz="2000" dirty="0"/>
              <a:t> ako možného riešenia odpadového manažmentu a nadchádzajúcich podujatí. Články sa môžu zdieľať aj prostredníctvom siete Mladých reportérov pre životné prostredie (</a:t>
            </a:r>
            <a:r>
              <a:rPr lang="sk-SK" sz="2000" dirty="0" err="1"/>
              <a:t>Young</a:t>
            </a:r>
            <a:r>
              <a:rPr lang="sk-SK" sz="2000" dirty="0"/>
              <a:t> </a:t>
            </a:r>
            <a:r>
              <a:rPr lang="sk-SK" sz="2000" dirty="0" err="1"/>
              <a:t>Reporters</a:t>
            </a:r>
            <a:r>
              <a:rPr lang="sk-SK" sz="2000" dirty="0"/>
              <a:t> </a:t>
            </a:r>
            <a:r>
              <a:rPr lang="sk-SK" sz="2000" dirty="0" err="1"/>
              <a:t>for</a:t>
            </a:r>
            <a:r>
              <a:rPr lang="sk-SK" sz="2000" dirty="0"/>
              <a:t> </a:t>
            </a:r>
            <a:r>
              <a:rPr lang="sk-SK" sz="2000" dirty="0" err="1"/>
              <a:t>the</a:t>
            </a:r>
            <a:r>
              <a:rPr lang="sk-SK" sz="2000" dirty="0"/>
              <a:t> </a:t>
            </a:r>
            <a:r>
              <a:rPr lang="sk-SK" sz="2000" dirty="0" err="1"/>
              <a:t>Environment</a:t>
            </a:r>
            <a:r>
              <a:rPr lang="sk-SK" sz="2000" dirty="0"/>
              <a:t> - YRE), pretože môžu inšpirovať ďalších ľudí k činnosti.</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7956376" y="1"/>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73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pPr algn="l"/>
            <a:r>
              <a:rPr lang="sk-SK" sz="3600" b="1" dirty="0"/>
              <a:t>Poďme uviesť teóriu do praxe - </a:t>
            </a:r>
            <a:br>
              <a:rPr lang="sk-SK" sz="3600" b="1" dirty="0"/>
            </a:br>
            <a:r>
              <a:rPr lang="sk-SK" sz="3600" b="1" dirty="0"/>
              <a:t>Školské predstavenia, veľtrhy</a:t>
            </a:r>
          </a:p>
        </p:txBody>
      </p:sp>
      <p:sp>
        <p:nvSpPr>
          <p:cNvPr id="3" name="Content Placeholder 2"/>
          <p:cNvSpPr>
            <a:spLocks noGrp="1"/>
          </p:cNvSpPr>
          <p:nvPr>
            <p:ph idx="1"/>
          </p:nvPr>
        </p:nvSpPr>
        <p:spPr>
          <a:xfrm>
            <a:off x="467544" y="1556792"/>
            <a:ext cx="7992888" cy="5400600"/>
          </a:xfrm>
        </p:spPr>
        <p:txBody>
          <a:bodyPr>
            <a:normAutofit/>
          </a:bodyPr>
          <a:lstStyle/>
          <a:p>
            <a:r>
              <a:rPr lang="sk-SK" sz="2000" b="1" dirty="0"/>
              <a:t>Mladší študenti môžu </a:t>
            </a:r>
            <a:r>
              <a:rPr lang="sk-SK" sz="2000" dirty="0"/>
              <a:t>zorganizovať školské predstavenie a prezentovať bioprodukty. Môžu vytvoriť postavy, ktoré budú rozprávať o tom, ako vznikli a akými zmenami prešli, kým dosiahli svoju súčasnú podobu. Napríklad banánová šupka alebo jablkové šupky môžu rozprávať, ako sa zmenili na kompost. Svoje scénky môžu žiaci písať počas celého školského roka a môžu ich predviesť v deň vysvedčenia.</a:t>
            </a:r>
          </a:p>
          <a:p>
            <a:r>
              <a:rPr lang="sk-SK" sz="2000" dirty="0"/>
              <a:t>Žiaci môžu zorganizovať aj veľtržnú výstavu, na ktorej navrhnú a vyrobia výrobky alebo umelecké diela z recyklovateľných materiálov alebo odpadu. Takto môžu poukázať na význam obehového hospodárstva a predajom výrobkov získať peniaze pre potreby školy.</a:t>
            </a:r>
            <a:br>
              <a:rPr lang="sk-SK" sz="2000" dirty="0"/>
            </a:br>
            <a:endParaRPr lang="sk-SK" sz="2000" dirty="0"/>
          </a:p>
        </p:txBody>
      </p:sp>
    </p:spTree>
    <p:extLst>
      <p:ext uri="{BB962C8B-B14F-4D97-AF65-F5344CB8AC3E}">
        <p14:creationId xmlns:p14="http://schemas.microsoft.com/office/powerpoint/2010/main" val="7070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48" y="201201"/>
            <a:ext cx="8537016" cy="1143000"/>
          </a:xfrm>
        </p:spPr>
        <p:txBody>
          <a:bodyPr>
            <a:normAutofit/>
          </a:bodyPr>
          <a:lstStyle/>
          <a:p>
            <a:pPr algn="l"/>
            <a:r>
              <a:rPr lang="pl-PL" sz="3200" b="1" dirty="0" err="1"/>
              <a:t>Nápady</a:t>
            </a:r>
            <a:r>
              <a:rPr lang="pl-PL" sz="3200" b="1" dirty="0"/>
              <a:t>:</a:t>
            </a:r>
            <a:r>
              <a:rPr lang="pl-PL" sz="3200" dirty="0"/>
              <a:t> </a:t>
            </a:r>
            <a:r>
              <a:rPr lang="pl-PL" sz="3200" b="1" dirty="0"/>
              <a:t>Listy </a:t>
            </a:r>
            <a:r>
              <a:rPr lang="pl-PL" sz="3200" b="1" dirty="0" err="1"/>
              <a:t>podnikom</a:t>
            </a:r>
            <a:r>
              <a:rPr lang="pl-PL" sz="3200" b="1" dirty="0"/>
              <a:t> a </a:t>
            </a:r>
            <a:r>
              <a:rPr lang="pl-PL" sz="3200" b="1" dirty="0" err="1"/>
              <a:t>spoločnostiam</a:t>
            </a:r>
            <a:endParaRPr lang="pl-PL" sz="3200" dirty="0"/>
          </a:p>
        </p:txBody>
      </p:sp>
      <p:sp>
        <p:nvSpPr>
          <p:cNvPr id="3" name="Content Placeholder 2"/>
          <p:cNvSpPr>
            <a:spLocks noGrp="1"/>
          </p:cNvSpPr>
          <p:nvPr>
            <p:ph idx="1"/>
          </p:nvPr>
        </p:nvSpPr>
        <p:spPr>
          <a:xfrm>
            <a:off x="323528" y="1340768"/>
            <a:ext cx="8424936" cy="2448272"/>
          </a:xfrm>
        </p:spPr>
        <p:txBody>
          <a:bodyPr>
            <a:noAutofit/>
          </a:bodyPr>
          <a:lstStyle/>
          <a:p>
            <a:r>
              <a:rPr lang="en-US" sz="2200" dirty="0" err="1">
                <a:latin typeface="+mj-lt"/>
              </a:rPr>
              <a:t>Žiaci</a:t>
            </a:r>
            <a:r>
              <a:rPr lang="en-US" sz="2200" dirty="0">
                <a:latin typeface="+mj-lt"/>
              </a:rPr>
              <a:t> </a:t>
            </a:r>
            <a:r>
              <a:rPr lang="en-US" sz="2200" dirty="0" err="1">
                <a:latin typeface="+mj-lt"/>
              </a:rPr>
              <a:t>môžu</a:t>
            </a:r>
            <a:r>
              <a:rPr lang="en-US" sz="2200" dirty="0">
                <a:latin typeface="+mj-lt"/>
              </a:rPr>
              <a:t> </a:t>
            </a:r>
            <a:r>
              <a:rPr lang="en-US" sz="2200" dirty="0" err="1">
                <a:latin typeface="+mj-lt"/>
              </a:rPr>
              <a:t>napísať</a:t>
            </a:r>
            <a:r>
              <a:rPr lang="en-US" sz="2200" dirty="0">
                <a:latin typeface="+mj-lt"/>
              </a:rPr>
              <a:t> </a:t>
            </a:r>
            <a:r>
              <a:rPr lang="en-US" sz="2200" dirty="0" err="1">
                <a:latin typeface="+mj-lt"/>
              </a:rPr>
              <a:t>listy</a:t>
            </a:r>
            <a:r>
              <a:rPr lang="en-US" sz="2200" dirty="0">
                <a:latin typeface="+mj-lt"/>
              </a:rPr>
              <a:t> </a:t>
            </a:r>
            <a:r>
              <a:rPr lang="en-US" sz="2200" dirty="0" err="1">
                <a:latin typeface="+mj-lt"/>
              </a:rPr>
              <a:t>miestnym</a:t>
            </a:r>
            <a:r>
              <a:rPr lang="en-US" sz="2200" dirty="0">
                <a:latin typeface="+mj-lt"/>
              </a:rPr>
              <a:t> </a:t>
            </a:r>
            <a:r>
              <a:rPr lang="en-US" sz="2200" dirty="0" err="1">
                <a:latin typeface="+mj-lt"/>
              </a:rPr>
              <a:t>podnikom</a:t>
            </a:r>
            <a:r>
              <a:rPr lang="en-US" sz="2200" dirty="0">
                <a:latin typeface="+mj-lt"/>
              </a:rPr>
              <a:t> a </a:t>
            </a:r>
            <a:r>
              <a:rPr lang="en-US" sz="2200" dirty="0" err="1">
                <a:latin typeface="+mj-lt"/>
              </a:rPr>
              <a:t>spoločnostiam</a:t>
            </a:r>
            <a:r>
              <a:rPr lang="en-US" sz="2200" dirty="0">
                <a:latin typeface="+mj-lt"/>
              </a:rPr>
              <a:t>, v </a:t>
            </a:r>
            <a:r>
              <a:rPr lang="en-US" sz="2200" dirty="0" err="1">
                <a:latin typeface="+mj-lt"/>
              </a:rPr>
              <a:t>ktorých</a:t>
            </a:r>
            <a:r>
              <a:rPr lang="en-US" sz="2200" dirty="0">
                <a:latin typeface="+mj-lt"/>
              </a:rPr>
              <a:t> </a:t>
            </a:r>
            <a:r>
              <a:rPr lang="en-US" sz="2200" dirty="0" err="1">
                <a:latin typeface="+mj-lt"/>
              </a:rPr>
              <a:t>vysvetlia</a:t>
            </a:r>
            <a:r>
              <a:rPr lang="en-US" sz="2200" dirty="0">
                <a:latin typeface="+mj-lt"/>
              </a:rPr>
              <a:t> </a:t>
            </a:r>
            <a:r>
              <a:rPr lang="en-US" sz="2200" dirty="0" err="1">
                <a:latin typeface="+mj-lt"/>
              </a:rPr>
              <a:t>Akčný</a:t>
            </a:r>
            <a:r>
              <a:rPr lang="en-US" sz="2200" dirty="0">
                <a:latin typeface="+mj-lt"/>
              </a:rPr>
              <a:t> </a:t>
            </a:r>
            <a:r>
              <a:rPr lang="en-US" sz="2200" dirty="0" err="1">
                <a:latin typeface="+mj-lt"/>
              </a:rPr>
              <a:t>plán</a:t>
            </a:r>
            <a:r>
              <a:rPr lang="en-US" sz="2200" dirty="0">
                <a:latin typeface="+mj-lt"/>
              </a:rPr>
              <a:t> </a:t>
            </a:r>
            <a:r>
              <a:rPr lang="en-US" sz="2200" dirty="0" err="1">
                <a:latin typeface="+mj-lt"/>
              </a:rPr>
              <a:t>školy</a:t>
            </a:r>
            <a:r>
              <a:rPr lang="en-US" sz="2200" dirty="0">
                <a:latin typeface="+mj-lt"/>
              </a:rPr>
              <a:t> </a:t>
            </a:r>
            <a:r>
              <a:rPr lang="en-US" sz="2200" dirty="0" err="1">
                <a:latin typeface="+mj-lt"/>
              </a:rPr>
              <a:t>týkajúci</a:t>
            </a:r>
            <a:r>
              <a:rPr lang="en-US" sz="2200" dirty="0">
                <a:latin typeface="+mj-lt"/>
              </a:rPr>
              <a:t> </a:t>
            </a:r>
            <a:r>
              <a:rPr lang="en-US" sz="2200" dirty="0" err="1">
                <a:latin typeface="+mj-lt"/>
              </a:rPr>
              <a:t>sa</a:t>
            </a:r>
            <a:r>
              <a:rPr lang="en-US" sz="2200" dirty="0">
                <a:latin typeface="+mj-lt"/>
              </a:rPr>
              <a:t> </a:t>
            </a:r>
            <a:r>
              <a:rPr lang="en-US" sz="2200" dirty="0" err="1">
                <a:latin typeface="+mj-lt"/>
              </a:rPr>
              <a:t>nakladania</a:t>
            </a:r>
            <a:r>
              <a:rPr lang="en-US" sz="2200" dirty="0">
                <a:latin typeface="+mj-lt"/>
              </a:rPr>
              <a:t> s </a:t>
            </a:r>
            <a:r>
              <a:rPr lang="en-US" sz="2200" dirty="0" err="1">
                <a:latin typeface="+mj-lt"/>
              </a:rPr>
              <a:t>odpadom</a:t>
            </a:r>
            <a:r>
              <a:rPr lang="en-US" sz="2200" dirty="0">
                <a:latin typeface="+mj-lt"/>
              </a:rPr>
              <a:t> </a:t>
            </a:r>
            <a:r>
              <a:rPr lang="en-US" sz="2200" dirty="0" err="1">
                <a:latin typeface="+mj-lt"/>
              </a:rPr>
              <a:t>prostredníctvom</a:t>
            </a:r>
            <a:r>
              <a:rPr lang="en-US" sz="2200" dirty="0">
                <a:latin typeface="+mj-lt"/>
              </a:rPr>
              <a:t> </a:t>
            </a:r>
            <a:r>
              <a:rPr lang="en-US" sz="2200" dirty="0" err="1">
                <a:latin typeface="+mj-lt"/>
              </a:rPr>
              <a:t>biohospodárstva</a:t>
            </a:r>
            <a:r>
              <a:rPr lang="en-US" sz="2200" dirty="0">
                <a:latin typeface="+mj-lt"/>
              </a:rPr>
              <a:t> (</a:t>
            </a:r>
            <a:r>
              <a:rPr lang="en-US" sz="2200" dirty="0" err="1">
                <a:latin typeface="+mj-lt"/>
              </a:rPr>
              <a:t>kompostovacie</a:t>
            </a:r>
            <a:r>
              <a:rPr lang="en-US" sz="2200" dirty="0">
                <a:latin typeface="+mj-lt"/>
              </a:rPr>
              <a:t> </a:t>
            </a:r>
            <a:r>
              <a:rPr lang="en-US" sz="2200" dirty="0" err="1">
                <a:latin typeface="+mj-lt"/>
              </a:rPr>
              <a:t>metódy</a:t>
            </a:r>
            <a:r>
              <a:rPr lang="en-US" sz="2200" dirty="0">
                <a:latin typeface="+mj-lt"/>
              </a:rPr>
              <a:t> a </a:t>
            </a:r>
            <a:r>
              <a:rPr lang="en-US" sz="2200" dirty="0" err="1">
                <a:latin typeface="+mj-lt"/>
              </a:rPr>
              <a:t>recyklácia</a:t>
            </a:r>
            <a:r>
              <a:rPr lang="en-US" sz="2200" dirty="0">
                <a:latin typeface="+mj-lt"/>
              </a:rPr>
              <a:t>). Toto </a:t>
            </a:r>
            <a:r>
              <a:rPr lang="en-US" sz="2200" dirty="0" err="1">
                <a:latin typeface="+mj-lt"/>
              </a:rPr>
              <a:t>otvorenie</a:t>
            </a:r>
            <a:r>
              <a:rPr lang="en-US" sz="2200" dirty="0">
                <a:latin typeface="+mj-lt"/>
              </a:rPr>
              <a:t> </a:t>
            </a:r>
            <a:r>
              <a:rPr lang="en-US" sz="2200" dirty="0" err="1">
                <a:latin typeface="+mj-lt"/>
              </a:rPr>
              <a:t>sa</a:t>
            </a:r>
            <a:r>
              <a:rPr lang="en-US" sz="2200" dirty="0">
                <a:latin typeface="+mj-lt"/>
              </a:rPr>
              <a:t> </a:t>
            </a:r>
            <a:r>
              <a:rPr lang="en-US" sz="2200" dirty="0" err="1">
                <a:latin typeface="+mj-lt"/>
              </a:rPr>
              <a:t>širšej</a:t>
            </a:r>
            <a:r>
              <a:rPr lang="en-US" sz="2200" dirty="0">
                <a:latin typeface="+mj-lt"/>
              </a:rPr>
              <a:t> </a:t>
            </a:r>
            <a:r>
              <a:rPr lang="en-US" sz="2200" dirty="0" err="1">
                <a:latin typeface="+mj-lt"/>
              </a:rPr>
              <a:t>komunite</a:t>
            </a:r>
            <a:r>
              <a:rPr lang="en-US" sz="2200" dirty="0">
                <a:latin typeface="+mj-lt"/>
              </a:rPr>
              <a:t> </a:t>
            </a:r>
            <a:r>
              <a:rPr lang="en-US" sz="2200" dirty="0" err="1">
                <a:latin typeface="+mj-lt"/>
              </a:rPr>
              <a:t>môže</a:t>
            </a:r>
            <a:r>
              <a:rPr lang="en-US" sz="2200" dirty="0">
                <a:latin typeface="+mj-lt"/>
              </a:rPr>
              <a:t> </a:t>
            </a:r>
            <a:r>
              <a:rPr lang="en-US" sz="2200" dirty="0" err="1">
                <a:latin typeface="+mj-lt"/>
              </a:rPr>
              <a:t>škole</a:t>
            </a:r>
            <a:r>
              <a:rPr lang="en-US" sz="2200" dirty="0">
                <a:latin typeface="+mj-lt"/>
              </a:rPr>
              <a:t> </a:t>
            </a:r>
            <a:r>
              <a:rPr lang="en-US" sz="2200" dirty="0" err="1">
                <a:latin typeface="+mj-lt"/>
              </a:rPr>
              <a:t>pomôcť</a:t>
            </a:r>
            <a:r>
              <a:rPr lang="en-US" sz="2200" dirty="0">
                <a:latin typeface="+mj-lt"/>
              </a:rPr>
              <a:t> </a:t>
            </a:r>
            <a:r>
              <a:rPr lang="en-US" sz="2200" dirty="0" err="1">
                <a:latin typeface="+mj-lt"/>
              </a:rPr>
              <a:t>nájsť</a:t>
            </a:r>
            <a:r>
              <a:rPr lang="en-US" sz="2200" dirty="0">
                <a:latin typeface="+mj-lt"/>
              </a:rPr>
              <a:t> </a:t>
            </a:r>
            <a:r>
              <a:rPr lang="en-US" sz="2200" dirty="0" err="1">
                <a:latin typeface="+mj-lt"/>
              </a:rPr>
              <a:t>partnerstvá</a:t>
            </a:r>
            <a:r>
              <a:rPr lang="en-US" sz="2200" dirty="0">
                <a:latin typeface="+mj-lt"/>
              </a:rPr>
              <a:t> pre </a:t>
            </a:r>
            <a:r>
              <a:rPr lang="en-US" sz="2200" dirty="0" err="1">
                <a:latin typeface="+mj-lt"/>
              </a:rPr>
              <a:t>projekty</a:t>
            </a:r>
            <a:r>
              <a:rPr lang="en-US" sz="2200" dirty="0">
                <a:latin typeface="+mj-lt"/>
              </a:rPr>
              <a:t>, </a:t>
            </a:r>
            <a:r>
              <a:rPr lang="en-US" sz="2200" dirty="0" err="1">
                <a:latin typeface="+mj-lt"/>
              </a:rPr>
              <a:t>stáže</a:t>
            </a:r>
            <a:r>
              <a:rPr lang="en-US" sz="2200" dirty="0">
                <a:latin typeface="+mj-lt"/>
              </a:rPr>
              <a:t> </a:t>
            </a:r>
            <a:r>
              <a:rPr lang="en-US" sz="2200" dirty="0" err="1">
                <a:latin typeface="+mj-lt"/>
              </a:rPr>
              <a:t>alebo</a:t>
            </a:r>
            <a:r>
              <a:rPr lang="en-US" sz="2200" dirty="0">
                <a:latin typeface="+mj-lt"/>
              </a:rPr>
              <a:t> </a:t>
            </a:r>
            <a:r>
              <a:rPr lang="en-US" sz="2200" dirty="0" err="1">
                <a:latin typeface="+mj-lt"/>
              </a:rPr>
              <a:t>sponzorstvo</a:t>
            </a:r>
            <a:r>
              <a:rPr lang="en-US" sz="2200" dirty="0">
                <a:latin typeface="+mj-lt"/>
              </a:rPr>
              <a:t> pre </a:t>
            </a:r>
            <a:r>
              <a:rPr lang="en-US" sz="2200" dirty="0" err="1">
                <a:latin typeface="+mj-lt"/>
              </a:rPr>
              <a:t>ekologické</a:t>
            </a:r>
            <a:r>
              <a:rPr lang="en-US" sz="2200" dirty="0">
                <a:latin typeface="+mj-lt"/>
              </a:rPr>
              <a:t> </a:t>
            </a:r>
            <a:r>
              <a:rPr lang="en-US" sz="2200" dirty="0" err="1">
                <a:latin typeface="+mj-lt"/>
              </a:rPr>
              <a:t>iniciatívy.Študenti</a:t>
            </a:r>
            <a:r>
              <a:rPr lang="en-US" sz="2200" dirty="0">
                <a:latin typeface="+mj-lt"/>
              </a:rPr>
              <a:t> </a:t>
            </a:r>
            <a:r>
              <a:rPr lang="en-US" sz="2200" dirty="0" err="1">
                <a:latin typeface="+mj-lt"/>
              </a:rPr>
              <a:t>môžu</a:t>
            </a:r>
            <a:r>
              <a:rPr lang="en-US" sz="2200" dirty="0">
                <a:latin typeface="+mj-lt"/>
              </a:rPr>
              <a:t> o </a:t>
            </a:r>
            <a:r>
              <a:rPr lang="en-US" sz="2200" dirty="0" err="1">
                <a:latin typeface="+mj-lt"/>
              </a:rPr>
              <a:t>svojich</a:t>
            </a:r>
            <a:r>
              <a:rPr lang="en-US" sz="2200" dirty="0">
                <a:latin typeface="+mj-lt"/>
              </a:rPr>
              <a:t> </a:t>
            </a:r>
            <a:r>
              <a:rPr lang="en-US" sz="2200" dirty="0" err="1">
                <a:latin typeface="+mj-lt"/>
              </a:rPr>
              <a:t>iniciatívach</a:t>
            </a:r>
            <a:r>
              <a:rPr lang="en-US" sz="2200" dirty="0">
                <a:latin typeface="+mj-lt"/>
              </a:rPr>
              <a:t> </a:t>
            </a:r>
            <a:r>
              <a:rPr lang="en-US" sz="2200" dirty="0" err="1">
                <a:latin typeface="+mj-lt"/>
              </a:rPr>
              <a:t>informovať</a:t>
            </a:r>
            <a:r>
              <a:rPr lang="en-US" sz="2200" dirty="0">
                <a:latin typeface="+mj-lt"/>
              </a:rPr>
              <a:t> </a:t>
            </a:r>
            <a:r>
              <a:rPr lang="en-US" sz="2200" dirty="0" err="1">
                <a:latin typeface="+mj-lt"/>
              </a:rPr>
              <a:t>aj</a:t>
            </a:r>
            <a:r>
              <a:rPr lang="en-US" sz="2200" dirty="0">
                <a:latin typeface="+mj-lt"/>
              </a:rPr>
              <a:t> </a:t>
            </a:r>
            <a:r>
              <a:rPr lang="en-US" sz="2200" dirty="0" err="1">
                <a:latin typeface="+mj-lt"/>
              </a:rPr>
              <a:t>širokú</a:t>
            </a:r>
            <a:r>
              <a:rPr lang="en-US" sz="2200" dirty="0">
                <a:latin typeface="+mj-lt"/>
              </a:rPr>
              <a:t> </a:t>
            </a:r>
            <a:r>
              <a:rPr lang="en-US" sz="2200" dirty="0" err="1">
                <a:latin typeface="+mj-lt"/>
              </a:rPr>
              <a:t>verejnosť</a:t>
            </a:r>
            <a:r>
              <a:rPr lang="en-US" sz="2200" dirty="0">
                <a:latin typeface="+mj-lt"/>
              </a:rPr>
              <a:t> </a:t>
            </a:r>
            <a:r>
              <a:rPr lang="en-US" sz="2200" dirty="0" err="1">
                <a:latin typeface="+mj-lt"/>
              </a:rPr>
              <a:t>prostredníctvom</a:t>
            </a:r>
            <a:r>
              <a:rPr lang="en-US" sz="2200" dirty="0">
                <a:latin typeface="+mj-lt"/>
              </a:rPr>
              <a:t> </a:t>
            </a:r>
            <a:r>
              <a:rPr lang="en-US" sz="2200" dirty="0" err="1">
                <a:latin typeface="+mj-lt"/>
              </a:rPr>
              <a:t>národnej</a:t>
            </a:r>
            <a:r>
              <a:rPr lang="en-US" sz="2200" dirty="0">
                <a:latin typeface="+mj-lt"/>
              </a:rPr>
              <a:t> </a:t>
            </a:r>
            <a:r>
              <a:rPr lang="en-US" sz="2200" dirty="0" err="1">
                <a:latin typeface="+mj-lt"/>
              </a:rPr>
              <a:t>tlače</a:t>
            </a:r>
            <a:r>
              <a:rPr lang="en-US" sz="2200" dirty="0">
                <a:latin typeface="+mj-lt"/>
              </a:rPr>
              <a:t>, </a:t>
            </a:r>
            <a:r>
              <a:rPr lang="en-US" sz="2200" dirty="0" err="1">
                <a:latin typeface="+mj-lt"/>
              </a:rPr>
              <a:t>rozhlasu</a:t>
            </a:r>
            <a:r>
              <a:rPr lang="en-US" sz="2200" dirty="0">
                <a:latin typeface="+mj-lt"/>
              </a:rPr>
              <a:t> a </a:t>
            </a:r>
            <a:r>
              <a:rPr lang="en-US" sz="2200" dirty="0" err="1">
                <a:latin typeface="+mj-lt"/>
              </a:rPr>
              <a:t>televízie</a:t>
            </a:r>
            <a:r>
              <a:rPr lang="en-US" sz="2200" dirty="0">
                <a:latin typeface="+mj-lt"/>
              </a:rPr>
              <a:t>. </a:t>
            </a:r>
            <a:r>
              <a:rPr lang="en-US" sz="2200" dirty="0" err="1">
                <a:latin typeface="+mj-lt"/>
              </a:rPr>
              <a:t>Môžu</a:t>
            </a:r>
            <a:r>
              <a:rPr lang="en-US" sz="2200" dirty="0">
                <a:latin typeface="+mj-lt"/>
              </a:rPr>
              <a:t> </a:t>
            </a:r>
            <a:r>
              <a:rPr lang="en-US" sz="2200" dirty="0" err="1">
                <a:latin typeface="+mj-lt"/>
              </a:rPr>
              <a:t>sa</a:t>
            </a:r>
            <a:r>
              <a:rPr lang="en-US" sz="2200" dirty="0">
                <a:latin typeface="+mj-lt"/>
              </a:rPr>
              <a:t> </a:t>
            </a:r>
            <a:r>
              <a:rPr lang="en-US" sz="2200" dirty="0" err="1">
                <a:latin typeface="+mj-lt"/>
              </a:rPr>
              <a:t>podeliť</a:t>
            </a:r>
            <a:r>
              <a:rPr lang="en-US" sz="2200" dirty="0">
                <a:latin typeface="+mj-lt"/>
              </a:rPr>
              <a:t> o </a:t>
            </a:r>
            <a:r>
              <a:rPr lang="en-US" sz="2200" dirty="0" err="1">
                <a:latin typeface="+mj-lt"/>
              </a:rPr>
              <a:t>výsledky</a:t>
            </a:r>
            <a:r>
              <a:rPr lang="en-US" sz="2200" dirty="0">
                <a:latin typeface="+mj-lt"/>
              </a:rPr>
              <a:t> </a:t>
            </a:r>
            <a:r>
              <a:rPr lang="en-US" sz="2200" dirty="0" err="1">
                <a:latin typeface="+mj-lt"/>
              </a:rPr>
              <a:t>svojich</a:t>
            </a:r>
            <a:r>
              <a:rPr lang="en-US" sz="2200" dirty="0">
                <a:latin typeface="+mj-lt"/>
              </a:rPr>
              <a:t> </a:t>
            </a:r>
            <a:r>
              <a:rPr lang="en-US" sz="2200" dirty="0" err="1">
                <a:latin typeface="+mj-lt"/>
              </a:rPr>
              <a:t>projektov</a:t>
            </a:r>
            <a:r>
              <a:rPr lang="en-US" sz="2200" dirty="0">
                <a:latin typeface="+mj-lt"/>
              </a:rPr>
              <a:t> </a:t>
            </a:r>
            <a:r>
              <a:rPr lang="en-US" sz="2200" dirty="0" err="1">
                <a:latin typeface="+mj-lt"/>
              </a:rPr>
              <a:t>ako</a:t>
            </a:r>
            <a:r>
              <a:rPr lang="en-US" sz="2200" dirty="0">
                <a:latin typeface="+mj-lt"/>
              </a:rPr>
              <a:t> </a:t>
            </a:r>
            <a:r>
              <a:rPr lang="en-US" sz="2200" dirty="0" err="1">
                <a:latin typeface="+mj-lt"/>
              </a:rPr>
              <a:t>aj</a:t>
            </a:r>
            <a:r>
              <a:rPr lang="en-US" sz="2200" dirty="0">
                <a:latin typeface="+mj-lt"/>
              </a:rPr>
              <a:t> o </a:t>
            </a:r>
            <a:r>
              <a:rPr lang="en-US" sz="2200" dirty="0" err="1">
                <a:latin typeface="+mj-lt"/>
              </a:rPr>
              <a:t>osvedčené</a:t>
            </a:r>
            <a:r>
              <a:rPr lang="en-US" sz="2200" dirty="0">
                <a:latin typeface="+mj-lt"/>
              </a:rPr>
              <a:t> </a:t>
            </a:r>
            <a:r>
              <a:rPr lang="en-US" sz="2200" dirty="0" err="1">
                <a:latin typeface="+mj-lt"/>
              </a:rPr>
              <a:t>postupy</a:t>
            </a:r>
            <a:r>
              <a:rPr lang="en-US" sz="2200" dirty="0">
                <a:latin typeface="+mj-lt"/>
              </a:rPr>
              <a:t> s </a:t>
            </a:r>
            <a:r>
              <a:rPr lang="en-US" sz="2200" dirty="0" err="1">
                <a:latin typeface="+mj-lt"/>
              </a:rPr>
              <a:t>pozitívnym</a:t>
            </a:r>
            <a:r>
              <a:rPr lang="en-US" sz="2200" dirty="0">
                <a:latin typeface="+mj-lt"/>
              </a:rPr>
              <a:t> </a:t>
            </a:r>
            <a:r>
              <a:rPr lang="en-US" sz="2200" dirty="0" err="1">
                <a:latin typeface="+mj-lt"/>
              </a:rPr>
              <a:t>vplyvom</a:t>
            </a:r>
            <a:r>
              <a:rPr lang="en-US" sz="2200" dirty="0">
                <a:latin typeface="+mj-lt"/>
              </a:rPr>
              <a:t> a </a:t>
            </a:r>
            <a:r>
              <a:rPr lang="en-US" sz="2200" dirty="0" err="1">
                <a:latin typeface="+mj-lt"/>
              </a:rPr>
              <a:t>môžu</a:t>
            </a:r>
            <a:r>
              <a:rPr lang="en-US" sz="2200" dirty="0">
                <a:latin typeface="+mj-lt"/>
              </a:rPr>
              <a:t> </a:t>
            </a:r>
            <a:r>
              <a:rPr lang="en-US" sz="2200" dirty="0" err="1">
                <a:latin typeface="+mj-lt"/>
              </a:rPr>
              <a:t>dokonca</a:t>
            </a:r>
            <a:r>
              <a:rPr lang="en-US" sz="2200" dirty="0">
                <a:latin typeface="+mj-lt"/>
              </a:rPr>
              <a:t> </a:t>
            </a:r>
            <a:r>
              <a:rPr lang="en-US" sz="2200" dirty="0" err="1">
                <a:latin typeface="+mj-lt"/>
              </a:rPr>
              <a:t>zorganizovať</a:t>
            </a:r>
            <a:r>
              <a:rPr lang="en-US" sz="2200" dirty="0">
                <a:latin typeface="+mj-lt"/>
              </a:rPr>
              <a:t> </a:t>
            </a:r>
            <a:r>
              <a:rPr lang="en-US" sz="2200" dirty="0" err="1">
                <a:latin typeface="+mj-lt"/>
              </a:rPr>
              <a:t>rozhovory</a:t>
            </a:r>
            <a:r>
              <a:rPr lang="en-US" sz="2200" dirty="0">
                <a:latin typeface="+mj-lt"/>
              </a:rPr>
              <a:t> so </a:t>
            </a:r>
            <a:r>
              <a:rPr lang="en-US" sz="2200" dirty="0" err="1">
                <a:latin typeface="+mj-lt"/>
              </a:rPr>
              <a:t>žiakmi</a:t>
            </a:r>
            <a:r>
              <a:rPr lang="en-US" sz="2200" dirty="0">
                <a:latin typeface="+mj-lt"/>
              </a:rPr>
              <a:t>, </a:t>
            </a:r>
            <a:r>
              <a:rPr lang="en-US" sz="2200" dirty="0" err="1">
                <a:latin typeface="+mj-lt"/>
              </a:rPr>
              <a:t>učiteľmi</a:t>
            </a:r>
            <a:r>
              <a:rPr lang="en-US" sz="2200" dirty="0">
                <a:latin typeface="+mj-lt"/>
              </a:rPr>
              <a:t>, </a:t>
            </a:r>
            <a:r>
              <a:rPr lang="en-US" sz="2200" dirty="0" err="1">
                <a:latin typeface="+mj-lt"/>
              </a:rPr>
              <a:t>rodičmi</a:t>
            </a:r>
            <a:r>
              <a:rPr lang="en-US" sz="2200" dirty="0">
                <a:latin typeface="+mj-lt"/>
              </a:rPr>
              <a:t>, </a:t>
            </a:r>
            <a:r>
              <a:rPr lang="en-US" sz="2200" dirty="0" err="1">
                <a:latin typeface="+mj-lt"/>
              </a:rPr>
              <a:t>členmi</a:t>
            </a:r>
            <a:r>
              <a:rPr lang="en-US" sz="2200" dirty="0">
                <a:latin typeface="+mj-lt"/>
              </a:rPr>
              <a:t> EKO-</a:t>
            </a:r>
            <a:r>
              <a:rPr lang="en-US" sz="2200" dirty="0" err="1">
                <a:latin typeface="+mj-lt"/>
              </a:rPr>
              <a:t>komisie</a:t>
            </a:r>
            <a:r>
              <a:rPr lang="en-US" sz="2200" dirty="0">
                <a:latin typeface="+mj-lt"/>
              </a:rPr>
              <a:t>, aby </a:t>
            </a:r>
            <a:r>
              <a:rPr lang="en-US" sz="2200" dirty="0" err="1">
                <a:latin typeface="+mj-lt"/>
              </a:rPr>
              <a:t>diskutovali</a:t>
            </a:r>
            <a:r>
              <a:rPr lang="en-US" sz="2200" dirty="0">
                <a:latin typeface="+mj-lt"/>
              </a:rPr>
              <a:t> o </a:t>
            </a:r>
            <a:r>
              <a:rPr lang="en-US" sz="2200" dirty="0" err="1">
                <a:latin typeface="+mj-lt"/>
              </a:rPr>
              <a:t>význame</a:t>
            </a:r>
            <a:r>
              <a:rPr lang="en-US" sz="2200" dirty="0">
                <a:latin typeface="+mj-lt"/>
              </a:rPr>
              <a:t> </a:t>
            </a:r>
            <a:r>
              <a:rPr lang="en-US" sz="2200" dirty="0" err="1">
                <a:latin typeface="+mj-lt"/>
              </a:rPr>
              <a:t>udržateľnosti</a:t>
            </a:r>
            <a:r>
              <a:rPr lang="en-US" sz="2200" dirty="0">
                <a:latin typeface="+mj-lt"/>
              </a:rPr>
              <a:t> a </a:t>
            </a:r>
            <a:r>
              <a:rPr lang="en-US" sz="2200" dirty="0" err="1">
                <a:latin typeface="+mj-lt"/>
              </a:rPr>
              <a:t>bioinovácií</a:t>
            </a:r>
            <a:r>
              <a:rPr lang="en-US" sz="2200" dirty="0">
                <a:latin typeface="+mj-lt"/>
              </a:rPr>
              <a:t> a o tom, </a:t>
            </a:r>
            <a:r>
              <a:rPr lang="en-US" sz="2200" dirty="0" err="1">
                <a:latin typeface="+mj-lt"/>
              </a:rPr>
              <a:t>čo</a:t>
            </a:r>
            <a:r>
              <a:rPr lang="en-US" sz="2200" dirty="0">
                <a:latin typeface="+mj-lt"/>
              </a:rPr>
              <a:t> </a:t>
            </a:r>
            <a:r>
              <a:rPr lang="en-US" sz="2200" dirty="0" err="1">
                <a:latin typeface="+mj-lt"/>
              </a:rPr>
              <a:t>sa</a:t>
            </a:r>
            <a:r>
              <a:rPr lang="en-US" sz="2200" dirty="0">
                <a:latin typeface="+mj-lt"/>
              </a:rPr>
              <a:t> </a:t>
            </a:r>
            <a:r>
              <a:rPr lang="en-US" sz="2200" dirty="0" err="1">
                <a:latin typeface="+mj-lt"/>
              </a:rPr>
              <a:t>naučili</a:t>
            </a:r>
            <a:r>
              <a:rPr lang="en-US" sz="2200" dirty="0">
                <a:latin typeface="+mj-lt"/>
              </a:rPr>
              <a:t> </a:t>
            </a:r>
            <a:r>
              <a:rPr lang="en-US" sz="2200" dirty="0" err="1">
                <a:latin typeface="+mj-lt"/>
              </a:rPr>
              <a:t>vďaka</a:t>
            </a:r>
            <a:r>
              <a:rPr lang="en-US" sz="2200" dirty="0">
                <a:latin typeface="+mj-lt"/>
              </a:rPr>
              <a:t> </a:t>
            </a:r>
            <a:r>
              <a:rPr lang="en-US" sz="2200" dirty="0" err="1">
                <a:latin typeface="+mj-lt"/>
              </a:rPr>
              <a:t>svojej</a:t>
            </a:r>
            <a:r>
              <a:rPr lang="en-US" sz="2200" dirty="0">
                <a:latin typeface="+mj-lt"/>
              </a:rPr>
              <a:t> </a:t>
            </a:r>
            <a:r>
              <a:rPr lang="en-US" sz="2200" dirty="0" err="1">
                <a:latin typeface="+mj-lt"/>
              </a:rPr>
              <a:t>účasti</a:t>
            </a:r>
            <a:r>
              <a:rPr lang="en-US" sz="2200" dirty="0">
                <a:latin typeface="+mj-lt"/>
              </a:rPr>
              <a:t> </a:t>
            </a:r>
            <a:r>
              <a:rPr lang="en-US" sz="2200" dirty="0" err="1">
                <a:latin typeface="+mj-lt"/>
              </a:rPr>
              <a:t>na</a:t>
            </a:r>
            <a:r>
              <a:rPr lang="en-US" sz="2200" dirty="0">
                <a:latin typeface="+mj-lt"/>
              </a:rPr>
              <a:t> </a:t>
            </a:r>
            <a:r>
              <a:rPr lang="en-US" sz="2200" dirty="0" err="1">
                <a:latin typeface="+mj-lt"/>
              </a:rPr>
              <a:t>projektoch</a:t>
            </a:r>
            <a:r>
              <a:rPr lang="en-US" sz="2200" dirty="0">
                <a:latin typeface="+mj-lt"/>
              </a:rPr>
              <a:t>.</a:t>
            </a:r>
            <a:endParaRPr lang="el-GR" sz="1600" dirty="0">
              <a:latin typeface="+mj-lt"/>
            </a:endParaRPr>
          </a:p>
        </p:txBody>
      </p:sp>
    </p:spTree>
    <p:extLst>
      <p:ext uri="{BB962C8B-B14F-4D97-AF65-F5344CB8AC3E}">
        <p14:creationId xmlns:p14="http://schemas.microsoft.com/office/powerpoint/2010/main" val="328676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44351"/>
            <a:ext cx="4983657" cy="4525963"/>
          </a:xfrm>
        </p:spPr>
        <p:txBody>
          <a:bodyPr>
            <a:normAutofit fontScale="92500"/>
          </a:bodyPr>
          <a:lstStyle/>
          <a:p>
            <a:r>
              <a:rPr lang="en-US" sz="1800" dirty="0" err="1">
                <a:latin typeface="+mj-lt"/>
              </a:rPr>
              <a:t>Jedným</a:t>
            </a:r>
            <a:r>
              <a:rPr lang="en-US" sz="1800" dirty="0">
                <a:latin typeface="+mj-lt"/>
              </a:rPr>
              <a:t> z </a:t>
            </a:r>
            <a:r>
              <a:rPr lang="en-US" sz="1800" dirty="0" err="1">
                <a:latin typeface="+mj-lt"/>
              </a:rPr>
              <a:t>najpopulárnejších</a:t>
            </a:r>
            <a:r>
              <a:rPr lang="en-US" sz="1800" dirty="0">
                <a:latin typeface="+mj-lt"/>
              </a:rPr>
              <a:t> </a:t>
            </a:r>
            <a:r>
              <a:rPr lang="en-US" sz="1800" dirty="0" err="1">
                <a:latin typeface="+mj-lt"/>
              </a:rPr>
              <a:t>spôsobov</a:t>
            </a:r>
            <a:r>
              <a:rPr lang="en-US" sz="1800" dirty="0">
                <a:latin typeface="+mj-lt"/>
              </a:rPr>
              <a:t>, </a:t>
            </a:r>
            <a:r>
              <a:rPr lang="en-US" sz="1800" dirty="0" err="1">
                <a:latin typeface="+mj-lt"/>
              </a:rPr>
              <a:t>akými</a:t>
            </a:r>
            <a:r>
              <a:rPr lang="en-US" sz="1800" dirty="0">
                <a:latin typeface="+mj-lt"/>
              </a:rPr>
              <a:t> </a:t>
            </a:r>
            <a:r>
              <a:rPr lang="en-US" sz="1800" dirty="0" err="1">
                <a:latin typeface="+mj-lt"/>
              </a:rPr>
              <a:t>môže</a:t>
            </a:r>
            <a:r>
              <a:rPr lang="en-US" sz="1800" dirty="0">
                <a:latin typeface="+mj-lt"/>
              </a:rPr>
              <a:t> </a:t>
            </a:r>
            <a:r>
              <a:rPr lang="en-US" sz="1800" dirty="0" err="1">
                <a:latin typeface="+mj-lt"/>
              </a:rPr>
              <a:t>škola</a:t>
            </a:r>
            <a:r>
              <a:rPr lang="en-US" sz="1800" dirty="0">
                <a:latin typeface="+mj-lt"/>
              </a:rPr>
              <a:t> </a:t>
            </a:r>
            <a:r>
              <a:rPr lang="en-US" sz="1800" dirty="0" err="1">
                <a:latin typeface="+mj-lt"/>
              </a:rPr>
              <a:t>informovať</a:t>
            </a:r>
            <a:r>
              <a:rPr lang="en-US" sz="1800" dirty="0">
                <a:latin typeface="+mj-lt"/>
              </a:rPr>
              <a:t> </a:t>
            </a:r>
            <a:r>
              <a:rPr lang="en-US" sz="1800" dirty="0" err="1">
                <a:latin typeface="+mj-lt"/>
              </a:rPr>
              <a:t>celý</a:t>
            </a:r>
            <a:r>
              <a:rPr lang="en-US" sz="1800" dirty="0">
                <a:latin typeface="+mj-lt"/>
              </a:rPr>
              <a:t> </a:t>
            </a:r>
            <a:r>
              <a:rPr lang="en-US" sz="1800" dirty="0" err="1">
                <a:latin typeface="+mj-lt"/>
              </a:rPr>
              <a:t>svet</a:t>
            </a:r>
            <a:r>
              <a:rPr lang="en-US" sz="1800" dirty="0">
                <a:latin typeface="+mj-lt"/>
              </a:rPr>
              <a:t> o </a:t>
            </a:r>
            <a:r>
              <a:rPr lang="en-US" sz="1800" dirty="0" err="1">
                <a:latin typeface="+mj-lt"/>
              </a:rPr>
              <a:t>svojich</a:t>
            </a:r>
            <a:r>
              <a:rPr lang="en-US" sz="1800" dirty="0">
                <a:latin typeface="+mj-lt"/>
              </a:rPr>
              <a:t> </a:t>
            </a:r>
            <a:r>
              <a:rPr lang="en-US" sz="1800" dirty="0" err="1">
                <a:latin typeface="+mj-lt"/>
              </a:rPr>
              <a:t>aktivitách</a:t>
            </a:r>
            <a:r>
              <a:rPr lang="en-US" sz="1800" dirty="0">
                <a:latin typeface="+mj-lt"/>
              </a:rPr>
              <a:t>, je </a:t>
            </a:r>
            <a:r>
              <a:rPr lang="en-US" sz="1800" dirty="0" err="1">
                <a:latin typeface="+mj-lt"/>
              </a:rPr>
              <a:t>účasť</a:t>
            </a:r>
            <a:r>
              <a:rPr lang="en-US" sz="1800" dirty="0">
                <a:latin typeface="+mj-lt"/>
              </a:rPr>
              <a:t> </a:t>
            </a:r>
            <a:r>
              <a:rPr lang="en-US" sz="1800" dirty="0" err="1">
                <a:latin typeface="+mj-lt"/>
              </a:rPr>
              <a:t>na</a:t>
            </a:r>
            <a:r>
              <a:rPr lang="en-US" sz="1800" dirty="0">
                <a:latin typeface="+mj-lt"/>
              </a:rPr>
              <a:t> </a:t>
            </a:r>
            <a:r>
              <a:rPr lang="en-US" sz="1800" dirty="0" err="1">
                <a:latin typeface="+mj-lt"/>
              </a:rPr>
              <a:t>globálnych</a:t>
            </a:r>
            <a:r>
              <a:rPr lang="en-US" sz="1800" dirty="0">
                <a:latin typeface="+mj-lt"/>
              </a:rPr>
              <a:t> </a:t>
            </a:r>
            <a:r>
              <a:rPr lang="en-US" sz="1800" dirty="0" err="1">
                <a:latin typeface="+mj-lt"/>
              </a:rPr>
              <a:t>akčných</a:t>
            </a:r>
            <a:r>
              <a:rPr lang="en-US" sz="1800" dirty="0">
                <a:latin typeface="+mj-lt"/>
              </a:rPr>
              <a:t> </a:t>
            </a:r>
            <a:r>
              <a:rPr lang="en-US" sz="1800" dirty="0" err="1">
                <a:latin typeface="+mj-lt"/>
              </a:rPr>
              <a:t>dňoch</a:t>
            </a:r>
            <a:r>
              <a:rPr lang="en-US" sz="1800" dirty="0">
                <a:latin typeface="+mj-lt"/>
              </a:rPr>
              <a:t>, </a:t>
            </a:r>
            <a:r>
              <a:rPr lang="en-US" sz="1800" dirty="0" err="1">
                <a:latin typeface="+mj-lt"/>
              </a:rPr>
              <a:t>ako</a:t>
            </a:r>
            <a:r>
              <a:rPr lang="en-US" sz="1800" dirty="0">
                <a:latin typeface="+mj-lt"/>
              </a:rPr>
              <a:t> je </a:t>
            </a:r>
            <a:r>
              <a:rPr lang="en-US" sz="1800" dirty="0" err="1">
                <a:latin typeface="+mj-lt"/>
              </a:rPr>
              <a:t>Deň</a:t>
            </a:r>
            <a:r>
              <a:rPr lang="en-US" sz="1800" dirty="0">
                <a:latin typeface="+mj-lt"/>
              </a:rPr>
              <a:t> </a:t>
            </a:r>
            <a:r>
              <a:rPr lang="en-US" sz="1800" dirty="0" err="1">
                <a:latin typeface="+mj-lt"/>
              </a:rPr>
              <a:t>Zeme</a:t>
            </a:r>
            <a:r>
              <a:rPr lang="en-US" sz="1800" dirty="0">
                <a:latin typeface="+mj-lt"/>
              </a:rPr>
              <a:t>, </a:t>
            </a:r>
            <a:r>
              <a:rPr lang="en-US" sz="1800" dirty="0" err="1">
                <a:latin typeface="+mj-lt"/>
              </a:rPr>
              <a:t>Svetový</a:t>
            </a:r>
            <a:r>
              <a:rPr lang="en-US" sz="1800" dirty="0">
                <a:latin typeface="+mj-lt"/>
              </a:rPr>
              <a:t> </a:t>
            </a:r>
            <a:r>
              <a:rPr lang="en-US" sz="1800" dirty="0" err="1">
                <a:latin typeface="+mj-lt"/>
              </a:rPr>
              <a:t>deň</a:t>
            </a:r>
            <a:r>
              <a:rPr lang="en-US" sz="1800" dirty="0">
                <a:latin typeface="+mj-lt"/>
              </a:rPr>
              <a:t> </a:t>
            </a:r>
            <a:r>
              <a:rPr lang="en-US" sz="1800" dirty="0" err="1">
                <a:latin typeface="+mj-lt"/>
              </a:rPr>
              <a:t>životného</a:t>
            </a:r>
            <a:r>
              <a:rPr lang="en-US" sz="1800" dirty="0">
                <a:latin typeface="+mj-lt"/>
              </a:rPr>
              <a:t> </a:t>
            </a:r>
            <a:r>
              <a:rPr lang="en-US" sz="1800" dirty="0" err="1">
                <a:latin typeface="+mj-lt"/>
              </a:rPr>
              <a:t>prostredia</a:t>
            </a:r>
            <a:r>
              <a:rPr lang="en-US" sz="1800" dirty="0">
                <a:latin typeface="+mj-lt"/>
              </a:rPr>
              <a:t> </a:t>
            </a:r>
            <a:r>
              <a:rPr lang="en-US" sz="1800" dirty="0" err="1">
                <a:latin typeface="+mj-lt"/>
              </a:rPr>
              <a:t>alebo</a:t>
            </a:r>
            <a:r>
              <a:rPr lang="en-US" sz="1800" dirty="0">
                <a:latin typeface="+mj-lt"/>
              </a:rPr>
              <a:t> </a:t>
            </a:r>
            <a:r>
              <a:rPr lang="en-US" sz="1800" dirty="0" err="1">
                <a:latin typeface="+mj-lt"/>
              </a:rPr>
              <a:t>Globálne</a:t>
            </a:r>
            <a:r>
              <a:rPr lang="en-US" sz="1800" dirty="0">
                <a:latin typeface="+mj-lt"/>
              </a:rPr>
              <a:t> </a:t>
            </a:r>
            <a:r>
              <a:rPr lang="en-US" sz="1800" dirty="0" err="1">
                <a:latin typeface="+mj-lt"/>
              </a:rPr>
              <a:t>akčné</a:t>
            </a:r>
            <a:r>
              <a:rPr lang="en-US" sz="1800" dirty="0">
                <a:latin typeface="+mj-lt"/>
              </a:rPr>
              <a:t> </a:t>
            </a:r>
            <a:r>
              <a:rPr lang="en-US" sz="1800" dirty="0" err="1">
                <a:latin typeface="+mj-lt"/>
              </a:rPr>
              <a:t>dni</a:t>
            </a:r>
            <a:r>
              <a:rPr lang="en-US" sz="1800" dirty="0">
                <a:latin typeface="+mj-lt"/>
              </a:rPr>
              <a:t> FEE. Tie </a:t>
            </a:r>
            <a:r>
              <a:rPr lang="en-US" sz="1800" dirty="0" err="1">
                <a:latin typeface="+mj-lt"/>
              </a:rPr>
              <a:t>dávajú</a:t>
            </a:r>
            <a:r>
              <a:rPr lang="en-US" sz="1800" dirty="0">
                <a:latin typeface="+mj-lt"/>
              </a:rPr>
              <a:t> </a:t>
            </a:r>
            <a:r>
              <a:rPr lang="en-US" sz="1800" dirty="0" err="1">
                <a:latin typeface="+mj-lt"/>
              </a:rPr>
              <a:t>študentom</a:t>
            </a:r>
            <a:r>
              <a:rPr lang="en-US" sz="1800" dirty="0">
                <a:latin typeface="+mj-lt"/>
              </a:rPr>
              <a:t> </a:t>
            </a:r>
            <a:r>
              <a:rPr lang="en-US" sz="1800" dirty="0" err="1">
                <a:latin typeface="+mj-lt"/>
              </a:rPr>
              <a:t>možnosť</a:t>
            </a:r>
            <a:r>
              <a:rPr lang="en-US" sz="1800" dirty="0">
                <a:latin typeface="+mj-lt"/>
              </a:rPr>
              <a:t> </a:t>
            </a:r>
            <a:r>
              <a:rPr lang="en-US" sz="1800" dirty="0" err="1">
                <a:latin typeface="+mj-lt"/>
              </a:rPr>
              <a:t>organizovať</a:t>
            </a:r>
            <a:r>
              <a:rPr lang="en-US" sz="1800" dirty="0">
                <a:latin typeface="+mj-lt"/>
              </a:rPr>
              <a:t> </a:t>
            </a:r>
            <a:r>
              <a:rPr lang="en-US" sz="1800" dirty="0" err="1">
                <a:latin typeface="+mj-lt"/>
              </a:rPr>
              <a:t>podujatia</a:t>
            </a:r>
            <a:r>
              <a:rPr lang="en-US" sz="1800" dirty="0">
                <a:latin typeface="+mj-lt"/>
              </a:rPr>
              <a:t> a </a:t>
            </a:r>
            <a:r>
              <a:rPr lang="en-US" sz="1800" dirty="0" err="1">
                <a:latin typeface="+mj-lt"/>
              </a:rPr>
              <a:t>vzdelávacie</a:t>
            </a:r>
            <a:r>
              <a:rPr lang="en-US" sz="1800" dirty="0">
                <a:latin typeface="+mj-lt"/>
              </a:rPr>
              <a:t> </a:t>
            </a:r>
            <a:r>
              <a:rPr lang="en-US" sz="1800" dirty="0" err="1">
                <a:latin typeface="+mj-lt"/>
              </a:rPr>
              <a:t>workshopy</a:t>
            </a:r>
            <a:r>
              <a:rPr lang="en-US" sz="1800" dirty="0">
                <a:latin typeface="+mj-lt"/>
              </a:rPr>
              <a:t> </a:t>
            </a:r>
            <a:r>
              <a:rPr lang="en-US" sz="1800" dirty="0" err="1">
                <a:latin typeface="+mj-lt"/>
              </a:rPr>
              <a:t>zamerané</a:t>
            </a:r>
            <a:r>
              <a:rPr lang="en-US" sz="1800" dirty="0">
                <a:latin typeface="+mj-lt"/>
              </a:rPr>
              <a:t> </a:t>
            </a:r>
            <a:r>
              <a:rPr lang="en-US" sz="1800" dirty="0" err="1">
                <a:latin typeface="+mj-lt"/>
              </a:rPr>
              <a:t>na</a:t>
            </a:r>
            <a:r>
              <a:rPr lang="en-US" sz="1800" dirty="0">
                <a:latin typeface="+mj-lt"/>
              </a:rPr>
              <a:t> </a:t>
            </a:r>
            <a:r>
              <a:rPr lang="en-US" sz="1800" dirty="0" err="1">
                <a:latin typeface="+mj-lt"/>
              </a:rPr>
              <a:t>biohospodárstvo</a:t>
            </a:r>
            <a:r>
              <a:rPr lang="en-US" sz="1800" dirty="0">
                <a:latin typeface="+mj-lt"/>
              </a:rPr>
              <a:t>.</a:t>
            </a:r>
            <a:endParaRPr lang="sk-SK" sz="1800" dirty="0">
              <a:latin typeface="+mj-lt"/>
            </a:endParaRPr>
          </a:p>
          <a:p>
            <a:r>
              <a:rPr lang="en-US" sz="1800" dirty="0" err="1">
                <a:latin typeface="+mj-lt"/>
              </a:rPr>
              <a:t>Najväčšou</a:t>
            </a:r>
            <a:r>
              <a:rPr lang="en-US" sz="1800" dirty="0">
                <a:latin typeface="+mj-lt"/>
              </a:rPr>
              <a:t> </a:t>
            </a:r>
            <a:r>
              <a:rPr lang="en-US" sz="1800" dirty="0" err="1">
                <a:latin typeface="+mj-lt"/>
              </a:rPr>
              <a:t>výhodou</a:t>
            </a:r>
            <a:r>
              <a:rPr lang="en-US" sz="1800" dirty="0">
                <a:latin typeface="+mj-lt"/>
              </a:rPr>
              <a:t> </a:t>
            </a:r>
            <a:r>
              <a:rPr lang="en-US" sz="1800" dirty="0" err="1">
                <a:latin typeface="+mj-lt"/>
              </a:rPr>
              <a:t>účasti</a:t>
            </a:r>
            <a:r>
              <a:rPr lang="en-US" sz="1800" dirty="0">
                <a:latin typeface="+mj-lt"/>
              </a:rPr>
              <a:t> </a:t>
            </a:r>
            <a:r>
              <a:rPr lang="en-US" sz="1800" dirty="0" err="1">
                <a:latin typeface="+mj-lt"/>
              </a:rPr>
              <a:t>na</a:t>
            </a:r>
            <a:r>
              <a:rPr lang="en-US" sz="1800" dirty="0">
                <a:latin typeface="+mj-lt"/>
              </a:rPr>
              <a:t> </a:t>
            </a:r>
            <a:r>
              <a:rPr lang="en-US" sz="1800" dirty="0" err="1">
                <a:latin typeface="+mj-lt"/>
              </a:rPr>
              <a:t>týchto</a:t>
            </a:r>
            <a:r>
              <a:rPr lang="en-US" sz="1800" dirty="0">
                <a:latin typeface="+mj-lt"/>
              </a:rPr>
              <a:t> </a:t>
            </a:r>
            <a:r>
              <a:rPr lang="en-US" sz="1800" dirty="0" err="1">
                <a:latin typeface="+mj-lt"/>
              </a:rPr>
              <a:t>podujatiach</a:t>
            </a:r>
            <a:r>
              <a:rPr lang="en-US" sz="1800" dirty="0">
                <a:latin typeface="+mj-lt"/>
              </a:rPr>
              <a:t> je, </a:t>
            </a:r>
            <a:r>
              <a:rPr lang="en-US" sz="1800" dirty="0" err="1">
                <a:latin typeface="+mj-lt"/>
              </a:rPr>
              <a:t>že</a:t>
            </a:r>
            <a:r>
              <a:rPr lang="en-US" sz="1800" dirty="0">
                <a:latin typeface="+mj-lt"/>
              </a:rPr>
              <a:t> </a:t>
            </a:r>
            <a:r>
              <a:rPr lang="en-US" sz="1800" dirty="0" err="1">
                <a:latin typeface="+mj-lt"/>
              </a:rPr>
              <a:t>sú</a:t>
            </a:r>
            <a:r>
              <a:rPr lang="en-US" sz="1800" dirty="0">
                <a:latin typeface="+mj-lt"/>
              </a:rPr>
              <a:t> </a:t>
            </a:r>
            <a:r>
              <a:rPr lang="en-US" sz="1800" dirty="0" err="1">
                <a:latin typeface="+mj-lt"/>
              </a:rPr>
              <a:t>veľmi</a:t>
            </a:r>
            <a:r>
              <a:rPr lang="en-US" sz="1800" dirty="0">
                <a:latin typeface="+mj-lt"/>
              </a:rPr>
              <a:t> </a:t>
            </a:r>
            <a:r>
              <a:rPr lang="en-US" sz="1800" dirty="0" err="1">
                <a:latin typeface="+mj-lt"/>
              </a:rPr>
              <a:t>propagované</a:t>
            </a:r>
            <a:r>
              <a:rPr lang="en-US" sz="1800" dirty="0">
                <a:latin typeface="+mj-lt"/>
              </a:rPr>
              <a:t> </a:t>
            </a:r>
            <a:r>
              <a:rPr lang="en-US" sz="1800" dirty="0" err="1">
                <a:latin typeface="+mj-lt"/>
              </a:rPr>
              <a:t>prostredníctvom</a:t>
            </a:r>
            <a:r>
              <a:rPr lang="en-US" sz="1800" dirty="0">
                <a:latin typeface="+mj-lt"/>
              </a:rPr>
              <a:t> </a:t>
            </a:r>
            <a:r>
              <a:rPr lang="en-US" sz="1800" dirty="0" err="1">
                <a:latin typeface="+mj-lt"/>
              </a:rPr>
              <a:t>sociálnych</a:t>
            </a:r>
            <a:r>
              <a:rPr lang="en-US" sz="1800" dirty="0">
                <a:latin typeface="+mj-lt"/>
              </a:rPr>
              <a:t> </a:t>
            </a:r>
            <a:r>
              <a:rPr lang="en-US" sz="1800" dirty="0" err="1">
                <a:latin typeface="+mj-lt"/>
              </a:rPr>
              <a:t>médií</a:t>
            </a:r>
            <a:r>
              <a:rPr lang="en-US" sz="1800" dirty="0">
                <a:latin typeface="+mj-lt"/>
              </a:rPr>
              <a:t> a </a:t>
            </a:r>
            <a:r>
              <a:rPr lang="en-US" sz="1800" dirty="0" err="1">
                <a:latin typeface="+mj-lt"/>
              </a:rPr>
              <a:t>pomáhajú</a:t>
            </a:r>
            <a:r>
              <a:rPr lang="en-US" sz="1800" dirty="0">
                <a:latin typeface="+mj-lt"/>
              </a:rPr>
              <a:t> </a:t>
            </a:r>
            <a:r>
              <a:rPr lang="en-US" sz="1800" dirty="0" err="1">
                <a:latin typeface="+mj-lt"/>
              </a:rPr>
              <a:t>spojiť</a:t>
            </a:r>
            <a:r>
              <a:rPr lang="en-US" sz="1800" dirty="0">
                <a:latin typeface="+mj-lt"/>
              </a:rPr>
              <a:t> </a:t>
            </a:r>
            <a:r>
              <a:rPr lang="en-US" sz="1800" dirty="0" err="1">
                <a:latin typeface="+mj-lt"/>
              </a:rPr>
              <a:t>svoj</a:t>
            </a:r>
            <a:r>
              <a:rPr lang="en-US" sz="1800" dirty="0">
                <a:latin typeface="+mj-lt"/>
              </a:rPr>
              <a:t> „</a:t>
            </a:r>
            <a:r>
              <a:rPr lang="en-US" sz="1800" dirty="0" err="1">
                <a:latin typeface="+mj-lt"/>
              </a:rPr>
              <a:t>hlas</a:t>
            </a:r>
            <a:r>
              <a:rPr lang="en-US" sz="1800" dirty="0">
                <a:latin typeface="+mj-lt"/>
              </a:rPr>
              <a:t>“ s </a:t>
            </a:r>
            <a:r>
              <a:rPr lang="en-US" sz="1800" dirty="0" err="1">
                <a:latin typeface="+mj-lt"/>
              </a:rPr>
              <a:t>miliónom</a:t>
            </a:r>
            <a:r>
              <a:rPr lang="en-US" sz="1800" dirty="0">
                <a:latin typeface="+mj-lt"/>
              </a:rPr>
              <a:t> </a:t>
            </a:r>
            <a:r>
              <a:rPr lang="en-US" sz="1800" dirty="0" err="1">
                <a:latin typeface="+mj-lt"/>
              </a:rPr>
              <a:t>ďalších</a:t>
            </a:r>
            <a:r>
              <a:rPr lang="en-US" sz="1800" dirty="0">
                <a:latin typeface="+mj-lt"/>
              </a:rPr>
              <a:t> „</a:t>
            </a:r>
            <a:r>
              <a:rPr lang="en-US" sz="1800" dirty="0" err="1">
                <a:latin typeface="+mj-lt"/>
              </a:rPr>
              <a:t>hlasov</a:t>
            </a:r>
            <a:r>
              <a:rPr lang="en-US" sz="1800" dirty="0">
                <a:latin typeface="+mj-lt"/>
              </a:rPr>
              <a:t>“ a </a:t>
            </a:r>
            <a:r>
              <a:rPr lang="en-US" sz="1800" dirty="0" err="1">
                <a:latin typeface="+mj-lt"/>
              </a:rPr>
              <a:t>vytvárajú</a:t>
            </a:r>
            <a:r>
              <a:rPr lang="en-US" sz="1800" dirty="0">
                <a:latin typeface="+mj-lt"/>
              </a:rPr>
              <a:t> </a:t>
            </a:r>
            <a:r>
              <a:rPr lang="en-US" sz="1800" dirty="0" err="1">
                <a:latin typeface="+mj-lt"/>
              </a:rPr>
              <a:t>pocit</a:t>
            </a:r>
            <a:r>
              <a:rPr lang="en-US" sz="1800" dirty="0">
                <a:latin typeface="+mj-lt"/>
              </a:rPr>
              <a:t> </a:t>
            </a:r>
            <a:r>
              <a:rPr lang="en-US" sz="1800" dirty="0" err="1">
                <a:latin typeface="+mj-lt"/>
              </a:rPr>
              <a:t>boja</a:t>
            </a:r>
            <a:r>
              <a:rPr lang="en-US" sz="1800" dirty="0">
                <a:latin typeface="+mj-lt"/>
              </a:rPr>
              <a:t> za </a:t>
            </a:r>
            <a:r>
              <a:rPr lang="en-US" sz="1800" dirty="0" err="1">
                <a:latin typeface="+mj-lt"/>
              </a:rPr>
              <a:t>spoločnú</a:t>
            </a:r>
            <a:r>
              <a:rPr lang="en-US" sz="1800" dirty="0">
                <a:latin typeface="+mj-lt"/>
              </a:rPr>
              <a:t> </a:t>
            </a:r>
            <a:r>
              <a:rPr lang="en-US" sz="1800" dirty="0" err="1">
                <a:latin typeface="+mj-lt"/>
              </a:rPr>
              <a:t>vec</a:t>
            </a:r>
            <a:r>
              <a:rPr lang="en-US" sz="1800" dirty="0">
                <a:latin typeface="+mj-lt"/>
              </a:rPr>
              <a:t> </a:t>
            </a:r>
            <a:r>
              <a:rPr lang="en-US" sz="1800" dirty="0" err="1">
                <a:latin typeface="+mj-lt"/>
              </a:rPr>
              <a:t>napriek</a:t>
            </a:r>
            <a:r>
              <a:rPr lang="en-US" sz="1800" dirty="0">
                <a:latin typeface="+mj-lt"/>
              </a:rPr>
              <a:t> </a:t>
            </a:r>
            <a:r>
              <a:rPr lang="en-US" sz="1800" dirty="0" err="1">
                <a:latin typeface="+mj-lt"/>
              </a:rPr>
              <a:t>rôznorodosti</a:t>
            </a:r>
            <a:r>
              <a:rPr lang="en-US" sz="1800" dirty="0">
                <a:latin typeface="+mj-lt"/>
              </a:rPr>
              <a:t> </a:t>
            </a:r>
            <a:r>
              <a:rPr lang="en-US" sz="1800" dirty="0" err="1">
                <a:latin typeface="+mj-lt"/>
              </a:rPr>
              <a:t>rás</a:t>
            </a:r>
            <a:r>
              <a:rPr lang="en-US" sz="1800" dirty="0">
                <a:latin typeface="+mj-lt"/>
              </a:rPr>
              <a:t>, </a:t>
            </a:r>
            <a:r>
              <a:rPr lang="en-US" sz="1800" dirty="0" err="1">
                <a:latin typeface="+mj-lt"/>
              </a:rPr>
              <a:t>etník</a:t>
            </a:r>
            <a:r>
              <a:rPr lang="en-US" sz="1800" dirty="0">
                <a:latin typeface="+mj-lt"/>
              </a:rPr>
              <a:t>, </a:t>
            </a:r>
            <a:r>
              <a:rPr lang="en-US" sz="1800" dirty="0" err="1">
                <a:latin typeface="+mj-lt"/>
              </a:rPr>
              <a:t>krajín</a:t>
            </a:r>
            <a:r>
              <a:rPr lang="en-US" sz="1800" dirty="0">
                <a:latin typeface="+mj-lt"/>
              </a:rPr>
              <a:t>, </a:t>
            </a:r>
            <a:r>
              <a:rPr lang="en-US" sz="1800" dirty="0" err="1">
                <a:latin typeface="+mj-lt"/>
              </a:rPr>
              <a:t>sociálno-ekonomického</a:t>
            </a:r>
            <a:r>
              <a:rPr lang="en-US" sz="1800" dirty="0">
                <a:latin typeface="+mj-lt"/>
              </a:rPr>
              <a:t> </a:t>
            </a:r>
            <a:r>
              <a:rPr lang="en-US" sz="1800" dirty="0" err="1">
                <a:latin typeface="+mj-lt"/>
              </a:rPr>
              <a:t>postavenia</a:t>
            </a:r>
            <a:r>
              <a:rPr lang="en-US" sz="1800" dirty="0">
                <a:latin typeface="+mj-lt"/>
              </a:rPr>
              <a:t>, </a:t>
            </a:r>
            <a:r>
              <a:rPr lang="en-US" sz="1800" dirty="0" err="1">
                <a:latin typeface="+mj-lt"/>
              </a:rPr>
              <a:t>pohlaví</a:t>
            </a:r>
            <a:r>
              <a:rPr lang="en-US" sz="1800" dirty="0">
                <a:latin typeface="+mj-lt"/>
              </a:rPr>
              <a:t>, </a:t>
            </a:r>
            <a:r>
              <a:rPr lang="en-US" sz="1800" dirty="0" err="1">
                <a:latin typeface="+mj-lt"/>
              </a:rPr>
              <a:t>veku</a:t>
            </a:r>
            <a:r>
              <a:rPr lang="en-US" sz="1800" dirty="0">
                <a:latin typeface="+mj-lt"/>
              </a:rPr>
              <a:t> </a:t>
            </a:r>
            <a:r>
              <a:rPr lang="en-US" sz="1800" dirty="0" err="1">
                <a:latin typeface="+mj-lt"/>
              </a:rPr>
              <a:t>atď</a:t>
            </a:r>
            <a:r>
              <a:rPr lang="en-US" sz="1800" dirty="0">
                <a:latin typeface="+mj-lt"/>
              </a:rPr>
              <a:t>. Tieto </a:t>
            </a:r>
            <a:r>
              <a:rPr lang="en-US" sz="1800" dirty="0" err="1">
                <a:latin typeface="+mj-lt"/>
              </a:rPr>
              <a:t>dni</a:t>
            </a:r>
            <a:r>
              <a:rPr lang="en-US" sz="1800" dirty="0">
                <a:latin typeface="+mj-lt"/>
              </a:rPr>
              <a:t> </a:t>
            </a:r>
            <a:r>
              <a:rPr lang="en-US" sz="1800" dirty="0" err="1">
                <a:latin typeface="+mj-lt"/>
              </a:rPr>
              <a:t>zdôrazňujú</a:t>
            </a:r>
            <a:r>
              <a:rPr lang="en-US" sz="1800" dirty="0">
                <a:latin typeface="+mj-lt"/>
              </a:rPr>
              <a:t> </a:t>
            </a:r>
            <a:r>
              <a:rPr lang="en-US" sz="1800" dirty="0" err="1">
                <a:latin typeface="+mj-lt"/>
              </a:rPr>
              <a:t>myšlienku</a:t>
            </a:r>
            <a:r>
              <a:rPr lang="en-US" sz="1800" dirty="0">
                <a:latin typeface="+mj-lt"/>
              </a:rPr>
              <a:t> </a:t>
            </a:r>
            <a:r>
              <a:rPr lang="en-US" sz="1800" dirty="0" err="1">
                <a:latin typeface="+mj-lt"/>
              </a:rPr>
              <a:t>zastúpenia</a:t>
            </a:r>
            <a:r>
              <a:rPr lang="en-US" sz="1800" dirty="0">
                <a:latin typeface="+mj-lt"/>
              </a:rPr>
              <a:t> a </a:t>
            </a:r>
            <a:r>
              <a:rPr lang="en-US" sz="1800" dirty="0" err="1">
                <a:latin typeface="+mj-lt"/>
              </a:rPr>
              <a:t>zodpovednosti</a:t>
            </a:r>
            <a:r>
              <a:rPr lang="en-US" sz="1800" dirty="0">
                <a:latin typeface="+mj-lt"/>
              </a:rPr>
              <a:t>, </a:t>
            </a:r>
            <a:r>
              <a:rPr lang="en-US" sz="1800" dirty="0" err="1">
                <a:latin typeface="+mj-lt"/>
              </a:rPr>
              <a:t>ktorú</a:t>
            </a:r>
            <a:r>
              <a:rPr lang="en-US" sz="1800" dirty="0">
                <a:latin typeface="+mj-lt"/>
              </a:rPr>
              <a:t> </a:t>
            </a:r>
            <a:r>
              <a:rPr lang="en-US" sz="1800" dirty="0" err="1">
                <a:latin typeface="+mj-lt"/>
              </a:rPr>
              <a:t>všetci</a:t>
            </a:r>
            <a:r>
              <a:rPr lang="en-US" sz="1800" dirty="0">
                <a:latin typeface="+mj-lt"/>
              </a:rPr>
              <a:t> </a:t>
            </a:r>
            <a:r>
              <a:rPr lang="en-US" sz="1800" dirty="0" err="1">
                <a:latin typeface="+mj-lt"/>
              </a:rPr>
              <a:t>zdieľame</a:t>
            </a:r>
            <a:r>
              <a:rPr lang="en-US" sz="1800" dirty="0">
                <a:latin typeface="+mj-lt"/>
              </a:rPr>
              <a:t> </a:t>
            </a:r>
            <a:r>
              <a:rPr lang="en-US" sz="1800" dirty="0" err="1">
                <a:latin typeface="+mj-lt"/>
              </a:rPr>
              <a:t>ako</a:t>
            </a:r>
            <a:r>
              <a:rPr lang="en-US" sz="1800" dirty="0">
                <a:latin typeface="+mj-lt"/>
              </a:rPr>
              <a:t> </a:t>
            </a:r>
            <a:r>
              <a:rPr lang="en-US" sz="1800" dirty="0" err="1">
                <a:latin typeface="+mj-lt"/>
              </a:rPr>
              <a:t>občania</a:t>
            </a:r>
            <a:r>
              <a:rPr lang="en-US" sz="1800" dirty="0">
                <a:latin typeface="+mj-lt"/>
              </a:rPr>
              <a:t> </a:t>
            </a:r>
            <a:r>
              <a:rPr lang="en-US" sz="1800" dirty="0" err="1">
                <a:latin typeface="+mj-lt"/>
              </a:rPr>
              <a:t>sveta</a:t>
            </a:r>
            <a:r>
              <a:rPr lang="en-US" sz="1800" dirty="0">
                <a:latin typeface="+mj-lt"/>
              </a:rPr>
              <a:t> za </a:t>
            </a:r>
            <a:r>
              <a:rPr lang="en-US" sz="1800" dirty="0" err="1">
                <a:latin typeface="+mj-lt"/>
              </a:rPr>
              <a:t>ochranu</a:t>
            </a:r>
            <a:r>
              <a:rPr lang="en-US" sz="1800" dirty="0">
                <a:latin typeface="+mj-lt"/>
              </a:rPr>
              <a:t> </a:t>
            </a:r>
            <a:r>
              <a:rPr lang="en-US" sz="1800" dirty="0" err="1">
                <a:latin typeface="+mj-lt"/>
              </a:rPr>
              <a:t>prírody</a:t>
            </a:r>
            <a:r>
              <a:rPr lang="en-US" sz="1800" dirty="0">
                <a:latin typeface="+mj-lt"/>
              </a:rPr>
              <a:t>.</a:t>
            </a:r>
            <a:endParaRPr lang="el-GR" sz="2000" dirty="0">
              <a:latin typeface="+mj-lt"/>
            </a:endParaRPr>
          </a:p>
        </p:txBody>
      </p:sp>
      <p:sp>
        <p:nvSpPr>
          <p:cNvPr id="4" name="Title 1"/>
          <p:cNvSpPr>
            <a:spLocks noGrp="1"/>
          </p:cNvSpPr>
          <p:nvPr>
            <p:ph type="title"/>
          </p:nvPr>
        </p:nvSpPr>
        <p:spPr/>
        <p:txBody>
          <a:bodyPr>
            <a:normAutofit/>
          </a:bodyPr>
          <a:lstStyle/>
          <a:p>
            <a:pPr algn="l"/>
            <a:r>
              <a:rPr lang="sk-SK" sz="3200" b="1" dirty="0"/>
              <a:t>Nápady:</a:t>
            </a:r>
            <a:r>
              <a:rPr lang="sk-SK" sz="3200" dirty="0"/>
              <a:t> </a:t>
            </a:r>
            <a:r>
              <a:rPr lang="sk-SK" sz="3200" b="1" dirty="0"/>
              <a:t>Globálne akčné dni</a:t>
            </a:r>
            <a:r>
              <a:rPr lang="sk-SK" sz="3200" dirty="0"/>
              <a:t> </a:t>
            </a:r>
          </a:p>
        </p:txBody>
      </p:sp>
      <p:pic>
        <p:nvPicPr>
          <p:cNvPr id="5122" name="Picture 2" descr="C:\Users\SIV\Desktop\Marianthi\SCHOOL\Athens College\Clubs\Environmental Club\2023-2024\Global Action Days FEE . Registered\LET’S GET CLIMATE READY! (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88640"/>
            <a:ext cx="2861184" cy="23985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7000" y="2852936"/>
            <a:ext cx="3068352" cy="257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20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713"/>
            <a:ext cx="8229600" cy="1143000"/>
          </a:xfrm>
        </p:spPr>
        <p:txBody>
          <a:bodyPr>
            <a:normAutofit/>
          </a:bodyPr>
          <a:lstStyle/>
          <a:p>
            <a:r>
              <a:rPr lang="sk-SK" b="1" dirty="0"/>
              <a:t>Nápady:</a:t>
            </a:r>
            <a:r>
              <a:rPr lang="sk-SK" dirty="0"/>
              <a:t> </a:t>
            </a:r>
            <a:r>
              <a:rPr lang="sk-SK" b="1" dirty="0"/>
              <a:t>Ocenenia a ceremónie</a:t>
            </a:r>
            <a:endParaRPr lang="sk-SK" dirty="0"/>
          </a:p>
        </p:txBody>
      </p:sp>
      <p:sp>
        <p:nvSpPr>
          <p:cNvPr id="3" name="Content Placeholder 2"/>
          <p:cNvSpPr>
            <a:spLocks noGrp="1"/>
          </p:cNvSpPr>
          <p:nvPr>
            <p:ph idx="1"/>
          </p:nvPr>
        </p:nvSpPr>
        <p:spPr>
          <a:xfrm>
            <a:off x="395536" y="980728"/>
            <a:ext cx="8352928" cy="5089930"/>
          </a:xfrm>
        </p:spPr>
        <p:txBody>
          <a:bodyPr>
            <a:normAutofit/>
          </a:bodyPr>
          <a:lstStyle/>
          <a:p>
            <a:r>
              <a:rPr lang="sk-SK" sz="2000" b="1" dirty="0"/>
              <a:t>Ocenenie Zelená vlajka, ktoré študenti získavajú každé dva roky, je pre školu príležitosťou osláviť svoje úspechy.</a:t>
            </a:r>
            <a:r>
              <a:rPr lang="sk-SK" sz="2000" dirty="0"/>
              <a:t> </a:t>
            </a:r>
            <a:r>
              <a:rPr lang="sk-SK" sz="2000" b="1" dirty="0"/>
              <a:t>To neuveriteľne povzbudí všetkých ľudí zapojených do projektov a inšpiruje k</a:t>
            </a:r>
            <a:r>
              <a:rPr lang="sk-SK" sz="2000" dirty="0"/>
              <a:t> ešte vyššej účasti.</a:t>
            </a:r>
          </a:p>
          <a:p>
            <a:r>
              <a:rPr lang="sk-SK" sz="2000" dirty="0"/>
              <a:t>Cena pre učiteľov FEE je ďalšou príležitosťou, ktorá motivuje učiteľov na celom svete, aby sa aktívne zapájali do environmentálnej výchovy, pričom víťazi sa prezentujú na spoločenskom podujatí. Skutočnosť, že ich úsilie a odhodlanie je ocenené, môže povzbudiť ďalších pedagógov k tvorbe projektov s tematikou </a:t>
            </a:r>
            <a:r>
              <a:rPr lang="sk-SK" sz="2000" dirty="0" err="1"/>
              <a:t>biohospodárstva</a:t>
            </a:r>
            <a:r>
              <a:rPr lang="sk-SK" sz="2000" dirty="0"/>
              <a:t>.</a:t>
            </a:r>
          </a:p>
        </p:txBody>
      </p:sp>
      <p:pic>
        <p:nvPicPr>
          <p:cNvPr id="9219" name="Picture 3" descr="C:\Users\SIV\Desktop\Marianthi\SCHOOL\Athens College\Clubs\Environmental Club\2023-2024\ΒΡΑΒΕΥΣΕΙΣ\ΟΙΚΟΛΟΓΙΚΑ ΣΧΟΛΕΙΑ ΠΡΑΣΙΝΗ ΣΗΜΑΙΑ ΑΓΓΛΙΚΟ.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645024"/>
            <a:ext cx="2808406" cy="210630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200" y="3675855"/>
            <a:ext cx="2745944" cy="205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516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70974B7780C42449E1B381D958C3DA6" ma:contentTypeVersion="15" ma:contentTypeDescription="Umožňuje vytvoriť nový dokument." ma:contentTypeScope="" ma:versionID="33470718f6a9613361a80161d38bf8f3">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52abf88f0cf16b8e0ac743f35a5dfa1d"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Značky obrázka"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Zdieľané s podrobnosťa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3C2F05-3545-4D49-A340-F2F288669914}"/>
</file>

<file path=customXml/itemProps2.xml><?xml version="1.0" encoding="utf-8"?>
<ds:datastoreItem xmlns:ds="http://schemas.openxmlformats.org/officeDocument/2006/customXml" ds:itemID="{02372170-6168-4E82-AB60-ECAB83B37457}">
  <ds:schemaRefs>
    <ds:schemaRef ds:uri="http://schemas.microsoft.com/office/2006/metadata/properties"/>
    <ds:schemaRef ds:uri="http://schemas.microsoft.com/office/infopath/2007/PartnerControls"/>
    <ds:schemaRef ds:uri="4b029ac4-2790-4e9d-b1ba-d309a41950a3"/>
    <ds:schemaRef ds:uri="4cb37d89-296d-4697-a3a4-f9df7f39d0ef"/>
  </ds:schemaRefs>
</ds:datastoreItem>
</file>

<file path=customXml/itemProps3.xml><?xml version="1.0" encoding="utf-8"?>
<ds:datastoreItem xmlns:ds="http://schemas.openxmlformats.org/officeDocument/2006/customXml" ds:itemID="{9E7F758E-9EBE-4807-B83C-1FB6719D57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TotalTime>
  <Words>872</Words>
  <Application>Microsoft Office PowerPoint</Application>
  <PresentationFormat>Prezentácia na obrazovke (4:3)</PresentationFormat>
  <Paragraphs>39</Paragraphs>
  <Slides>11</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11</vt:i4>
      </vt:variant>
    </vt:vector>
  </HeadingPairs>
  <TitlesOfParts>
    <vt:vector size="17" baseType="lpstr">
      <vt:lpstr>Arial</vt:lpstr>
      <vt:lpstr>Calibri</vt:lpstr>
      <vt:lpstr>Century Gothic</vt:lpstr>
      <vt:lpstr>PuviRegular</vt:lpstr>
      <vt:lpstr>Wingdings</vt:lpstr>
      <vt:lpstr>Office Theme</vt:lpstr>
      <vt:lpstr>Materiály na školenie</vt:lpstr>
      <vt:lpstr>Prečo informovať a zapájať?</vt:lpstr>
      <vt:lpstr>Informovanie a zapájanie prostredníctvom rôznych médií</vt:lpstr>
      <vt:lpstr>Poďme uviesť teóriu do praxe - Školské zhromaždenia a nástenky</vt:lpstr>
      <vt:lpstr>Poďme uviesť teóriu do praxe - školské bulletiny a webové stránky</vt:lpstr>
      <vt:lpstr>Poďme uviesť teóriu do praxe -  Školské predstavenia, veľtrhy</vt:lpstr>
      <vt:lpstr>Nápady: Listy podnikom a spoločnostiam</vt:lpstr>
      <vt:lpstr>Nápady: Globálne akčné dni </vt:lpstr>
      <vt:lpstr>Nápady: Ocenenia a ceremónie</vt:lpstr>
      <vt:lpstr>Edukačné zdroje</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Kristina Kolarova</cp:lastModifiedBy>
  <cp:revision>82</cp:revision>
  <dcterms:created xsi:type="dcterms:W3CDTF">2024-05-12T12:39:55Z</dcterms:created>
  <dcterms:modified xsi:type="dcterms:W3CDTF">2024-11-04T18:44:06Z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ies>
</file>