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comments/modernComment_104_8A56AEE3.xml" ContentType="application/vnd.ms-powerpoint.comments+xml"/>
  <Override PartName="/ppt/comments/modernComment_105_3FA0A272.xml" ContentType="application/vnd.ms-powerpoint.comments+xml"/>
  <Override PartName="/ppt/comments/modernComment_10B_C3E818D0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84" r:id="rId5"/>
    <p:sldId id="258" r:id="rId6"/>
    <p:sldId id="259" r:id="rId7"/>
    <p:sldId id="260" r:id="rId8"/>
    <p:sldId id="261" r:id="rId9"/>
    <p:sldId id="263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64" r:id="rId1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9956419-8F07-126E-59F7-55A5F5408E76}" name="Kristina Kolarova" initials="KK" userId="S::k.kolarova@pedal-consulting.eu::308f14f7-cfd2-49b5-b83a-1f6b5602a48f" providerId="AD"/>
  <p188:author id="{D4AFCDE7-C165-9BAC-4808-5AFF3ECDAE84}" name="Reeza Hanselmann" initials="RH" userId="S::reeza@fee.global::796f332d-99f5-4e2b-9f97-6b67832b3c8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19" autoAdjust="0"/>
    <p:restoredTop sz="94660"/>
  </p:normalViewPr>
  <p:slideViewPr>
    <p:cSldViewPr>
      <p:cViewPr varScale="1">
        <p:scale>
          <a:sx n="80" d="100"/>
          <a:sy n="80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omments/modernComment_104_8A56AEE3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5E7FD39-0C73-4142-B146-D629928E2DCE}" authorId="{49956419-8F07-126E-59F7-55A5F5408E76}" created="2024-11-17T18:23:52.255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320936675" sldId="260"/>
      <ac:picMk id="3074" creationId="{00000000-0000-0000-0000-000000000000}"/>
    </ac:deMkLst>
    <p188:txBody>
      <a:bodyPr/>
      <a:lstStyle/>
      <a:p>
        <a:r>
          <a:rPr lang="sk-SK"/>
          <a:t>BUĎ FLEXIBILNÝ</a:t>
        </a:r>
      </a:p>
    </p188:txBody>
  </p188:cm>
</p188:cmLst>
</file>

<file path=ppt/comments/modernComment_105_3FA0A272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816D561-B2CA-42FA-847B-53F3461E4AF0}" authorId="{49956419-8F07-126E-59F7-55A5F5408E76}" created="2024-11-17T18:26:03.743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067491954" sldId="261"/>
      <ac:picMk id="5122" creationId="{00000000-0000-0000-0000-000000000000}"/>
    </ac:deMkLst>
    <p188:txBody>
      <a:bodyPr/>
      <a:lstStyle/>
      <a:p>
        <a:r>
          <a:rPr lang="sk-SK"/>
          <a:t>Akčný plán
IMPLEMENTATION = IMPLEMENTÁCIA
SCHEDULE=ROZVRH
IMPROVEMENT=ZLEPŠOVANIE
ACT=AKCIA
OBJEKTIVE=CIEĽ
CHECK=KONTROLA
TRATEGY=STRATÉGIA
COLLABORATION=SPOLUPRÁCA</a:t>
        </a:r>
      </a:p>
    </p188:txBody>
  </p188:cm>
</p188:cmLst>
</file>

<file path=ppt/comments/modernComment_10B_C3E818D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7C317B3B-856F-4015-B25E-EADA6D81730B}" authorId="{49956419-8F07-126E-59F7-55A5F5408E76}" created="2024-11-17T18:36:50.625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286767824" sldId="267"/>
      <ac:picMk id="4099" creationId="{00000000-0000-0000-0000-000000000000}"/>
    </ac:deMkLst>
    <p188:txBody>
      <a:bodyPr/>
      <a:lstStyle/>
      <a:p>
        <a:r>
          <a:rPr lang="sk-SK"/>
          <a:t>Modrá - černice, čierne ríbezle, čučoriedky, červená kapusta
Červená - cvikla, lupienky ruží, jahody
Žltá - horčicový prášok, tekvica, mango </a:t>
        </a:r>
      </a:p>
    </p188:txBody>
  </p188:cm>
</p188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.svg"/><Relationship Id="rId18" Type="http://schemas.openxmlformats.org/officeDocument/2006/relationships/image" Target="../media/image22.png"/><Relationship Id="rId26" Type="http://schemas.openxmlformats.org/officeDocument/2006/relationships/image" Target="../media/image30.png"/><Relationship Id="rId21" Type="http://schemas.openxmlformats.org/officeDocument/2006/relationships/image" Target="../media/image25.svg"/><Relationship Id="rId34" Type="http://schemas.openxmlformats.org/officeDocument/2006/relationships/image" Target="../media/image38.png"/><Relationship Id="rId7" Type="http://schemas.openxmlformats.org/officeDocument/2006/relationships/image" Target="../media/image11.svg"/><Relationship Id="rId12" Type="http://schemas.openxmlformats.org/officeDocument/2006/relationships/image" Target="../media/image16.png"/><Relationship Id="rId17" Type="http://schemas.openxmlformats.org/officeDocument/2006/relationships/image" Target="../media/image21.svg"/><Relationship Id="rId25" Type="http://schemas.openxmlformats.org/officeDocument/2006/relationships/image" Target="../media/image29.svg"/><Relationship Id="rId33" Type="http://schemas.openxmlformats.org/officeDocument/2006/relationships/image" Target="../media/image37.sv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29" Type="http://schemas.openxmlformats.org/officeDocument/2006/relationships/image" Target="../media/image33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24" Type="http://schemas.openxmlformats.org/officeDocument/2006/relationships/image" Target="../media/image28.png"/><Relationship Id="rId32" Type="http://schemas.openxmlformats.org/officeDocument/2006/relationships/image" Target="../media/image36.png"/><Relationship Id="rId37" Type="http://schemas.openxmlformats.org/officeDocument/2006/relationships/image" Target="../media/image41.emf"/><Relationship Id="rId5" Type="http://schemas.openxmlformats.org/officeDocument/2006/relationships/image" Target="../media/image9.emf"/><Relationship Id="rId15" Type="http://schemas.openxmlformats.org/officeDocument/2006/relationships/image" Target="../media/image19.svg"/><Relationship Id="rId23" Type="http://schemas.openxmlformats.org/officeDocument/2006/relationships/image" Target="../media/image27.svg"/><Relationship Id="rId28" Type="http://schemas.openxmlformats.org/officeDocument/2006/relationships/image" Target="../media/image32.png"/><Relationship Id="rId36" Type="http://schemas.openxmlformats.org/officeDocument/2006/relationships/image" Target="../media/image40.emf"/><Relationship Id="rId10" Type="http://schemas.openxmlformats.org/officeDocument/2006/relationships/image" Target="../media/image14.png"/><Relationship Id="rId19" Type="http://schemas.openxmlformats.org/officeDocument/2006/relationships/image" Target="../media/image23.svg"/><Relationship Id="rId31" Type="http://schemas.openxmlformats.org/officeDocument/2006/relationships/image" Target="../media/image35.svg"/><Relationship Id="rId4" Type="http://schemas.openxmlformats.org/officeDocument/2006/relationships/image" Target="../media/image8.svg"/><Relationship Id="rId9" Type="http://schemas.openxmlformats.org/officeDocument/2006/relationships/image" Target="../media/image13.svg"/><Relationship Id="rId14" Type="http://schemas.openxmlformats.org/officeDocument/2006/relationships/image" Target="../media/image18.png"/><Relationship Id="rId22" Type="http://schemas.openxmlformats.org/officeDocument/2006/relationships/image" Target="../media/image26.png"/><Relationship Id="rId27" Type="http://schemas.openxmlformats.org/officeDocument/2006/relationships/image" Target="../media/image31.png"/><Relationship Id="rId30" Type="http://schemas.openxmlformats.org/officeDocument/2006/relationships/image" Target="../media/image34.png"/><Relationship Id="rId35" Type="http://schemas.openxmlformats.org/officeDocument/2006/relationships/image" Target="../media/image39.svg"/><Relationship Id="rId8" Type="http://schemas.openxmlformats.org/officeDocument/2006/relationships/image" Target="../media/image12.png"/><Relationship Id="rId3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B196-6C76-4FE0-A2E9-306EDE891380}" type="datetimeFigureOut">
              <a:rPr lang="el-GR" smtClean="0"/>
              <a:t>17/11/2024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3F82-1941-46A1-8C8A-A1E4426A078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06255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B196-6C76-4FE0-A2E9-306EDE891380}" type="datetimeFigureOut">
              <a:rPr lang="el-GR" smtClean="0"/>
              <a:t>17/11/2024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3F82-1941-46A1-8C8A-A1E4426A078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40425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B196-6C76-4FE0-A2E9-306EDE891380}" type="datetimeFigureOut">
              <a:rPr lang="el-GR" smtClean="0"/>
              <a:t>17/11/2024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3F82-1941-46A1-8C8A-A1E4426A078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515109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Placeholder 1">
            <a:extLst>
              <a:ext uri="{FF2B5EF4-FFF2-40B4-BE49-F238E27FC236}">
                <a16:creationId xmlns:a16="http://schemas.microsoft.com/office/drawing/2014/main" id="{52DB5F41-4F2B-4328-AE49-3707D2F74D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4591" y="3100017"/>
            <a:ext cx="4410681" cy="1248212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>
              <a:defRPr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Title of the</a:t>
            </a:r>
            <a:br>
              <a:rPr lang="en-US" dirty="0"/>
            </a:br>
            <a:r>
              <a:rPr lang="en-US" dirty="0"/>
              <a:t>presentation</a:t>
            </a:r>
            <a:endParaRPr lang="pt-PT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D4662E1A-1852-420A-BF5C-6602BA6CF88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4590" y="4552533"/>
            <a:ext cx="2946486" cy="605474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 algn="l">
              <a:buNone/>
              <a:defRPr sz="1875" b="0">
                <a:solidFill>
                  <a:srgbClr val="3BFF9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 here, if needed</a:t>
            </a:r>
            <a:endParaRPr lang="pt-PT" dirty="0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A551FBB9-4D3D-4135-9095-7A3090D099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4591" y="5797201"/>
            <a:ext cx="2458641" cy="3789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350" b="1">
                <a:solidFill>
                  <a:srgbClr val="02967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350" b="1">
                <a:solidFill>
                  <a:srgbClr val="02967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350" b="1">
                <a:solidFill>
                  <a:srgbClr val="02967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350" b="1">
                <a:solidFill>
                  <a:srgbClr val="02967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 dirty="0"/>
              <a:t>Date/Event Info</a:t>
            </a:r>
            <a:endParaRPr lang="en-PT" dirty="0"/>
          </a:p>
        </p:txBody>
      </p:sp>
      <p:pic>
        <p:nvPicPr>
          <p:cNvPr id="14" name="Gráfico 13">
            <a:extLst>
              <a:ext uri="{FF2B5EF4-FFF2-40B4-BE49-F238E27FC236}">
                <a16:creationId xmlns:a16="http://schemas.microsoft.com/office/drawing/2014/main" id="{8B555D08-2146-440F-99EA-4CF91903ED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44033" y="5374979"/>
            <a:ext cx="79734" cy="1262462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A28B3EA1-BE00-40B5-A69B-9FAA1BE005C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4590" y="871323"/>
            <a:ext cx="1950577" cy="116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1366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inal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739BA59-69B5-4BA8-A153-9A136681CF1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131618" y="1430655"/>
            <a:ext cx="2880766" cy="70788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000" b="1" i="0">
                <a:solidFill>
                  <a:srgbClr val="3BFF9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Thank you!</a:t>
            </a:r>
          </a:p>
        </p:txBody>
      </p:sp>
      <p:pic>
        <p:nvPicPr>
          <p:cNvPr id="22" name="Gráfico 21">
            <a:extLst>
              <a:ext uri="{FF2B5EF4-FFF2-40B4-BE49-F238E27FC236}">
                <a16:creationId xmlns:a16="http://schemas.microsoft.com/office/drawing/2014/main" id="{FA736C32-83BF-4701-A120-C92EB277E88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44033" y="5371583"/>
            <a:ext cx="79734" cy="1262462"/>
          </a:xfrm>
          <a:prstGeom prst="rect">
            <a:avLst/>
          </a:prstGeom>
        </p:spPr>
      </p:pic>
      <p:pic>
        <p:nvPicPr>
          <p:cNvPr id="23" name="Picture 2">
            <a:extLst>
              <a:ext uri="{FF2B5EF4-FFF2-40B4-BE49-F238E27FC236}">
                <a16:creationId xmlns:a16="http://schemas.microsoft.com/office/drawing/2014/main" id="{58CDCDE3-95BD-4EF2-825B-A47CF3185D7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61217" y="6388617"/>
            <a:ext cx="1090543" cy="231741"/>
          </a:xfrm>
          <a:prstGeom prst="rect">
            <a:avLst/>
          </a:prstGeom>
        </p:spPr>
      </p:pic>
      <p:pic>
        <p:nvPicPr>
          <p:cNvPr id="25" name="Gráfico 24">
            <a:extLst>
              <a:ext uri="{FF2B5EF4-FFF2-40B4-BE49-F238E27FC236}">
                <a16:creationId xmlns:a16="http://schemas.microsoft.com/office/drawing/2014/main" id="{DC678C40-A850-4661-8B14-B0CBF6F8754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652214" y="1093564"/>
            <a:ext cx="823913" cy="1172046"/>
          </a:xfrm>
          <a:prstGeom prst="rect">
            <a:avLst/>
          </a:prstGeom>
        </p:spPr>
      </p:pic>
      <p:sp>
        <p:nvSpPr>
          <p:cNvPr id="27" name="Subtitle 2">
            <a:extLst>
              <a:ext uri="{FF2B5EF4-FFF2-40B4-BE49-F238E27FC236}">
                <a16:creationId xmlns:a16="http://schemas.microsoft.com/office/drawing/2014/main" id="{AF2798AB-B03B-4E95-A1C8-85C4332642A4}"/>
              </a:ext>
            </a:extLst>
          </p:cNvPr>
          <p:cNvSpPr txBox="1">
            <a:spLocks/>
          </p:cNvSpPr>
          <p:nvPr userDrawn="1"/>
        </p:nvSpPr>
        <p:spPr>
          <a:xfrm>
            <a:off x="6661739" y="1322831"/>
            <a:ext cx="1924667" cy="27477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rgbClr val="3BFF95"/>
              </a:buClr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BFF95"/>
              </a:buClr>
              <a:buFont typeface="Arial" panose="020B0604020202020204" pitchFamily="34" charset="0"/>
              <a:buNone/>
              <a:defRPr sz="2000" kern="1200">
                <a:solidFill>
                  <a:srgbClr val="454D47"/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BFF95"/>
              </a:buClr>
              <a:buFont typeface="Arial" panose="020B0604020202020204" pitchFamily="34" charset="0"/>
              <a:buNone/>
              <a:defRPr sz="1800" kern="1200">
                <a:solidFill>
                  <a:srgbClr val="454D47"/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BFF95"/>
              </a:buClr>
              <a:buFont typeface="Arial" panose="020B0604020202020204" pitchFamily="34" charset="0"/>
              <a:buNone/>
              <a:defRPr sz="1600" kern="1200">
                <a:solidFill>
                  <a:srgbClr val="454D47"/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BFF95"/>
              </a:buClr>
              <a:buFont typeface="Arial" panose="020B0604020202020204" pitchFamily="34" charset="0"/>
              <a:buNone/>
              <a:defRPr sz="1600" kern="1200">
                <a:solidFill>
                  <a:srgbClr val="454D47"/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info@genb-project.eu</a:t>
            </a:r>
            <a:endParaRPr lang="pt-PT" sz="1400" dirty="0"/>
          </a:p>
        </p:txBody>
      </p:sp>
      <p:pic>
        <p:nvPicPr>
          <p:cNvPr id="33" name="Gráfico 32">
            <a:extLst>
              <a:ext uri="{FF2B5EF4-FFF2-40B4-BE49-F238E27FC236}">
                <a16:creationId xmlns:a16="http://schemas.microsoft.com/office/drawing/2014/main" id="{8AA900D8-A334-424B-AE3E-2F7EBD02C21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4591" y="3760222"/>
            <a:ext cx="1000125" cy="85725"/>
          </a:xfrm>
          <a:prstGeom prst="rect">
            <a:avLst/>
          </a:prstGeom>
        </p:spPr>
      </p:pic>
      <p:pic>
        <p:nvPicPr>
          <p:cNvPr id="34" name="Gráfico 33">
            <a:extLst>
              <a:ext uri="{FF2B5EF4-FFF2-40B4-BE49-F238E27FC236}">
                <a16:creationId xmlns:a16="http://schemas.microsoft.com/office/drawing/2014/main" id="{DA986E21-9F1B-467B-B797-668AC0F7C761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68416" y="4497388"/>
            <a:ext cx="717181" cy="272731"/>
          </a:xfrm>
          <a:prstGeom prst="rect">
            <a:avLst/>
          </a:prstGeom>
        </p:spPr>
      </p:pic>
      <p:pic>
        <p:nvPicPr>
          <p:cNvPr id="35" name="Gráfico 34">
            <a:extLst>
              <a:ext uri="{FF2B5EF4-FFF2-40B4-BE49-F238E27FC236}">
                <a16:creationId xmlns:a16="http://schemas.microsoft.com/office/drawing/2014/main" id="{F1D1AEB0-6D60-4A56-B5BC-B563653CD304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184828" y="4513199"/>
            <a:ext cx="941957" cy="250520"/>
          </a:xfrm>
          <a:prstGeom prst="rect">
            <a:avLst/>
          </a:prstGeom>
        </p:spPr>
      </p:pic>
      <p:pic>
        <p:nvPicPr>
          <p:cNvPr id="36" name="Gráfico 35">
            <a:extLst>
              <a:ext uri="{FF2B5EF4-FFF2-40B4-BE49-F238E27FC236}">
                <a16:creationId xmlns:a16="http://schemas.microsoft.com/office/drawing/2014/main" id="{700DF2AE-4F0C-43A5-B1C6-D4553E74F0F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780042" y="4458256"/>
            <a:ext cx="807762" cy="289199"/>
          </a:xfrm>
          <a:prstGeom prst="rect">
            <a:avLst/>
          </a:prstGeom>
        </p:spPr>
      </p:pic>
      <p:pic>
        <p:nvPicPr>
          <p:cNvPr id="38" name="Gráfico 37">
            <a:extLst>
              <a:ext uri="{FF2B5EF4-FFF2-40B4-BE49-F238E27FC236}">
                <a16:creationId xmlns:a16="http://schemas.microsoft.com/office/drawing/2014/main" id="{1BFABBAE-E945-44EB-9261-7C37EC0919B7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17477" y="5375204"/>
            <a:ext cx="339925" cy="319929"/>
          </a:xfrm>
          <a:prstGeom prst="rect">
            <a:avLst/>
          </a:prstGeom>
        </p:spPr>
      </p:pic>
      <p:pic>
        <p:nvPicPr>
          <p:cNvPr id="40" name="Gráfico 39">
            <a:extLst>
              <a:ext uri="{FF2B5EF4-FFF2-40B4-BE49-F238E27FC236}">
                <a16:creationId xmlns:a16="http://schemas.microsoft.com/office/drawing/2014/main" id="{2211E6CE-999D-47CA-8E78-77170CD7D08C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2069006" y="5361922"/>
            <a:ext cx="636077" cy="361906"/>
          </a:xfrm>
          <a:prstGeom prst="rect">
            <a:avLst/>
          </a:prstGeom>
        </p:spPr>
      </p:pic>
      <p:pic>
        <p:nvPicPr>
          <p:cNvPr id="41" name="Gráfico 40">
            <a:extLst>
              <a:ext uri="{FF2B5EF4-FFF2-40B4-BE49-F238E27FC236}">
                <a16:creationId xmlns:a16="http://schemas.microsoft.com/office/drawing/2014/main" id="{D417C3C7-36BE-47D9-B71C-7B4B814AA79A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3166042" y="5418276"/>
            <a:ext cx="991160" cy="245235"/>
          </a:xfrm>
          <a:prstGeom prst="rect">
            <a:avLst/>
          </a:prstGeom>
        </p:spPr>
      </p:pic>
      <p:pic>
        <p:nvPicPr>
          <p:cNvPr id="43" name="Gráfico 42">
            <a:extLst>
              <a:ext uri="{FF2B5EF4-FFF2-40B4-BE49-F238E27FC236}">
                <a16:creationId xmlns:a16="http://schemas.microsoft.com/office/drawing/2014/main" id="{CD3C49D6-C161-43F3-B8FA-DE758A367BA4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4563767" y="5405865"/>
            <a:ext cx="689113" cy="270058"/>
          </a:xfrm>
          <a:prstGeom prst="rect">
            <a:avLst/>
          </a:prstGeom>
        </p:spPr>
      </p:pic>
      <p:pic>
        <p:nvPicPr>
          <p:cNvPr id="44" name="Gráfico 43">
            <a:extLst>
              <a:ext uri="{FF2B5EF4-FFF2-40B4-BE49-F238E27FC236}">
                <a16:creationId xmlns:a16="http://schemas.microsoft.com/office/drawing/2014/main" id="{304D794F-DA24-4EA6-8328-622538FFF52A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5734682" y="5427345"/>
            <a:ext cx="879432" cy="269825"/>
          </a:xfrm>
          <a:prstGeom prst="rect">
            <a:avLst/>
          </a:prstGeom>
        </p:spPr>
      </p:pic>
      <p:pic>
        <p:nvPicPr>
          <p:cNvPr id="46" name="Imagem 45" descr="Uma imagem com texto&#10;&#10;Descrição gerada automaticamente">
            <a:extLst>
              <a:ext uri="{FF2B5EF4-FFF2-40B4-BE49-F238E27FC236}">
                <a16:creationId xmlns:a16="http://schemas.microsoft.com/office/drawing/2014/main" id="{C04E755E-BE1A-4C5C-A626-889F184C4001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605" y="4451644"/>
            <a:ext cx="966454" cy="348853"/>
          </a:xfrm>
          <a:prstGeom prst="rect">
            <a:avLst/>
          </a:prstGeom>
        </p:spPr>
      </p:pic>
      <p:pic>
        <p:nvPicPr>
          <p:cNvPr id="48" name="Imagem 47" descr="Uma imagem com texto, relógio&#10;&#10;Descrição gerada automaticamente">
            <a:extLst>
              <a:ext uri="{FF2B5EF4-FFF2-40B4-BE49-F238E27FC236}">
                <a16:creationId xmlns:a16="http://schemas.microsoft.com/office/drawing/2014/main" id="{15E9BBCE-4D5C-411B-A8A2-554B3BE2B675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010" y="4482740"/>
            <a:ext cx="971023" cy="302744"/>
          </a:xfrm>
          <a:prstGeom prst="rect">
            <a:avLst/>
          </a:prstGeom>
        </p:spPr>
      </p:pic>
      <p:pic>
        <p:nvPicPr>
          <p:cNvPr id="26" name="Gráfico 25">
            <a:extLst>
              <a:ext uri="{FF2B5EF4-FFF2-40B4-BE49-F238E27FC236}">
                <a16:creationId xmlns:a16="http://schemas.microsoft.com/office/drawing/2014/main" id="{FD6D74B2-0E4D-478A-8296-7E486FBB1508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653439" y="1324038"/>
            <a:ext cx="1947246" cy="1160102"/>
          </a:xfrm>
          <a:prstGeom prst="rect">
            <a:avLst/>
          </a:prstGeom>
        </p:spPr>
      </p:pic>
      <p:pic>
        <p:nvPicPr>
          <p:cNvPr id="2" name="Gráfico 28">
            <a:extLst>
              <a:ext uri="{FF2B5EF4-FFF2-40B4-BE49-F238E27FC236}">
                <a16:creationId xmlns:a16="http://schemas.microsoft.com/office/drawing/2014/main" id="{33452801-4C56-A3EB-1D79-4DDABD5B254B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6652214" y="2640425"/>
            <a:ext cx="276225" cy="276225"/>
          </a:xfrm>
          <a:prstGeom prst="rect">
            <a:avLst/>
          </a:prstGeom>
        </p:spPr>
      </p:pic>
      <p:pic>
        <p:nvPicPr>
          <p:cNvPr id="3" name="Gráfico 29">
            <a:extLst>
              <a:ext uri="{FF2B5EF4-FFF2-40B4-BE49-F238E27FC236}">
                <a16:creationId xmlns:a16="http://schemas.microsoft.com/office/drawing/2014/main" id="{BDCD4EC8-5022-AE90-E8FF-AAB74ADBB7F6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7064170" y="2640425"/>
            <a:ext cx="276225" cy="276225"/>
          </a:xfrm>
          <a:prstGeom prst="rect">
            <a:avLst/>
          </a:prstGeom>
        </p:spPr>
      </p:pic>
      <p:pic>
        <p:nvPicPr>
          <p:cNvPr id="4" name="Gráfico 35">
            <a:extLst>
              <a:ext uri="{FF2B5EF4-FFF2-40B4-BE49-F238E27FC236}">
                <a16:creationId xmlns:a16="http://schemas.microsoft.com/office/drawing/2014/main" id="{D86ACDDF-C574-3695-9126-C301F6CEF4E2}"/>
              </a:ext>
            </a:extLst>
          </p:cNvPr>
          <p:cNvPicPr>
            <a:picLocks noChangeAspect="1"/>
          </p:cNvPicPr>
          <p:nvPr userDrawn="1"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7476126" y="2640425"/>
            <a:ext cx="276225" cy="2762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1863A15-46B3-7B80-19D8-A43D3A5DAB1B}"/>
              </a:ext>
            </a:extLst>
          </p:cNvPr>
          <p:cNvPicPr>
            <a:picLocks noChangeAspect="1"/>
          </p:cNvPicPr>
          <p:nvPr userDrawn="1"/>
        </p:nvPicPr>
        <p:blipFill>
          <a:blip r:embed="rId36"/>
          <a:stretch>
            <a:fillRect/>
          </a:stretch>
        </p:blipFill>
        <p:spPr>
          <a:xfrm>
            <a:off x="8300038" y="2640425"/>
            <a:ext cx="276225" cy="2762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EA3654-27E8-5D9E-3FEC-A4F620BB334C}"/>
              </a:ext>
            </a:extLst>
          </p:cNvPr>
          <p:cNvPicPr>
            <a:picLocks noChangeAspect="1"/>
          </p:cNvPicPr>
          <p:nvPr userDrawn="1"/>
        </p:nvPicPr>
        <p:blipFill>
          <a:blip r:embed="rId37"/>
          <a:stretch>
            <a:fillRect/>
          </a:stretch>
        </p:blipFill>
        <p:spPr>
          <a:xfrm>
            <a:off x="7888082" y="2640425"/>
            <a:ext cx="276225" cy="276225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D91B25E5-22CF-6773-B872-445B56878078}"/>
              </a:ext>
            </a:extLst>
          </p:cNvPr>
          <p:cNvSpPr txBox="1">
            <a:spLocks/>
          </p:cNvSpPr>
          <p:nvPr userDrawn="1"/>
        </p:nvSpPr>
        <p:spPr>
          <a:xfrm>
            <a:off x="6661739" y="2355984"/>
            <a:ext cx="1924667" cy="27477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rgbClr val="3BFF95"/>
              </a:buClr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BFF95"/>
              </a:buClr>
              <a:buFont typeface="Arial" panose="020B0604020202020204" pitchFamily="34" charset="0"/>
              <a:buNone/>
              <a:defRPr sz="2000" kern="1200">
                <a:solidFill>
                  <a:srgbClr val="454D47"/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BFF95"/>
              </a:buClr>
              <a:buFont typeface="Arial" panose="020B0604020202020204" pitchFamily="34" charset="0"/>
              <a:buNone/>
              <a:defRPr sz="1800" kern="1200">
                <a:solidFill>
                  <a:srgbClr val="454D47"/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BFF95"/>
              </a:buClr>
              <a:buFont typeface="Arial" panose="020B0604020202020204" pitchFamily="34" charset="0"/>
              <a:buNone/>
              <a:defRPr sz="1600" kern="1200">
                <a:solidFill>
                  <a:srgbClr val="454D47"/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BFF95"/>
              </a:buClr>
              <a:buFont typeface="Arial" panose="020B0604020202020204" pitchFamily="34" charset="0"/>
              <a:buNone/>
              <a:defRPr sz="1600" kern="1200">
                <a:solidFill>
                  <a:srgbClr val="454D47"/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0" i="0" dirty="0">
                <a:solidFill>
                  <a:schemeClr val="bg1"/>
                </a:solidFill>
                <a:effectLst/>
                <a:latin typeface="PuviRegular"/>
              </a:rPr>
              <a:t>@BIOVOICES</a:t>
            </a:r>
            <a:endParaRPr lang="pt-PT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05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B196-6C76-4FE0-A2E9-306EDE891380}" type="datetimeFigureOut">
              <a:rPr lang="el-GR" smtClean="0"/>
              <a:t>17/11/2024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3F82-1941-46A1-8C8A-A1E4426A078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74461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B196-6C76-4FE0-A2E9-306EDE891380}" type="datetimeFigureOut">
              <a:rPr lang="el-GR" smtClean="0"/>
              <a:t>17/11/2024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3F82-1941-46A1-8C8A-A1E4426A078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90955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B196-6C76-4FE0-A2E9-306EDE891380}" type="datetimeFigureOut">
              <a:rPr lang="el-GR" smtClean="0"/>
              <a:t>17/11/2024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3F82-1941-46A1-8C8A-A1E4426A078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5448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B196-6C76-4FE0-A2E9-306EDE891380}" type="datetimeFigureOut">
              <a:rPr lang="el-GR" smtClean="0"/>
              <a:t>17/11/2024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3F82-1941-46A1-8C8A-A1E4426A078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49966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B196-6C76-4FE0-A2E9-306EDE891380}" type="datetimeFigureOut">
              <a:rPr lang="el-GR" smtClean="0"/>
              <a:t>17/11/2024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3F82-1941-46A1-8C8A-A1E4426A078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59395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B196-6C76-4FE0-A2E9-306EDE891380}" type="datetimeFigureOut">
              <a:rPr lang="el-GR" smtClean="0"/>
              <a:t>17/11/2024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3F82-1941-46A1-8C8A-A1E4426A078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96244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B196-6C76-4FE0-A2E9-306EDE891380}" type="datetimeFigureOut">
              <a:rPr lang="el-GR" smtClean="0"/>
              <a:t>17/11/2024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3F82-1941-46A1-8C8A-A1E4426A078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52783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B196-6C76-4FE0-A2E9-306EDE891380}" type="datetimeFigureOut">
              <a:rPr lang="el-GR" smtClean="0"/>
              <a:t>17/11/2024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3F82-1941-46A1-8C8A-A1E4426A078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274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0B196-6C76-4FE0-A2E9-306EDE891380}" type="datetimeFigureOut">
              <a:rPr lang="el-GR" smtClean="0"/>
              <a:t>17/11/2024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CC3F82-1941-46A1-8C8A-A1E4426A078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33281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coschools.global/seven-steps-methodology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oschools.global/seven-steps-methodology" TargetMode="Externa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microsoft.com/office/2018/10/relationships/comments" Target="../comments/modernComment_104_8A56AE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microsoft.com/office/2018/10/relationships/comments" Target="../comments/modernComment_105_3FA0A27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microsoft.com/office/2018/10/relationships/comments" Target="../comments/modernComment_10B_C3E818D0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75E06E-4BA7-48E6-B3EA-9604936F0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Materiály na školenie</a:t>
            </a:r>
            <a:endParaRPr lang="pt-PT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8A2EDF0-7A23-40CD-8304-26565CF088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KROK 7</a:t>
            </a:r>
            <a:r>
              <a:rPr lang="pl-PL"/>
              <a:t>: TVORBA </a:t>
            </a:r>
            <a:r>
              <a:rPr lang="pl-PL" dirty="0"/>
              <a:t>EKO KÓDU</a:t>
            </a:r>
            <a:endParaRPr lang="en-US" dirty="0"/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4C2DCD10-8365-B4BF-0AC7-4A21E2DEDF70}"/>
              </a:ext>
            </a:extLst>
          </p:cNvPr>
          <p:cNvSpPr txBox="1">
            <a:spLocks/>
          </p:cNvSpPr>
          <p:nvPr/>
        </p:nvSpPr>
        <p:spPr>
          <a:xfrm>
            <a:off x="635131" y="5517232"/>
            <a:ext cx="2946486" cy="605474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75" b="0" kern="1200">
                <a:solidFill>
                  <a:srgbClr val="3BFF95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429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M. </a:t>
            </a:r>
            <a:r>
              <a:rPr lang="en-US" dirty="0" err="1"/>
              <a:t>Giannakopoulou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059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/>
              <a:t>Poďme uviesť teóriu do praxe</a:t>
            </a:r>
            <a:br>
              <a:rPr lang="sk-SK" b="1" dirty="0"/>
            </a:b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160" y="846138"/>
            <a:ext cx="8229600" cy="4525963"/>
          </a:xfrm>
        </p:spPr>
        <p:txBody>
          <a:bodyPr>
            <a:normAutofit/>
          </a:bodyPr>
          <a:lstStyle/>
          <a:p>
            <a:r>
              <a:rPr lang="en-US" sz="1800" dirty="0" err="1"/>
              <a:t>Členovia</a:t>
            </a:r>
            <a:r>
              <a:rPr lang="en-US" sz="1800" dirty="0"/>
              <a:t> </a:t>
            </a:r>
            <a:r>
              <a:rPr lang="sk-SK" sz="1800" dirty="0"/>
              <a:t>EKO</a:t>
            </a:r>
            <a:r>
              <a:rPr lang="en-US" sz="1800" dirty="0"/>
              <a:t> </a:t>
            </a:r>
            <a:r>
              <a:rPr lang="en-US" sz="1800" dirty="0" err="1"/>
              <a:t>komisie</a:t>
            </a:r>
            <a:r>
              <a:rPr lang="en-US" sz="1800" dirty="0"/>
              <a:t> </a:t>
            </a:r>
            <a:r>
              <a:rPr lang="en-US" sz="1800" dirty="0" err="1"/>
              <a:t>môžu</a:t>
            </a:r>
            <a:r>
              <a:rPr lang="en-US" sz="1800" dirty="0"/>
              <a:t> </a:t>
            </a:r>
            <a:r>
              <a:rPr lang="en-US" sz="1800" dirty="0" err="1"/>
              <a:t>pri</a:t>
            </a:r>
            <a:r>
              <a:rPr lang="en-US" sz="1800" dirty="0"/>
              <a:t> </a:t>
            </a:r>
            <a:r>
              <a:rPr lang="en-US" sz="1800" dirty="0" err="1"/>
              <a:t>tvorbe</a:t>
            </a:r>
            <a:r>
              <a:rPr lang="en-US" sz="1800" dirty="0"/>
              <a:t> </a:t>
            </a:r>
            <a:r>
              <a:rPr lang="sk-SK" sz="1800" dirty="0"/>
              <a:t>EKO</a:t>
            </a:r>
            <a:r>
              <a:rPr lang="en-US" sz="1800" dirty="0"/>
              <a:t> </a:t>
            </a:r>
            <a:r>
              <a:rPr lang="en-US" sz="1800" dirty="0" err="1"/>
              <a:t>kódu</a:t>
            </a:r>
            <a:r>
              <a:rPr lang="en-US" sz="1800" dirty="0"/>
              <a:t> </a:t>
            </a:r>
            <a:r>
              <a:rPr lang="en-US" sz="1800" dirty="0" err="1"/>
              <a:t>spolupracovať</a:t>
            </a:r>
            <a:r>
              <a:rPr lang="en-US" sz="1800" dirty="0"/>
              <a:t> v </a:t>
            </a:r>
            <a:r>
              <a:rPr lang="en-US" sz="1800" dirty="0" err="1"/>
              <a:t>tímoch</a:t>
            </a:r>
            <a:r>
              <a:rPr lang="en-US" sz="1800" dirty="0"/>
              <a:t>. </a:t>
            </a:r>
            <a:r>
              <a:rPr lang="en-US" sz="1800" dirty="0" err="1"/>
              <a:t>Môžu</a:t>
            </a:r>
            <a:r>
              <a:rPr lang="en-US" sz="1800" dirty="0"/>
              <a:t> </a:t>
            </a:r>
            <a:r>
              <a:rPr lang="en-US" sz="1800" dirty="0" err="1"/>
              <a:t>sa</a:t>
            </a:r>
            <a:r>
              <a:rPr lang="en-US" sz="1800" dirty="0"/>
              <a:t> </a:t>
            </a:r>
            <a:r>
              <a:rPr lang="en-US" sz="1800" dirty="0" err="1"/>
              <a:t>dohodnúť</a:t>
            </a:r>
            <a:r>
              <a:rPr lang="en-US" sz="1800" dirty="0"/>
              <a:t> </a:t>
            </a:r>
            <a:r>
              <a:rPr lang="en-US" sz="1800" dirty="0" err="1"/>
              <a:t>na</a:t>
            </a:r>
            <a:r>
              <a:rPr lang="en-US" sz="1800" dirty="0"/>
              <a:t> </a:t>
            </a:r>
            <a:r>
              <a:rPr lang="en-US" sz="1800" dirty="0" err="1"/>
              <a:t>úlohách</a:t>
            </a:r>
            <a:r>
              <a:rPr lang="en-US" sz="1800" dirty="0"/>
              <a:t>, </a:t>
            </a:r>
            <a:r>
              <a:rPr lang="en-US" sz="1800" dirty="0" err="1"/>
              <a:t>ktoré</a:t>
            </a:r>
            <a:r>
              <a:rPr lang="en-US" sz="1800" dirty="0"/>
              <a:t> </a:t>
            </a:r>
            <a:r>
              <a:rPr lang="en-US" sz="1800" dirty="0" err="1"/>
              <a:t>prevezmú</a:t>
            </a:r>
            <a:r>
              <a:rPr lang="en-US" sz="1800" dirty="0"/>
              <a:t> (</a:t>
            </a:r>
            <a:r>
              <a:rPr lang="en-US" sz="1800" dirty="0" err="1"/>
              <a:t>jeden</a:t>
            </a:r>
            <a:r>
              <a:rPr lang="en-US" sz="1800" dirty="0"/>
              <a:t> </a:t>
            </a:r>
            <a:r>
              <a:rPr lang="en-US" sz="1800" dirty="0" err="1"/>
              <a:t>môže</a:t>
            </a:r>
            <a:r>
              <a:rPr lang="en-US" sz="1800" dirty="0"/>
              <a:t> </a:t>
            </a:r>
            <a:r>
              <a:rPr lang="en-US" sz="1800" dirty="0" err="1"/>
              <a:t>nakresliť</a:t>
            </a:r>
            <a:r>
              <a:rPr lang="en-US" sz="1800" dirty="0"/>
              <a:t> </a:t>
            </a:r>
            <a:r>
              <a:rPr lang="en-US" sz="1800" dirty="0" err="1"/>
              <a:t>obrázky</a:t>
            </a:r>
            <a:r>
              <a:rPr lang="en-US" sz="1800" dirty="0"/>
              <a:t> do </a:t>
            </a:r>
            <a:r>
              <a:rPr lang="sk-SK" sz="1800" dirty="0"/>
              <a:t>EKO</a:t>
            </a:r>
            <a:r>
              <a:rPr lang="en-US" sz="1800" dirty="0"/>
              <a:t> </a:t>
            </a:r>
            <a:r>
              <a:rPr lang="en-US" sz="1800" dirty="0" err="1"/>
              <a:t>kód</a:t>
            </a:r>
            <a:r>
              <a:rPr lang="sk-SK" sz="1800" dirty="0"/>
              <a:t>u</a:t>
            </a:r>
            <a:r>
              <a:rPr lang="en-US" sz="1800" dirty="0"/>
              <a:t>, </a:t>
            </a:r>
            <a:r>
              <a:rPr lang="en-US" sz="1800" dirty="0" err="1"/>
              <a:t>iný</a:t>
            </a:r>
            <a:r>
              <a:rPr lang="en-US" sz="1800" dirty="0"/>
              <a:t> </a:t>
            </a:r>
            <a:r>
              <a:rPr lang="en-US" sz="1800" dirty="0" err="1"/>
              <a:t>napísať</a:t>
            </a:r>
            <a:r>
              <a:rPr lang="en-US" sz="1800" dirty="0"/>
              <a:t> </a:t>
            </a:r>
            <a:r>
              <a:rPr lang="en-US" sz="1800" dirty="0" err="1"/>
              <a:t>slová</a:t>
            </a:r>
            <a:r>
              <a:rPr lang="en-US" sz="1800" dirty="0"/>
              <a:t> </a:t>
            </a:r>
            <a:r>
              <a:rPr lang="en-US" sz="1800" dirty="0" err="1"/>
              <a:t>atď</a:t>
            </a:r>
            <a:r>
              <a:rPr lang="en-US" sz="1800" dirty="0"/>
              <a:t>.), </a:t>
            </a:r>
            <a:r>
              <a:rPr lang="en-US" sz="1800" dirty="0" err="1"/>
              <a:t>rozdeliť</a:t>
            </a:r>
            <a:r>
              <a:rPr lang="en-US" sz="1800" dirty="0"/>
              <a:t> </a:t>
            </a:r>
            <a:r>
              <a:rPr lang="en-US" sz="1800" dirty="0" err="1"/>
              <a:t>si</a:t>
            </a:r>
            <a:r>
              <a:rPr lang="en-US" sz="1800" dirty="0"/>
              <a:t> </a:t>
            </a:r>
            <a:r>
              <a:rPr lang="en-US" sz="1800" dirty="0" err="1"/>
              <a:t>pracovnú</a:t>
            </a:r>
            <a:r>
              <a:rPr lang="en-US" sz="1800" dirty="0"/>
              <a:t> </a:t>
            </a:r>
            <a:r>
              <a:rPr lang="en-US" sz="1800" dirty="0" err="1"/>
              <a:t>náplň</a:t>
            </a:r>
            <a:r>
              <a:rPr lang="en-US" sz="1800" dirty="0"/>
              <a:t> a </a:t>
            </a:r>
            <a:r>
              <a:rPr lang="en-US" sz="1800" dirty="0" err="1"/>
              <a:t>rozhodnúť</a:t>
            </a:r>
            <a:r>
              <a:rPr lang="en-US" sz="1800" dirty="0"/>
              <a:t> o </a:t>
            </a:r>
            <a:r>
              <a:rPr lang="en-US" sz="1800" dirty="0" err="1"/>
              <a:t>obsahu</a:t>
            </a:r>
            <a:r>
              <a:rPr lang="en-US" sz="1800" dirty="0"/>
              <a:t> E</a:t>
            </a:r>
            <a:r>
              <a:rPr lang="sk-SK" sz="1800" dirty="0"/>
              <a:t>KO kódu</a:t>
            </a:r>
            <a:r>
              <a:rPr lang="en-US" sz="1800" dirty="0"/>
              <a:t>.</a:t>
            </a:r>
            <a:endParaRPr lang="sk-SK" sz="1800" dirty="0"/>
          </a:p>
          <a:p>
            <a:r>
              <a:rPr lang="en-US" sz="1800" dirty="0" err="1"/>
              <a:t>Takto</a:t>
            </a:r>
            <a:r>
              <a:rPr lang="en-US" sz="1800" dirty="0"/>
              <a:t> </a:t>
            </a:r>
            <a:r>
              <a:rPr lang="en-US" sz="1800" dirty="0" err="1"/>
              <a:t>prakticky</a:t>
            </a:r>
            <a:r>
              <a:rPr lang="en-US" sz="1800" dirty="0"/>
              <a:t> </a:t>
            </a:r>
            <a:r>
              <a:rPr lang="en-US" sz="1800" dirty="0" err="1"/>
              <a:t>realizujú</a:t>
            </a:r>
            <a:r>
              <a:rPr lang="en-US" sz="1800" dirty="0"/>
              <a:t> </a:t>
            </a:r>
            <a:r>
              <a:rPr lang="en-US" sz="1800" dirty="0" err="1"/>
              <a:t>pojem</a:t>
            </a:r>
            <a:r>
              <a:rPr lang="en-US" sz="1800" dirty="0"/>
              <a:t> „</a:t>
            </a:r>
            <a:r>
              <a:rPr lang="en-US" sz="1800" dirty="0" err="1"/>
              <a:t>šetriť</a:t>
            </a:r>
            <a:r>
              <a:rPr lang="en-US" sz="1800" dirty="0"/>
              <a:t> </a:t>
            </a:r>
            <a:r>
              <a:rPr lang="en-US" sz="1800" dirty="0" err="1"/>
              <a:t>zdroje</a:t>
            </a:r>
            <a:r>
              <a:rPr lang="en-US" sz="1800" dirty="0"/>
              <a:t>“ </a:t>
            </a:r>
            <a:r>
              <a:rPr lang="en-US" sz="1800" dirty="0" err="1"/>
              <a:t>tým</a:t>
            </a:r>
            <a:r>
              <a:rPr lang="en-US" sz="1800" dirty="0"/>
              <a:t>, </a:t>
            </a:r>
            <a:r>
              <a:rPr lang="en-US" sz="1800" dirty="0" err="1"/>
              <a:t>že</a:t>
            </a:r>
            <a:r>
              <a:rPr lang="en-US" sz="1800" dirty="0"/>
              <a:t> </a:t>
            </a:r>
            <a:r>
              <a:rPr lang="en-US" sz="1800" dirty="0" err="1"/>
              <a:t>šetria</a:t>
            </a:r>
            <a:r>
              <a:rPr lang="en-US" sz="1800" dirty="0"/>
              <a:t> „</a:t>
            </a:r>
            <a:r>
              <a:rPr lang="en-US" sz="1800" dirty="0" err="1"/>
              <a:t>ľudské</a:t>
            </a:r>
            <a:r>
              <a:rPr lang="en-US" sz="1800" dirty="0"/>
              <a:t> </a:t>
            </a:r>
            <a:r>
              <a:rPr lang="en-US" sz="1800" dirty="0" err="1"/>
              <a:t>úsilie</a:t>
            </a:r>
            <a:r>
              <a:rPr lang="en-US" sz="1800" dirty="0"/>
              <a:t>“. </a:t>
            </a:r>
            <a:r>
              <a:rPr lang="en-US" sz="1800" dirty="0" err="1"/>
              <a:t>Prostredníctvom</a:t>
            </a:r>
            <a:r>
              <a:rPr lang="en-US" sz="1800" dirty="0"/>
              <a:t> </a:t>
            </a:r>
            <a:r>
              <a:rPr lang="en-US" sz="1800" dirty="0" err="1"/>
              <a:t>spolupráce</a:t>
            </a:r>
            <a:r>
              <a:rPr lang="en-US" sz="1800" dirty="0"/>
              <a:t> </a:t>
            </a:r>
            <a:r>
              <a:rPr lang="en-US" sz="1800" dirty="0" err="1"/>
              <a:t>prechádzajú</a:t>
            </a:r>
            <a:r>
              <a:rPr lang="en-US" sz="1800" dirty="0"/>
              <a:t> od </a:t>
            </a:r>
            <a:r>
              <a:rPr lang="en-US" sz="1800" dirty="0" err="1"/>
              <a:t>individuálnej</a:t>
            </a:r>
            <a:r>
              <a:rPr lang="en-US" sz="1800" dirty="0"/>
              <a:t> </a:t>
            </a:r>
            <a:r>
              <a:rPr lang="en-US" sz="1800" dirty="0" err="1"/>
              <a:t>perspektívy</a:t>
            </a:r>
            <a:r>
              <a:rPr lang="en-US" sz="1800" dirty="0"/>
              <a:t> k </a:t>
            </a:r>
            <a:r>
              <a:rPr lang="en-US" sz="1800" dirty="0" err="1"/>
              <a:t>skupinovej</a:t>
            </a:r>
            <a:r>
              <a:rPr lang="en-US" sz="1800" dirty="0"/>
              <a:t> a </a:t>
            </a:r>
            <a:r>
              <a:rPr lang="en-US" sz="1800" dirty="0" err="1"/>
              <a:t>postupne</a:t>
            </a:r>
            <a:r>
              <a:rPr lang="en-US" sz="1800" dirty="0"/>
              <a:t> </a:t>
            </a:r>
            <a:r>
              <a:rPr lang="en-US" sz="1800" dirty="0" err="1"/>
              <a:t>ku</a:t>
            </a:r>
            <a:r>
              <a:rPr lang="en-US" sz="1800" dirty="0"/>
              <a:t> </a:t>
            </a:r>
            <a:r>
              <a:rPr lang="en-US" sz="1800" dirty="0" err="1"/>
              <a:t>globálnej</a:t>
            </a:r>
            <a:r>
              <a:rPr lang="en-US" sz="1800" dirty="0"/>
              <a:t> </a:t>
            </a:r>
            <a:r>
              <a:rPr lang="en-US" sz="1800" dirty="0" err="1"/>
              <a:t>perspektíve</a:t>
            </a:r>
            <a:r>
              <a:rPr lang="en-US" sz="1800" dirty="0"/>
              <a:t>. Je to </a:t>
            </a:r>
            <a:r>
              <a:rPr lang="en-US" sz="1800" dirty="0" err="1"/>
              <a:t>veľmi</a:t>
            </a:r>
            <a:r>
              <a:rPr lang="en-US" sz="1800" dirty="0"/>
              <a:t> </a:t>
            </a:r>
            <a:r>
              <a:rPr lang="en-US" sz="1800" dirty="0" err="1"/>
              <a:t>dôležitý</a:t>
            </a:r>
            <a:r>
              <a:rPr lang="en-US" sz="1800" dirty="0"/>
              <a:t> </a:t>
            </a:r>
            <a:r>
              <a:rPr lang="en-US" sz="1800" dirty="0" err="1"/>
              <a:t>krok</a:t>
            </a:r>
            <a:r>
              <a:rPr lang="en-US" sz="1800" dirty="0"/>
              <a:t> </a:t>
            </a:r>
            <a:r>
              <a:rPr lang="en-US" sz="1800" dirty="0" err="1"/>
              <a:t>najmä</a:t>
            </a:r>
            <a:r>
              <a:rPr lang="en-US" sz="1800" dirty="0"/>
              <a:t> </a:t>
            </a:r>
            <a:r>
              <a:rPr lang="en-US" sz="1800" dirty="0" err="1"/>
              <a:t>preto</a:t>
            </a:r>
            <a:r>
              <a:rPr lang="en-US" sz="1800" dirty="0"/>
              <a:t>, </a:t>
            </a:r>
            <a:r>
              <a:rPr lang="en-US" sz="1800" dirty="0" err="1"/>
              <a:t>že</a:t>
            </a:r>
            <a:r>
              <a:rPr lang="en-US" sz="1800" dirty="0"/>
              <a:t> </a:t>
            </a:r>
            <a:r>
              <a:rPr lang="en-US" sz="1800" dirty="0" err="1"/>
              <a:t>konečný</a:t>
            </a:r>
            <a:r>
              <a:rPr lang="en-US" sz="1800" dirty="0"/>
              <a:t> </a:t>
            </a:r>
            <a:r>
              <a:rPr lang="en-US" sz="1800" dirty="0" err="1"/>
              <a:t>produkt</a:t>
            </a:r>
            <a:r>
              <a:rPr lang="en-US" sz="1800" dirty="0"/>
              <a:t>, </a:t>
            </a:r>
            <a:r>
              <a:rPr lang="sk-SK" sz="1800" dirty="0"/>
              <a:t>EKO</a:t>
            </a:r>
            <a:r>
              <a:rPr lang="en-US" sz="1800" dirty="0"/>
              <a:t> </a:t>
            </a:r>
            <a:r>
              <a:rPr lang="sk-SK" sz="1800" dirty="0"/>
              <a:t>kód</a:t>
            </a:r>
            <a:r>
              <a:rPr lang="en-US" sz="1800" dirty="0"/>
              <a:t>, </a:t>
            </a:r>
            <a:r>
              <a:rPr lang="en-US" sz="1800" dirty="0" err="1"/>
              <a:t>bude</a:t>
            </a:r>
            <a:r>
              <a:rPr lang="en-US" sz="1800" dirty="0"/>
              <a:t> </a:t>
            </a:r>
            <a:r>
              <a:rPr lang="en-US" sz="1800" dirty="0" err="1"/>
              <a:t>výsledkom</a:t>
            </a:r>
            <a:r>
              <a:rPr lang="en-US" sz="1800" dirty="0"/>
              <a:t> ich </a:t>
            </a:r>
            <a:r>
              <a:rPr lang="en-US" sz="1800" dirty="0" err="1"/>
              <a:t>spolupráce</a:t>
            </a:r>
            <a:r>
              <a:rPr lang="en-US" sz="1800" dirty="0"/>
              <a:t> a </a:t>
            </a:r>
            <a:r>
              <a:rPr lang="en-US" sz="1800" dirty="0" err="1"/>
              <a:t>dôkazom</a:t>
            </a:r>
            <a:r>
              <a:rPr lang="en-US" sz="1800" dirty="0"/>
              <a:t> ich </a:t>
            </a:r>
            <a:r>
              <a:rPr lang="en-US" sz="1800" dirty="0" err="1"/>
              <a:t>záväzku</a:t>
            </a:r>
            <a:r>
              <a:rPr lang="en-US" sz="1800" dirty="0"/>
              <a:t> </a:t>
            </a:r>
            <a:r>
              <a:rPr lang="en-US" sz="1800" dirty="0" err="1"/>
              <a:t>naďalej</a:t>
            </a:r>
            <a:r>
              <a:rPr lang="en-US" sz="1800" dirty="0"/>
              <a:t> </a:t>
            </a:r>
            <a:r>
              <a:rPr lang="en-US" sz="1800" dirty="0" err="1"/>
              <a:t>dodržiavať</a:t>
            </a:r>
            <a:r>
              <a:rPr lang="en-US" sz="1800" dirty="0"/>
              <a:t> </a:t>
            </a:r>
            <a:r>
              <a:rPr lang="en-US" sz="1800" dirty="0" err="1"/>
              <a:t>pravidlá</a:t>
            </a:r>
            <a:r>
              <a:rPr lang="en-US" sz="1800" dirty="0"/>
              <a:t>, </a:t>
            </a:r>
            <a:r>
              <a:rPr lang="en-US" sz="1800" dirty="0" err="1"/>
              <a:t>na</a:t>
            </a:r>
            <a:r>
              <a:rPr lang="en-US" sz="1800" dirty="0"/>
              <a:t> </a:t>
            </a:r>
            <a:r>
              <a:rPr lang="en-US" sz="1800" dirty="0" err="1"/>
              <a:t>ktorých</a:t>
            </a:r>
            <a:r>
              <a:rPr lang="en-US" sz="1800" dirty="0"/>
              <a:t> </a:t>
            </a:r>
            <a:r>
              <a:rPr lang="en-US" sz="1800" dirty="0" err="1"/>
              <a:t>sa</a:t>
            </a:r>
            <a:r>
              <a:rPr lang="en-US" sz="1800" dirty="0"/>
              <a:t> </a:t>
            </a:r>
            <a:r>
              <a:rPr lang="en-US" sz="1800" dirty="0" err="1"/>
              <a:t>dohodli</a:t>
            </a:r>
            <a:r>
              <a:rPr lang="en-US" sz="1800" dirty="0"/>
              <a:t>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478665"/>
            <a:ext cx="2908151" cy="1893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25033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/>
              <a:t>Poďme uviesť teóriu do praxe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66018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sz="1800" dirty="0" err="1">
                <a:latin typeface="+mj-lt"/>
              </a:rPr>
              <a:t>Každý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kód</a:t>
            </a:r>
            <a:r>
              <a:rPr lang="en-US" sz="1800" dirty="0">
                <a:latin typeface="+mj-lt"/>
              </a:rPr>
              <a:t> je </a:t>
            </a:r>
            <a:r>
              <a:rPr lang="en-US" sz="1800" dirty="0" err="1">
                <a:latin typeface="+mj-lt"/>
              </a:rPr>
              <a:t>potrebné</a:t>
            </a:r>
            <a:r>
              <a:rPr lang="en-US" sz="1800" dirty="0">
                <a:latin typeface="+mj-lt"/>
              </a:rPr>
              <a:t> z </a:t>
            </a:r>
            <a:r>
              <a:rPr lang="en-US" sz="1800" dirty="0" err="1">
                <a:latin typeface="+mj-lt"/>
              </a:rPr>
              <a:t>času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na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čas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prehodnotiť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 err="1">
                <a:latin typeface="+mj-lt"/>
              </a:rPr>
              <a:t>pretože</a:t>
            </a:r>
            <a:r>
              <a:rPr lang="en-US" sz="1800" dirty="0">
                <a:latin typeface="+mj-lt"/>
              </a:rPr>
              <a:t> ide o </a:t>
            </a:r>
            <a:r>
              <a:rPr lang="en-US" sz="1800" dirty="0" err="1">
                <a:latin typeface="+mj-lt"/>
              </a:rPr>
              <a:t>dynamický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prvok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 err="1">
                <a:latin typeface="+mj-lt"/>
              </a:rPr>
              <a:t>ktorý</a:t>
            </a:r>
            <a:r>
              <a:rPr lang="en-US" sz="1800" dirty="0">
                <a:latin typeface="+mj-lt"/>
              </a:rPr>
              <a:t> by mal </a:t>
            </a:r>
            <a:r>
              <a:rPr lang="en-US" sz="1800" dirty="0" err="1">
                <a:latin typeface="+mj-lt"/>
              </a:rPr>
              <a:t>odrážať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zmeny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postojov</a:t>
            </a:r>
            <a:r>
              <a:rPr lang="en-US" sz="1800" dirty="0">
                <a:latin typeface="+mj-lt"/>
              </a:rPr>
              <a:t>. </a:t>
            </a:r>
            <a:r>
              <a:rPr lang="en-US" sz="1800" dirty="0" err="1">
                <a:latin typeface="+mj-lt"/>
              </a:rPr>
              <a:t>Môžu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existovať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ciele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týkajúce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sa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biohospodárstva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 err="1">
                <a:latin typeface="+mj-lt"/>
              </a:rPr>
              <a:t>ktoré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sú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splnené</a:t>
            </a:r>
            <a:r>
              <a:rPr lang="en-US" sz="1800" dirty="0">
                <a:latin typeface="+mj-lt"/>
              </a:rPr>
              <a:t> a </a:t>
            </a:r>
            <a:r>
              <a:rPr lang="en-US" sz="1800" dirty="0" err="1">
                <a:latin typeface="+mj-lt"/>
              </a:rPr>
              <a:t>existujú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dôkazy</a:t>
            </a:r>
            <a:r>
              <a:rPr lang="en-US" sz="1800" dirty="0">
                <a:latin typeface="+mj-lt"/>
              </a:rPr>
              <a:t> v </a:t>
            </a:r>
            <a:r>
              <a:rPr lang="en-US" sz="1800" dirty="0" err="1">
                <a:latin typeface="+mj-lt"/>
              </a:rPr>
              <a:t>postoji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školskej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komunity</a:t>
            </a:r>
            <a:r>
              <a:rPr lang="en-US" sz="1800" dirty="0">
                <a:latin typeface="+mj-lt"/>
              </a:rPr>
              <a:t> (</a:t>
            </a:r>
            <a:r>
              <a:rPr lang="en-US" sz="1800" dirty="0" err="1">
                <a:latin typeface="+mj-lt"/>
              </a:rPr>
              <a:t>napr</a:t>
            </a:r>
            <a:r>
              <a:rPr lang="en-US" sz="1800" dirty="0">
                <a:latin typeface="+mj-lt"/>
              </a:rPr>
              <a:t>. </a:t>
            </a:r>
            <a:r>
              <a:rPr lang="en-US" sz="1800" dirty="0" err="1">
                <a:latin typeface="+mj-lt"/>
              </a:rPr>
              <a:t>všetci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žiaci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kompostujú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zvyšky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svojej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desiaty</a:t>
            </a:r>
            <a:r>
              <a:rPr lang="en-US" sz="1800" dirty="0">
                <a:latin typeface="+mj-lt"/>
              </a:rPr>
              <a:t>), a </a:t>
            </a:r>
            <a:r>
              <a:rPr lang="en-US" sz="1800" dirty="0" err="1">
                <a:latin typeface="+mj-lt"/>
              </a:rPr>
              <a:t>iné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 err="1">
                <a:latin typeface="+mj-lt"/>
              </a:rPr>
              <a:t>ktoré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môžu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potrebovať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viac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času</a:t>
            </a:r>
            <a:r>
              <a:rPr lang="en-US" sz="1800" dirty="0">
                <a:latin typeface="+mj-lt"/>
              </a:rPr>
              <a:t>, aby </a:t>
            </a:r>
            <a:r>
              <a:rPr lang="en-US" sz="1800" dirty="0" err="1">
                <a:latin typeface="+mj-lt"/>
              </a:rPr>
              <a:t>sa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stali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neoddeliteľnou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súčasťou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filozofie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školy</a:t>
            </a:r>
            <a:r>
              <a:rPr lang="en-US" sz="1800" dirty="0">
                <a:latin typeface="+mj-lt"/>
              </a:rPr>
              <a:t> (</a:t>
            </a:r>
            <a:r>
              <a:rPr lang="en-US" sz="1800" dirty="0" err="1">
                <a:latin typeface="+mj-lt"/>
              </a:rPr>
              <a:t>napr</a:t>
            </a:r>
            <a:r>
              <a:rPr lang="en-US" sz="1800" dirty="0">
                <a:latin typeface="+mj-lt"/>
              </a:rPr>
              <a:t>. </a:t>
            </a:r>
            <a:r>
              <a:rPr lang="en-US" sz="1800" dirty="0" err="1">
                <a:latin typeface="+mj-lt"/>
              </a:rPr>
              <a:t>nikdy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nenosíme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desiatu</a:t>
            </a:r>
            <a:r>
              <a:rPr lang="en-US" sz="1800" dirty="0">
                <a:latin typeface="+mj-lt"/>
              </a:rPr>
              <a:t> v </a:t>
            </a:r>
            <a:r>
              <a:rPr lang="en-US" sz="1800" dirty="0" err="1">
                <a:latin typeface="+mj-lt"/>
              </a:rPr>
              <a:t>plastových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vreckách</a:t>
            </a:r>
            <a:r>
              <a:rPr lang="en-US" sz="1800" dirty="0">
                <a:latin typeface="+mj-lt"/>
              </a:rPr>
              <a:t>).</a:t>
            </a:r>
            <a:r>
              <a:rPr lang="en-US" sz="1800" dirty="0" err="1">
                <a:latin typeface="+mj-lt"/>
              </a:rPr>
              <a:t>Úlohou</a:t>
            </a:r>
            <a:r>
              <a:rPr lang="en-US" sz="1800" dirty="0">
                <a:latin typeface="+mj-lt"/>
              </a:rPr>
              <a:t> </a:t>
            </a:r>
            <a:r>
              <a:rPr lang="sk-SK" sz="1800" dirty="0">
                <a:latin typeface="+mj-lt"/>
              </a:rPr>
              <a:t>EKO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komisie</a:t>
            </a:r>
            <a:r>
              <a:rPr lang="en-US" sz="1800" dirty="0">
                <a:latin typeface="+mj-lt"/>
              </a:rPr>
              <a:t> je </a:t>
            </a:r>
            <a:r>
              <a:rPr lang="en-US" sz="1800" dirty="0" err="1">
                <a:latin typeface="+mj-lt"/>
              </a:rPr>
              <a:t>pozorovať</a:t>
            </a:r>
            <a:r>
              <a:rPr lang="en-US" sz="1800" dirty="0">
                <a:latin typeface="+mj-lt"/>
              </a:rPr>
              <a:t> a </a:t>
            </a:r>
            <a:r>
              <a:rPr lang="en-US" sz="1800" dirty="0" err="1">
                <a:latin typeface="+mj-lt"/>
              </a:rPr>
              <a:t>vyhodnocovať</a:t>
            </a:r>
            <a:r>
              <a:rPr lang="en-US" sz="1800" dirty="0">
                <a:latin typeface="+mj-lt"/>
              </a:rPr>
              <a:t> (</a:t>
            </a:r>
            <a:r>
              <a:rPr lang="en-US" sz="1800" dirty="0" err="1">
                <a:latin typeface="+mj-lt"/>
              </a:rPr>
              <a:t>pomocou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dotazníkov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 err="1">
                <a:latin typeface="+mj-lt"/>
              </a:rPr>
              <a:t>rozhovorov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atď</a:t>
            </a:r>
            <a:r>
              <a:rPr lang="en-US" sz="1800" dirty="0">
                <a:latin typeface="+mj-lt"/>
              </a:rPr>
              <a:t>.) </a:t>
            </a:r>
            <a:r>
              <a:rPr lang="en-US" sz="1800" dirty="0" err="1">
                <a:latin typeface="+mj-lt"/>
              </a:rPr>
              <a:t>pokrok</a:t>
            </a:r>
            <a:r>
              <a:rPr lang="en-US" sz="1800" dirty="0">
                <a:latin typeface="+mj-lt"/>
              </a:rPr>
              <a:t> v </a:t>
            </a:r>
            <a:r>
              <a:rPr lang="en-US" sz="1800" dirty="0" err="1">
                <a:latin typeface="+mj-lt"/>
              </a:rPr>
              <a:t>plnení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stanovených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cieľov</a:t>
            </a:r>
            <a:r>
              <a:rPr lang="en-US" sz="1800" dirty="0">
                <a:latin typeface="+mj-lt"/>
              </a:rPr>
              <a:t> a </a:t>
            </a:r>
            <a:r>
              <a:rPr lang="en-US" sz="1800" dirty="0" err="1">
                <a:latin typeface="+mj-lt"/>
              </a:rPr>
              <a:t>odstraňovať</a:t>
            </a:r>
            <a:r>
              <a:rPr lang="en-US" sz="1800" dirty="0">
                <a:latin typeface="+mj-lt"/>
              </a:rPr>
              <a:t> ich </a:t>
            </a:r>
            <a:r>
              <a:rPr lang="en-US" sz="1800" dirty="0" err="1">
                <a:latin typeface="+mj-lt"/>
              </a:rPr>
              <a:t>alebo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pridávať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ďalšie</a:t>
            </a:r>
            <a:r>
              <a:rPr lang="en-US" sz="1800" dirty="0">
                <a:latin typeface="+mj-lt"/>
              </a:rPr>
              <a:t>.</a:t>
            </a:r>
            <a:endParaRPr lang="sk-SK" sz="1800" dirty="0">
              <a:latin typeface="+mj-lt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sk-SK" sz="1800" dirty="0"/>
              <a:t>Dobrým spôsobom, ako pomôcť študentom </a:t>
            </a:r>
            <a:r>
              <a:rPr lang="sk-SK" sz="1800" b="1" dirty="0"/>
              <a:t>monitorovať, či je potrebné EKO kód prehodnotiť, je </a:t>
            </a:r>
            <a:r>
              <a:rPr lang="sk-SK" sz="1800" b="1" dirty="0" err="1"/>
              <a:t>Padlet</a:t>
            </a:r>
            <a:r>
              <a:rPr lang="sk-SK" sz="1800" b="1" dirty="0"/>
              <a:t>,</a:t>
            </a:r>
            <a:r>
              <a:rPr lang="sk-SK" sz="1800" dirty="0"/>
              <a:t> v ktorom sa študenti môžu podeliť o svoje obavy alebo nápady týkajúce sa vykonávania niektorých činností v oblasti </a:t>
            </a:r>
            <a:r>
              <a:rPr lang="sk-SK" sz="1800" dirty="0" err="1"/>
              <a:t>biohospodárstva</a:t>
            </a:r>
            <a:r>
              <a:rPr lang="sk-SK" sz="1800" dirty="0"/>
              <a:t> a potreby uviesť pravidlo v EKO kóde. </a:t>
            </a:r>
            <a:r>
              <a:rPr lang="sk-SK" sz="1800" dirty="0" err="1"/>
              <a:t>Padlet</a:t>
            </a:r>
            <a:r>
              <a:rPr lang="sk-SK" sz="1800" dirty="0"/>
              <a:t> je flexibilný prostriedok komunikácie, keďže:</a:t>
            </a:r>
            <a:endParaRPr lang="en-US" sz="1800" dirty="0">
              <a:latin typeface="+mj-lt"/>
            </a:endParaRPr>
          </a:p>
          <a:p>
            <a:pPr>
              <a:buFont typeface="Wingdings" pitchFamily="2" charset="2"/>
              <a:buChar char="Ø"/>
            </a:pPr>
            <a:r>
              <a:rPr lang="en-US" sz="1800" dirty="0" err="1">
                <a:latin typeface="+mj-lt"/>
              </a:rPr>
              <a:t>študenti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doň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môžu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vstúpiť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kedykoľvek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 err="1">
                <a:latin typeface="+mj-lt"/>
              </a:rPr>
              <a:t>kedy</a:t>
            </a:r>
            <a:r>
              <a:rPr lang="en-US" sz="1800" dirty="0">
                <a:latin typeface="+mj-lt"/>
              </a:rPr>
              <a:t> ho </a:t>
            </a:r>
            <a:r>
              <a:rPr lang="en-US" sz="1800" dirty="0" err="1">
                <a:latin typeface="+mj-lt"/>
              </a:rPr>
              <a:t>majú</a:t>
            </a:r>
            <a:r>
              <a:rPr lang="en-US" sz="1800" dirty="0">
                <a:latin typeface="+mj-lt"/>
              </a:rPr>
              <a:t> k </a:t>
            </a:r>
            <a:r>
              <a:rPr lang="en-US" sz="1800" dirty="0" err="1">
                <a:latin typeface="+mj-lt"/>
              </a:rPr>
              <a:t>dispozícii</a:t>
            </a:r>
            <a:endParaRPr lang="sk-SK" sz="1800" dirty="0">
              <a:latin typeface="+mj-lt"/>
            </a:endParaRPr>
          </a:p>
          <a:p>
            <a:pPr>
              <a:buFont typeface="Wingdings" pitchFamily="2" charset="2"/>
              <a:buChar char="Ø"/>
            </a:pPr>
            <a:r>
              <a:rPr lang="en-US" sz="1800" dirty="0" err="1">
                <a:latin typeface="+mj-lt"/>
              </a:rPr>
              <a:t>môžu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vidieť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názory</a:t>
            </a:r>
            <a:r>
              <a:rPr lang="en-US" sz="1800" dirty="0">
                <a:latin typeface="+mj-lt"/>
              </a:rPr>
              <a:t> a </a:t>
            </a:r>
            <a:r>
              <a:rPr lang="en-US" sz="1800" dirty="0" err="1">
                <a:latin typeface="+mj-lt"/>
              </a:rPr>
              <a:t>nápady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všetkých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študentov</a:t>
            </a:r>
            <a:endParaRPr lang="sk-SK" sz="1800" dirty="0">
              <a:latin typeface="+mj-lt"/>
            </a:endParaRPr>
          </a:p>
          <a:p>
            <a:pPr>
              <a:buFont typeface="Wingdings" pitchFamily="2" charset="2"/>
              <a:buChar char="Ø"/>
            </a:pPr>
            <a:r>
              <a:rPr lang="en-US" sz="1800" dirty="0">
                <a:latin typeface="+mj-lt"/>
              </a:rPr>
              <a:t>je </a:t>
            </a:r>
            <a:r>
              <a:rPr lang="en-US" sz="1800" dirty="0" err="1">
                <a:latin typeface="+mj-lt"/>
              </a:rPr>
              <a:t>šetrný</a:t>
            </a:r>
            <a:r>
              <a:rPr lang="en-US" sz="1800" dirty="0">
                <a:latin typeface="+mj-lt"/>
              </a:rPr>
              <a:t> k </a:t>
            </a:r>
            <a:r>
              <a:rPr lang="en-US" sz="1800" dirty="0" err="1">
                <a:latin typeface="+mj-lt"/>
              </a:rPr>
              <a:t>životnému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prostrediu</a:t>
            </a:r>
            <a:r>
              <a:rPr lang="en-US" sz="1800" dirty="0">
                <a:latin typeface="+mj-lt"/>
              </a:rPr>
              <a:t> a </a:t>
            </a:r>
            <a:r>
              <a:rPr lang="en-US" sz="1800" dirty="0" err="1">
                <a:latin typeface="+mj-lt"/>
              </a:rPr>
              <a:t>demokratický</a:t>
            </a:r>
            <a:endParaRPr lang="sk-SK" sz="1800" dirty="0">
              <a:latin typeface="+mj-lt"/>
            </a:endParaRPr>
          </a:p>
          <a:p>
            <a:pPr>
              <a:buFont typeface="Wingdings" pitchFamily="2" charset="2"/>
              <a:buChar char="Ø"/>
            </a:pPr>
            <a:r>
              <a:rPr lang="en-US" sz="1800" dirty="0" err="1">
                <a:latin typeface="+mj-lt"/>
              </a:rPr>
              <a:t>študenti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môžu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zdieľať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obrázky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 err="1">
                <a:latin typeface="+mj-lt"/>
              </a:rPr>
              <a:t>odkazy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 err="1">
                <a:latin typeface="+mj-lt"/>
              </a:rPr>
              <a:t>grafy</a:t>
            </a:r>
            <a:r>
              <a:rPr lang="en-US" sz="1800" dirty="0">
                <a:latin typeface="+mj-lt"/>
              </a:rPr>
              <a:t> a </a:t>
            </a:r>
            <a:r>
              <a:rPr lang="en-US" sz="1800" dirty="0" err="1">
                <a:latin typeface="+mj-lt"/>
              </a:rPr>
              <a:t>prieskumy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verejnej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mienky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 err="1">
                <a:latin typeface="+mj-lt"/>
              </a:rPr>
              <a:t>ktoré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im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pomôžu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rozhodnúť</a:t>
            </a:r>
            <a:r>
              <a:rPr lang="en-US" sz="1800" dirty="0">
                <a:latin typeface="+mj-lt"/>
              </a:rPr>
              <a:t> o </a:t>
            </a:r>
            <a:r>
              <a:rPr lang="en-US" sz="1800" dirty="0" err="1">
                <a:latin typeface="+mj-lt"/>
              </a:rPr>
              <a:t>obsahu</a:t>
            </a:r>
            <a:r>
              <a:rPr lang="en-US" sz="1800" dirty="0">
                <a:latin typeface="+mj-lt"/>
              </a:rPr>
              <a:t> EKO </a:t>
            </a:r>
            <a:r>
              <a:rPr lang="en-US" sz="1800" dirty="0" err="1">
                <a:latin typeface="+mj-lt"/>
              </a:rPr>
              <a:t>kódu</a:t>
            </a:r>
            <a:r>
              <a:rPr lang="en-US" sz="1800" dirty="0">
                <a:latin typeface="+mj-lt"/>
              </a:rPr>
              <a:t> a o tom, </a:t>
            </a:r>
            <a:r>
              <a:rPr lang="en-US" sz="1800" dirty="0" err="1">
                <a:latin typeface="+mj-lt"/>
              </a:rPr>
              <a:t>či</a:t>
            </a:r>
            <a:r>
              <a:rPr lang="en-US" sz="1800" dirty="0">
                <a:latin typeface="+mj-lt"/>
              </a:rPr>
              <a:t> ho </a:t>
            </a:r>
            <a:r>
              <a:rPr lang="en-US" sz="1800" dirty="0" err="1">
                <a:latin typeface="+mj-lt"/>
              </a:rPr>
              <a:t>treba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prehodnotiť</a:t>
            </a:r>
            <a:r>
              <a:rPr lang="en-US" sz="1800" dirty="0">
                <a:latin typeface="+mj-lt"/>
              </a:rPr>
              <a:t>.</a:t>
            </a:r>
            <a:endParaRPr lang="sk-SK" sz="1800" dirty="0">
              <a:latin typeface="+mj-lt"/>
            </a:endParaRPr>
          </a:p>
          <a:p>
            <a:pPr>
              <a:buFont typeface="Wingdings" pitchFamily="2" charset="2"/>
              <a:buChar char="Ø"/>
            </a:pPr>
            <a:r>
              <a:rPr lang="en-US" sz="1800" dirty="0" err="1">
                <a:latin typeface="+mj-lt"/>
              </a:rPr>
              <a:t>možno</a:t>
            </a:r>
            <a:r>
              <a:rPr lang="en-US" sz="1800" dirty="0">
                <a:latin typeface="+mj-lt"/>
              </a:rPr>
              <a:t> ho </a:t>
            </a:r>
            <a:r>
              <a:rPr lang="en-US" sz="1800" dirty="0" err="1">
                <a:latin typeface="+mj-lt"/>
              </a:rPr>
              <a:t>ľahko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zdieľať</a:t>
            </a:r>
            <a:r>
              <a:rPr lang="en-US" sz="1800" dirty="0">
                <a:latin typeface="+mj-lt"/>
              </a:rPr>
              <a:t> s </a:t>
            </a:r>
            <a:r>
              <a:rPr lang="en-US" sz="1800" dirty="0" err="1">
                <a:latin typeface="+mj-lt"/>
              </a:rPr>
              <a:t>učiteľmi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 err="1">
                <a:latin typeface="+mj-lt"/>
              </a:rPr>
              <a:t>rodičmi</a:t>
            </a:r>
            <a:r>
              <a:rPr lang="en-US" sz="1800" dirty="0">
                <a:latin typeface="+mj-lt"/>
              </a:rPr>
              <a:t> a </a:t>
            </a:r>
            <a:r>
              <a:rPr lang="en-US" sz="1800" dirty="0" err="1">
                <a:latin typeface="+mj-lt"/>
              </a:rPr>
              <a:t>tvorcami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politiky</a:t>
            </a:r>
            <a:endParaRPr lang="el-GR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169213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/>
              <a:t>Poďme uviesť teóriu do praxe</a:t>
            </a:r>
            <a:br>
              <a:rPr lang="sk-SK" b="1" dirty="0"/>
            </a:b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130" y="1052736"/>
            <a:ext cx="678615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800" dirty="0" err="1">
                <a:latin typeface="+mj-lt"/>
              </a:rPr>
              <a:t>Realizácia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aktivít</a:t>
            </a:r>
            <a:r>
              <a:rPr lang="en-US" sz="1800" dirty="0">
                <a:latin typeface="+mj-lt"/>
              </a:rPr>
              <a:t> a </a:t>
            </a:r>
            <a:r>
              <a:rPr lang="en-US" sz="1800" dirty="0" err="1">
                <a:latin typeface="+mj-lt"/>
              </a:rPr>
              <a:t>projektov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súvisiacich</a:t>
            </a:r>
            <a:r>
              <a:rPr lang="en-US" sz="1800" dirty="0">
                <a:latin typeface="+mj-lt"/>
              </a:rPr>
              <a:t> s </a:t>
            </a:r>
            <a:r>
              <a:rPr lang="en-US" sz="1800" dirty="0" err="1">
                <a:latin typeface="+mj-lt"/>
              </a:rPr>
              <a:t>nakladaním</a:t>
            </a:r>
            <a:r>
              <a:rPr lang="en-US" sz="1800" dirty="0">
                <a:latin typeface="+mj-lt"/>
              </a:rPr>
              <a:t> s </a:t>
            </a:r>
            <a:r>
              <a:rPr lang="en-US" sz="1800" dirty="0" err="1">
                <a:latin typeface="+mj-lt"/>
              </a:rPr>
              <a:t>odpadmi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prostredníctvom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biohospodárstva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 err="1">
                <a:latin typeface="+mj-lt"/>
              </a:rPr>
              <a:t>ktoré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viedli</a:t>
            </a:r>
            <a:r>
              <a:rPr lang="en-US" sz="1800" dirty="0">
                <a:latin typeface="+mj-lt"/>
              </a:rPr>
              <a:t> k </a:t>
            </a:r>
            <a:r>
              <a:rPr lang="en-US" sz="1800" dirty="0" err="1">
                <a:latin typeface="+mj-lt"/>
              </a:rPr>
              <a:t>vytvoreniu</a:t>
            </a:r>
            <a:r>
              <a:rPr lang="en-US" sz="1800" dirty="0">
                <a:latin typeface="+mj-lt"/>
              </a:rPr>
              <a:t> EKO </a:t>
            </a:r>
            <a:r>
              <a:rPr lang="en-US" sz="1800" dirty="0" err="1">
                <a:latin typeface="+mj-lt"/>
              </a:rPr>
              <a:t>kódu</a:t>
            </a:r>
            <a:r>
              <a:rPr lang="en-US" sz="1800" dirty="0">
                <a:latin typeface="+mj-lt"/>
              </a:rPr>
              <a:t>, by mala </a:t>
            </a:r>
            <a:r>
              <a:rPr lang="en-US" sz="1800" dirty="0" err="1">
                <a:latin typeface="+mj-lt"/>
              </a:rPr>
              <a:t>byť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ľahko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dostupná</a:t>
            </a:r>
            <a:r>
              <a:rPr lang="en-US" sz="1800" dirty="0">
                <a:latin typeface="+mj-lt"/>
              </a:rPr>
              <a:t> a </a:t>
            </a:r>
            <a:r>
              <a:rPr lang="en-US" sz="1800" dirty="0" err="1">
                <a:latin typeface="+mj-lt"/>
              </a:rPr>
              <a:t>vystavená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počas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celého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roka</a:t>
            </a:r>
            <a:r>
              <a:rPr lang="en-US" sz="1800" dirty="0">
                <a:latin typeface="+mj-lt"/>
              </a:rPr>
              <a:t>. </a:t>
            </a:r>
            <a:r>
              <a:rPr lang="en-US" sz="1800" dirty="0" err="1">
                <a:latin typeface="+mj-lt"/>
              </a:rPr>
              <a:t>Dobrým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nápadom</a:t>
            </a:r>
            <a:r>
              <a:rPr lang="en-US" sz="1800" dirty="0">
                <a:latin typeface="+mj-lt"/>
              </a:rPr>
              <a:t> by </a:t>
            </a:r>
            <a:r>
              <a:rPr lang="en-US" sz="1800" dirty="0" err="1">
                <a:latin typeface="+mj-lt"/>
              </a:rPr>
              <a:t>bol</a:t>
            </a:r>
            <a:r>
              <a:rPr lang="sk-SK" sz="1800" dirty="0">
                <a:latin typeface="+mj-lt"/>
              </a:rPr>
              <a:t>i</a:t>
            </a:r>
            <a:r>
              <a:rPr lang="en-US" sz="1800" dirty="0">
                <a:latin typeface="+mj-lt"/>
              </a:rPr>
              <a:t>:</a:t>
            </a:r>
            <a:endParaRPr lang="sk-SK" sz="1800" dirty="0">
              <a:latin typeface="+mj-lt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 err="1">
                <a:latin typeface="+mj-lt"/>
              </a:rPr>
              <a:t>nástenka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pri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hlavnom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vchode</a:t>
            </a:r>
            <a:r>
              <a:rPr lang="en-US" sz="1800" dirty="0">
                <a:latin typeface="+mj-lt"/>
              </a:rPr>
              <a:t> s </a:t>
            </a:r>
            <a:r>
              <a:rPr lang="en-US" sz="1800" dirty="0" err="1">
                <a:latin typeface="+mj-lt"/>
              </a:rPr>
              <a:t>EKOkódom</a:t>
            </a:r>
            <a:r>
              <a:rPr lang="en-US" sz="1800" dirty="0">
                <a:latin typeface="+mj-lt"/>
              </a:rPr>
              <a:t> (</a:t>
            </a:r>
            <a:r>
              <a:rPr lang="en-US" sz="1800" dirty="0" err="1">
                <a:latin typeface="+mj-lt"/>
              </a:rPr>
              <a:t>plagát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 err="1">
                <a:latin typeface="+mj-lt"/>
              </a:rPr>
              <a:t>pieseň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 err="1">
                <a:latin typeface="+mj-lt"/>
              </a:rPr>
              <a:t>riekanka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 err="1">
                <a:latin typeface="+mj-lt"/>
              </a:rPr>
              <a:t>skratka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atď</a:t>
            </a:r>
            <a:r>
              <a:rPr lang="en-US" sz="1800" dirty="0">
                <a:latin typeface="+mj-lt"/>
              </a:rPr>
              <a:t>.)</a:t>
            </a:r>
            <a:endParaRPr lang="sk-SK" sz="1800" dirty="0">
              <a:latin typeface="+mj-lt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>
                <a:latin typeface="+mj-lt"/>
              </a:rPr>
              <a:t>QR </a:t>
            </a:r>
            <a:r>
              <a:rPr lang="en-US" sz="1800" dirty="0" err="1">
                <a:latin typeface="+mj-lt"/>
              </a:rPr>
              <a:t>kód</a:t>
            </a:r>
            <a:r>
              <a:rPr lang="en-US" sz="1800" dirty="0">
                <a:latin typeface="+mj-lt"/>
              </a:rPr>
              <a:t> s </a:t>
            </a:r>
            <a:r>
              <a:rPr lang="en-US" sz="1800" dirty="0" err="1">
                <a:latin typeface="+mj-lt"/>
              </a:rPr>
              <a:t>prezentáciou</a:t>
            </a:r>
            <a:r>
              <a:rPr lang="en-US" sz="1800" dirty="0">
                <a:latin typeface="+mj-lt"/>
              </a:rPr>
              <a:t> 7 </a:t>
            </a:r>
            <a:r>
              <a:rPr lang="en-US" sz="1800" dirty="0" err="1">
                <a:latin typeface="+mj-lt"/>
              </a:rPr>
              <a:t>krokov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 err="1">
                <a:latin typeface="+mj-lt"/>
              </a:rPr>
              <a:t>ktoré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komisia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vykonala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pri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rozhodovaní</a:t>
            </a:r>
            <a:r>
              <a:rPr lang="en-US" sz="1800" dirty="0">
                <a:latin typeface="+mj-lt"/>
              </a:rPr>
              <a:t> o </a:t>
            </a:r>
            <a:r>
              <a:rPr lang="en-US" sz="1800" dirty="0" err="1">
                <a:latin typeface="+mj-lt"/>
              </a:rPr>
              <a:t>konkrétnom</a:t>
            </a:r>
            <a:r>
              <a:rPr lang="en-US" sz="1800" dirty="0">
                <a:latin typeface="+mj-lt"/>
              </a:rPr>
              <a:t> EKO </a:t>
            </a:r>
            <a:r>
              <a:rPr lang="en-US" sz="1800" dirty="0" err="1">
                <a:latin typeface="+mj-lt"/>
              </a:rPr>
              <a:t>kóde</a:t>
            </a:r>
            <a:r>
              <a:rPr lang="en-US" sz="1800" dirty="0">
                <a:latin typeface="+mj-lt"/>
              </a:rPr>
              <a:t>. </a:t>
            </a:r>
            <a:r>
              <a:rPr lang="en-US" sz="1800" dirty="0" err="1">
                <a:latin typeface="+mj-lt"/>
              </a:rPr>
              <a:t>Kód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môže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byť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zverejnený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nielen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na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plagáte</a:t>
            </a:r>
            <a:r>
              <a:rPr lang="en-US" sz="1800" dirty="0">
                <a:latin typeface="+mj-lt"/>
              </a:rPr>
              <a:t> (</a:t>
            </a:r>
            <a:r>
              <a:rPr lang="en-US" sz="1800" dirty="0" err="1">
                <a:latin typeface="+mj-lt"/>
              </a:rPr>
              <a:t>pieseň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 err="1">
                <a:latin typeface="+mj-lt"/>
              </a:rPr>
              <a:t>riekanka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 err="1">
                <a:latin typeface="+mj-lt"/>
              </a:rPr>
              <a:t>skratka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atď</a:t>
            </a:r>
            <a:r>
              <a:rPr lang="en-US" sz="1800" dirty="0">
                <a:latin typeface="+mj-lt"/>
              </a:rPr>
              <a:t>.), ale </a:t>
            </a:r>
            <a:r>
              <a:rPr lang="en-US" sz="1800" dirty="0" err="1">
                <a:latin typeface="+mj-lt"/>
              </a:rPr>
              <a:t>aj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na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nástenke</a:t>
            </a:r>
            <a:r>
              <a:rPr lang="en-US" sz="1800" dirty="0">
                <a:latin typeface="+mj-lt"/>
              </a:rPr>
              <a:t> v </a:t>
            </a:r>
            <a:r>
              <a:rPr lang="en-US" sz="1800" dirty="0" err="1">
                <a:latin typeface="+mj-lt"/>
              </a:rPr>
              <a:t>triede</a:t>
            </a:r>
            <a:endParaRPr lang="sk-SK" sz="1800" dirty="0">
              <a:latin typeface="+mj-lt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>
                <a:latin typeface="+mj-lt"/>
              </a:rPr>
              <a:t>online </a:t>
            </a:r>
            <a:r>
              <a:rPr lang="en-US" sz="1800" dirty="0" err="1">
                <a:latin typeface="+mj-lt"/>
              </a:rPr>
              <a:t>verzia</a:t>
            </a:r>
            <a:r>
              <a:rPr lang="en-US" sz="1800" dirty="0">
                <a:latin typeface="+mj-lt"/>
              </a:rPr>
              <a:t> EKO </a:t>
            </a:r>
            <a:r>
              <a:rPr lang="en-US" sz="1800" dirty="0" err="1">
                <a:latin typeface="+mj-lt"/>
              </a:rPr>
              <a:t>kódu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 err="1">
                <a:latin typeface="+mj-lt"/>
              </a:rPr>
              <a:t>ktorá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bude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súčasťou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stránky</a:t>
            </a:r>
            <a:r>
              <a:rPr lang="en-US" sz="1800" dirty="0">
                <a:latin typeface="+mj-lt"/>
              </a:rPr>
              <a:t> s </a:t>
            </a:r>
            <a:r>
              <a:rPr lang="en-US" sz="1800" dirty="0" err="1">
                <a:latin typeface="+mj-lt"/>
              </a:rPr>
              <a:t>vyhlásením</a:t>
            </a:r>
            <a:r>
              <a:rPr lang="en-US" sz="1800" dirty="0">
                <a:latin typeface="+mj-lt"/>
              </a:rPr>
              <a:t> o </a:t>
            </a:r>
            <a:r>
              <a:rPr lang="en-US" sz="1800" dirty="0" err="1">
                <a:latin typeface="+mj-lt"/>
              </a:rPr>
              <a:t>poslaní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školy</a:t>
            </a:r>
            <a:r>
              <a:rPr lang="en-US" sz="1800" dirty="0">
                <a:latin typeface="+mj-lt"/>
              </a:rPr>
              <a:t> a </a:t>
            </a:r>
            <a:r>
              <a:rPr lang="en-US" sz="1800" dirty="0" err="1">
                <a:latin typeface="+mj-lt"/>
              </a:rPr>
              <a:t>bude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prístupná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žiakom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 err="1">
                <a:latin typeface="+mj-lt"/>
              </a:rPr>
              <a:t>rodičom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 err="1">
                <a:latin typeface="+mj-lt"/>
              </a:rPr>
              <a:t>učiteľom</a:t>
            </a:r>
            <a:r>
              <a:rPr lang="en-US" sz="1800" dirty="0">
                <a:latin typeface="+mj-lt"/>
              </a:rPr>
              <a:t> a </a:t>
            </a:r>
            <a:r>
              <a:rPr lang="en-US" sz="1800" dirty="0" err="1">
                <a:latin typeface="+mj-lt"/>
              </a:rPr>
              <a:t>všetkým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členom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komunity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 err="1">
                <a:latin typeface="+mj-lt"/>
              </a:rPr>
              <a:t>ktorí</a:t>
            </a:r>
            <a:r>
              <a:rPr lang="en-US" sz="1800" dirty="0">
                <a:latin typeface="+mj-lt"/>
              </a:rPr>
              <a:t> by </a:t>
            </a:r>
            <a:r>
              <a:rPr lang="en-US" sz="1800" dirty="0" err="1">
                <a:latin typeface="+mj-lt"/>
              </a:rPr>
              <a:t>sa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chceli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dozvedieť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viac</a:t>
            </a:r>
            <a:r>
              <a:rPr lang="en-US" sz="1800" dirty="0">
                <a:latin typeface="+mj-lt"/>
              </a:rPr>
              <a:t> o </a:t>
            </a:r>
            <a:r>
              <a:rPr lang="en-US" sz="1800" dirty="0" err="1">
                <a:latin typeface="+mj-lt"/>
              </a:rPr>
              <a:t>filozofii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školy</a:t>
            </a:r>
            <a:endParaRPr lang="sk-SK" sz="1800" dirty="0">
              <a:latin typeface="+mj-lt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>
                <a:latin typeface="+mj-lt"/>
              </a:rPr>
              <a:t>Pre tie </a:t>
            </a:r>
            <a:r>
              <a:rPr lang="en-US" sz="1800" dirty="0" err="1">
                <a:latin typeface="+mj-lt"/>
              </a:rPr>
              <a:t>školy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 err="1">
                <a:latin typeface="+mj-lt"/>
              </a:rPr>
              <a:t>ktoré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si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tlačia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zošity</a:t>
            </a:r>
            <a:r>
              <a:rPr lang="en-US" sz="1800" dirty="0">
                <a:latin typeface="+mj-lt"/>
              </a:rPr>
              <a:t> pre </a:t>
            </a:r>
            <a:r>
              <a:rPr lang="en-US" sz="1800" dirty="0" err="1">
                <a:latin typeface="+mj-lt"/>
              </a:rPr>
              <a:t>žiakov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alebo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ročné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kalendáre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 err="1">
                <a:latin typeface="+mj-lt"/>
              </a:rPr>
              <a:t>môže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byť</a:t>
            </a:r>
            <a:r>
              <a:rPr lang="en-US" sz="1800" dirty="0">
                <a:latin typeface="+mj-lt"/>
              </a:rPr>
              <a:t> EKO </a:t>
            </a:r>
            <a:r>
              <a:rPr lang="en-US" sz="1800" dirty="0" err="1">
                <a:latin typeface="+mj-lt"/>
              </a:rPr>
              <a:t>kód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vytlačený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na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prednom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alebo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zadnom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obale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korkového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ekologického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zošita</a:t>
            </a:r>
            <a:r>
              <a:rPr lang="en-US" sz="1800" dirty="0">
                <a:latin typeface="+mj-lt"/>
              </a:rPr>
              <a:t>.</a:t>
            </a:r>
            <a:endParaRPr lang="el-GR" sz="1400" dirty="0">
              <a:latin typeface="+mj-lt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707508"/>
            <a:ext cx="1867822" cy="1442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35766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>
                <a:latin typeface="Century Gothic" pitchFamily="34" charset="0"/>
              </a:rPr>
              <a:t>Vzdelávacie zdroje</a:t>
            </a:r>
            <a:endParaRPr lang="el-GR" b="1" dirty="0">
              <a:latin typeface="Century Gothic" pitchFamily="34" charset="0"/>
            </a:endParaRPr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229600" cy="166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https</a:t>
            </a:r>
            <a:r>
              <a:rPr lang="en-US">
                <a:hlinkClick r:id="rId2"/>
              </a:rPr>
              <a:t>://www.ecoschools.global/seven-steps-methodology</a:t>
            </a:r>
            <a:endParaRPr lang="en-US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374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exto 1">
            <a:extLst>
              <a:ext uri="{FF2B5EF4-FFF2-40B4-BE49-F238E27FC236}">
                <a16:creationId xmlns:a16="http://schemas.microsoft.com/office/drawing/2014/main" id="{B9969519-20DA-435A-ABBE-35BEA14379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24316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err="1"/>
              <a:t>Čo</a:t>
            </a:r>
            <a:r>
              <a:rPr lang="pl-PL" b="1" dirty="0"/>
              <a:t> je to EKO </a:t>
            </a:r>
            <a:r>
              <a:rPr lang="pl-PL" b="1" dirty="0" err="1"/>
              <a:t>kód</a:t>
            </a:r>
            <a:r>
              <a:rPr lang="pl-PL" b="1" dirty="0"/>
              <a:t>?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204" y="1124744"/>
            <a:ext cx="8229600" cy="4525963"/>
          </a:xfrm>
        </p:spPr>
        <p:txBody>
          <a:bodyPr/>
          <a:lstStyle/>
          <a:p>
            <a:r>
              <a:rPr lang="sk-SK" b="1" dirty="0"/>
              <a:t>Vyhlásenie, ktoré predstavuje záväzok školy k udržateľnosti.</a:t>
            </a:r>
            <a:endParaRPr lang="sk-SK" dirty="0"/>
          </a:p>
          <a:p>
            <a:endParaRPr lang="en-US" b="1" dirty="0"/>
          </a:p>
          <a:p>
            <a:endParaRPr lang="el-GR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420888"/>
            <a:ext cx="2880320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9850" y="2420888"/>
            <a:ext cx="24586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https://www.ecoschools.global/seven-steps-methodology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430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sk-SK" b="1" dirty="0"/>
              <a:t>EKO kód...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052736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sk-SK" dirty="0"/>
              <a:t>by mal byť </a:t>
            </a:r>
            <a:r>
              <a:rPr lang="sk-SK" b="1" u="sng" dirty="0"/>
              <a:t>zapamätateľný</a:t>
            </a:r>
            <a:r>
              <a:rPr lang="sk-SK" dirty="0"/>
              <a:t> a </a:t>
            </a:r>
            <a:r>
              <a:rPr lang="sk-SK" b="1" u="sng" dirty="0"/>
              <a:t>známy všetkým členom </a:t>
            </a:r>
            <a:r>
              <a:rPr lang="sk-SK" dirty="0"/>
              <a:t>školy.</a:t>
            </a:r>
          </a:p>
          <a:p>
            <a:pPr marL="0" indent="0">
              <a:buNone/>
            </a:pPr>
            <a:r>
              <a:rPr lang="en-US" dirty="0">
                <a:latin typeface="+mj-lt"/>
              </a:rPr>
              <a:t>Na </a:t>
            </a:r>
            <a:r>
              <a:rPr lang="en-US" dirty="0" err="1">
                <a:latin typeface="+mj-lt"/>
              </a:rPr>
              <a:t>tento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účel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môžete</a:t>
            </a:r>
            <a:r>
              <a:rPr lang="en-US" dirty="0">
                <a:latin typeface="+mj-lt"/>
              </a:rPr>
              <a:t>:</a:t>
            </a:r>
            <a:endParaRPr lang="sk-SK" dirty="0">
              <a:latin typeface="+mj-lt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err="1">
                <a:latin typeface="+mj-lt"/>
              </a:rPr>
              <a:t>Použiť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vizuálne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prvky</a:t>
            </a:r>
            <a:endParaRPr lang="sk-SK" dirty="0">
              <a:latin typeface="+mj-lt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err="1">
                <a:latin typeface="+mj-lt"/>
              </a:rPr>
              <a:t>Použiť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mnemotechnické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pomôcky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alebo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skratky</a:t>
            </a:r>
            <a:endParaRPr lang="sk-SK" dirty="0">
              <a:latin typeface="+mj-lt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err="1">
                <a:latin typeface="+mj-lt"/>
              </a:rPr>
              <a:t>Použiť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riekanky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alebo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piesne</a:t>
            </a:r>
            <a:r>
              <a:rPr lang="en-US" dirty="0">
                <a:latin typeface="+mj-lt"/>
              </a:rPr>
              <a:t> s </a:t>
            </a:r>
            <a:r>
              <a:rPr lang="en-US" dirty="0" err="1">
                <a:latin typeface="+mj-lt"/>
              </a:rPr>
              <a:t>rýmujúcimi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slovami</a:t>
            </a:r>
            <a:endParaRPr lang="sk-SK" dirty="0">
              <a:latin typeface="+mj-lt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err="1">
                <a:latin typeface="+mj-lt"/>
              </a:rPr>
              <a:t>Prispôsobiť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školským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sloganom</a:t>
            </a:r>
            <a:endParaRPr lang="sk-SK" dirty="0">
              <a:latin typeface="+mj-lt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err="1">
                <a:latin typeface="+mj-lt"/>
              </a:rPr>
              <a:t>Použiť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interaktívnu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hru</a:t>
            </a:r>
            <a:r>
              <a:rPr lang="en-US" dirty="0">
                <a:latin typeface="+mj-lt"/>
              </a:rPr>
              <a:t>/</a:t>
            </a:r>
            <a:r>
              <a:rPr lang="en-US" dirty="0" err="1">
                <a:latin typeface="+mj-lt"/>
              </a:rPr>
              <a:t>aktivity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ktoré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pomôžu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žiakom</a:t>
            </a:r>
            <a:endParaRPr lang="el-G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61187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EKO kód...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sk-SK" sz="2400" dirty="0">
                <a:latin typeface="+mj-lt"/>
              </a:rPr>
              <a:t>by mal mať </a:t>
            </a:r>
            <a:r>
              <a:rPr lang="sk-SK" sz="2400" u="sng" dirty="0">
                <a:latin typeface="+mj-lt"/>
              </a:rPr>
              <a:t>flexibilný formát</a:t>
            </a:r>
            <a:r>
              <a:rPr lang="sk-SK" sz="2400" dirty="0">
                <a:latin typeface="+mj-lt"/>
              </a:rPr>
              <a:t>, môže to byť pieseň, kresba, model, báseň atď.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sz="2400" dirty="0">
                <a:latin typeface="+mj-lt"/>
              </a:rPr>
              <a:t>Žiaci si môžu slobodne vybrať spôsob, akým chcú vyjadriť svoj EKO kód. Učitelia môžu žiakom pomôcť nájsť spôsob, ktorý je primeraný veku a zaujímavý pre cieľovú skupinu.</a:t>
            </a:r>
          </a:p>
          <a:p>
            <a:endParaRPr lang="el-GR" sz="2400" dirty="0">
              <a:latin typeface="+mj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645024"/>
            <a:ext cx="1850901" cy="1978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0936675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089" y="0"/>
            <a:ext cx="8229600" cy="1143000"/>
          </a:xfrm>
        </p:spPr>
        <p:txBody>
          <a:bodyPr/>
          <a:lstStyle/>
          <a:p>
            <a:r>
              <a:rPr lang="sk-SK" b="1" dirty="0"/>
              <a:t>EKO kód...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311" y="980729"/>
            <a:ext cx="5194920" cy="4176464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dirty="0">
                <a:latin typeface="+mj-lt"/>
              </a:rPr>
              <a:t>by mal </a:t>
            </a:r>
            <a:r>
              <a:rPr lang="en-US" sz="2000" dirty="0" err="1">
                <a:latin typeface="+mj-lt"/>
              </a:rPr>
              <a:t>obsahovať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zoznam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hlavných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cieľov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vášho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akčného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plánu</a:t>
            </a:r>
            <a:r>
              <a:rPr lang="en-US" sz="2000" dirty="0">
                <a:latin typeface="+mj-lt"/>
              </a:rPr>
              <a:t>. To </a:t>
            </a:r>
            <a:r>
              <a:rPr lang="en-US" sz="2000" dirty="0" err="1">
                <a:latin typeface="+mj-lt"/>
              </a:rPr>
              <a:t>znamená</a:t>
            </a:r>
            <a:r>
              <a:rPr lang="en-US" sz="2000" dirty="0">
                <a:latin typeface="+mj-lt"/>
              </a:rPr>
              <a:t>, </a:t>
            </a:r>
            <a:r>
              <a:rPr lang="en-US" sz="2000" dirty="0" err="1">
                <a:latin typeface="+mj-lt"/>
              </a:rPr>
              <a:t>že</a:t>
            </a:r>
            <a:r>
              <a:rPr lang="en-US" sz="2000" dirty="0">
                <a:latin typeface="+mj-lt"/>
              </a:rPr>
              <a:t> E</a:t>
            </a:r>
            <a:r>
              <a:rPr lang="sk-SK" sz="2000" dirty="0">
                <a:latin typeface="+mj-lt"/>
              </a:rPr>
              <a:t>KO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kód</a:t>
            </a:r>
            <a:r>
              <a:rPr lang="en-US" sz="2000" dirty="0">
                <a:latin typeface="+mj-lt"/>
              </a:rPr>
              <a:t> by mal </a:t>
            </a:r>
            <a:r>
              <a:rPr lang="en-US" sz="2000" dirty="0" err="1">
                <a:latin typeface="+mj-lt"/>
              </a:rPr>
              <a:t>vychádzať</a:t>
            </a:r>
            <a:r>
              <a:rPr lang="en-US" sz="2000" dirty="0">
                <a:latin typeface="+mj-lt"/>
              </a:rPr>
              <a:t> z </a:t>
            </a:r>
            <a:r>
              <a:rPr lang="en-US" sz="2000" dirty="0" err="1">
                <a:latin typeface="+mj-lt"/>
              </a:rPr>
              <a:t>cieľov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stanovených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na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začiatku</a:t>
            </a:r>
            <a:r>
              <a:rPr lang="en-US" sz="2000" dirty="0">
                <a:latin typeface="+mj-lt"/>
              </a:rPr>
              <a:t> a mal by </a:t>
            </a:r>
            <a:r>
              <a:rPr lang="en-US" sz="2000" dirty="0" err="1">
                <a:latin typeface="+mj-lt"/>
              </a:rPr>
              <a:t>tiež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znázorňovať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priebeh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prijatých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opatrení</a:t>
            </a:r>
            <a:r>
              <a:rPr lang="en-US" sz="2000" dirty="0">
                <a:latin typeface="+mj-lt"/>
              </a:rPr>
              <a:t> a ich </a:t>
            </a:r>
            <a:r>
              <a:rPr lang="en-US" sz="2000" dirty="0" err="1">
                <a:latin typeface="+mj-lt"/>
              </a:rPr>
              <a:t>vplyv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na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komunitu</a:t>
            </a:r>
            <a:r>
              <a:rPr lang="en-US" sz="2000" dirty="0">
                <a:latin typeface="+mj-lt"/>
              </a:rPr>
              <a:t> (</a:t>
            </a:r>
            <a:r>
              <a:rPr lang="en-US" sz="2000" dirty="0" err="1">
                <a:latin typeface="+mj-lt"/>
              </a:rPr>
              <a:t>zmena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postojov</a:t>
            </a:r>
            <a:r>
              <a:rPr lang="en-US" sz="2000" dirty="0">
                <a:latin typeface="+mj-lt"/>
              </a:rPr>
              <a:t>, </a:t>
            </a:r>
            <a:r>
              <a:rPr lang="en-US" sz="2000" dirty="0" err="1">
                <a:latin typeface="+mj-lt"/>
              </a:rPr>
              <a:t>získanie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vedomostí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týkajúcich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sa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koncepcie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biohospodárstva</a:t>
            </a:r>
            <a:r>
              <a:rPr lang="en-US" sz="2000" dirty="0">
                <a:latin typeface="+mj-lt"/>
              </a:rPr>
              <a:t>, </a:t>
            </a:r>
            <a:r>
              <a:rPr lang="en-US" sz="2000" dirty="0" err="1">
                <a:latin typeface="+mj-lt"/>
              </a:rPr>
              <a:t>oboznámenie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verejnosti</a:t>
            </a:r>
            <a:r>
              <a:rPr lang="en-US" sz="2000" dirty="0">
                <a:latin typeface="+mj-lt"/>
              </a:rPr>
              <a:t> s </a:t>
            </a:r>
            <a:r>
              <a:rPr lang="en-US" sz="2000" dirty="0" err="1">
                <a:latin typeface="+mj-lt"/>
              </a:rPr>
              <a:t>prínosom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školy</a:t>
            </a:r>
            <a:r>
              <a:rPr lang="en-US" sz="2000" dirty="0">
                <a:latin typeface="+mj-lt"/>
              </a:rPr>
              <a:t>).</a:t>
            </a:r>
            <a:endParaRPr lang="sk-SK" sz="2000" dirty="0">
              <a:latin typeface="+mj-lt"/>
            </a:endParaRPr>
          </a:p>
          <a:p>
            <a:pPr>
              <a:buFont typeface="Wingdings" pitchFamily="2" charset="2"/>
              <a:buChar char="Ø"/>
            </a:pPr>
            <a:r>
              <a:rPr lang="en-US" sz="2000" dirty="0">
                <a:latin typeface="+mj-lt"/>
              </a:rPr>
              <a:t>by </a:t>
            </a:r>
            <a:r>
              <a:rPr lang="en-US" sz="2000" dirty="0" err="1">
                <a:latin typeface="+mj-lt"/>
              </a:rPr>
              <a:t>mali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vypracovať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žiaci</a:t>
            </a:r>
            <a:r>
              <a:rPr lang="en-US" sz="2000" dirty="0">
                <a:latin typeface="+mj-lt"/>
              </a:rPr>
              <a:t>, </a:t>
            </a:r>
            <a:r>
              <a:rPr lang="en-US" sz="2000" dirty="0" err="1">
                <a:latin typeface="+mj-lt"/>
              </a:rPr>
              <a:t>pretože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im</a:t>
            </a:r>
            <a:r>
              <a:rPr lang="en-US" sz="2000" dirty="0">
                <a:latin typeface="+mj-lt"/>
              </a:rPr>
              <a:t> to </a:t>
            </a:r>
            <a:r>
              <a:rPr lang="en-US" sz="2000" dirty="0" err="1">
                <a:latin typeface="+mj-lt"/>
              </a:rPr>
              <a:t>poskytne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väčší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pocit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zodpovednosti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voči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hodnotám</a:t>
            </a:r>
            <a:r>
              <a:rPr lang="en-US" sz="2000" dirty="0">
                <a:latin typeface="+mj-lt"/>
              </a:rPr>
              <a:t>, </a:t>
            </a:r>
            <a:r>
              <a:rPr lang="en-US" sz="2000" dirty="0" err="1">
                <a:latin typeface="+mj-lt"/>
              </a:rPr>
              <a:t>ktoré</a:t>
            </a:r>
            <a:r>
              <a:rPr lang="en-US" sz="2000" dirty="0">
                <a:latin typeface="+mj-lt"/>
              </a:rPr>
              <a:t> </a:t>
            </a:r>
            <a:r>
              <a:rPr lang="sk-SK" sz="2000" dirty="0">
                <a:latin typeface="+mj-lt"/>
              </a:rPr>
              <a:t>EKO kód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predstavuje</a:t>
            </a:r>
            <a:endParaRPr lang="en-US" sz="2000" dirty="0">
              <a:latin typeface="+mj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348880"/>
            <a:ext cx="3222053" cy="2008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749195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256"/>
            <a:ext cx="8229600" cy="1143000"/>
          </a:xfrm>
        </p:spPr>
        <p:txBody>
          <a:bodyPr/>
          <a:lstStyle/>
          <a:p>
            <a:r>
              <a:rPr lang="sk-SK" b="1" dirty="0">
                <a:latin typeface="+mn-lt"/>
              </a:rPr>
              <a:t>EKO kód</a:t>
            </a:r>
            <a:endParaRPr lang="el-GR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110" y="980728"/>
            <a:ext cx="8229600" cy="4525963"/>
          </a:xfrm>
        </p:spPr>
        <p:txBody>
          <a:bodyPr>
            <a:noAutofit/>
          </a:bodyPr>
          <a:lstStyle/>
          <a:p>
            <a:r>
              <a:rPr lang="en-US" sz="2000" dirty="0">
                <a:latin typeface="+mj-lt"/>
              </a:rPr>
              <a:t>by </a:t>
            </a:r>
            <a:r>
              <a:rPr lang="en-US" sz="2000" dirty="0" err="1">
                <a:latin typeface="+mj-lt"/>
              </a:rPr>
              <a:t>sa</a:t>
            </a:r>
            <a:r>
              <a:rPr lang="en-US" sz="2000" dirty="0">
                <a:latin typeface="+mj-lt"/>
              </a:rPr>
              <a:t> mal </a:t>
            </a:r>
            <a:r>
              <a:rPr lang="en-US" sz="2000" dirty="0" err="1">
                <a:latin typeface="+mj-lt"/>
              </a:rPr>
              <a:t>pravidelne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prehodnocovať</a:t>
            </a:r>
            <a:r>
              <a:rPr lang="en-US" sz="2000" dirty="0">
                <a:latin typeface="+mj-lt"/>
              </a:rPr>
              <a:t>, aby </a:t>
            </a:r>
            <a:r>
              <a:rPr lang="en-US" sz="2000" dirty="0" err="1">
                <a:latin typeface="+mj-lt"/>
              </a:rPr>
              <a:t>sa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zabezpečilo</a:t>
            </a:r>
            <a:r>
              <a:rPr lang="en-US" sz="2000" dirty="0">
                <a:latin typeface="+mj-lt"/>
              </a:rPr>
              <a:t>, </a:t>
            </a:r>
            <a:r>
              <a:rPr lang="en-US" sz="2000" dirty="0" err="1">
                <a:latin typeface="+mj-lt"/>
              </a:rPr>
              <a:t>že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jeho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obsah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bude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aj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naďalej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odrážať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ekologické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ciele</a:t>
            </a:r>
            <a:r>
              <a:rPr lang="en-US" sz="2000" dirty="0">
                <a:latin typeface="+mj-lt"/>
              </a:rPr>
              <a:t> a </a:t>
            </a:r>
            <a:r>
              <a:rPr lang="en-US" sz="2000" dirty="0" err="1">
                <a:latin typeface="+mj-lt"/>
              </a:rPr>
              <a:t>zámery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školy</a:t>
            </a:r>
            <a:endParaRPr lang="sk-SK" sz="2000" dirty="0">
              <a:latin typeface="+mj-lt"/>
            </a:endParaRPr>
          </a:p>
          <a:p>
            <a:r>
              <a:rPr lang="en-US" sz="2000" dirty="0">
                <a:latin typeface="+mj-lt"/>
              </a:rPr>
              <a:t>by mal </a:t>
            </a:r>
            <a:r>
              <a:rPr lang="en-US" sz="2000" dirty="0" err="1">
                <a:latin typeface="+mj-lt"/>
              </a:rPr>
              <a:t>byť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viditeľne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umiestnený</a:t>
            </a:r>
            <a:r>
              <a:rPr lang="en-US" sz="2000" dirty="0">
                <a:latin typeface="+mj-lt"/>
              </a:rPr>
              <a:t> v </a:t>
            </a:r>
            <a:r>
              <a:rPr lang="en-US" sz="2000" dirty="0" err="1">
                <a:latin typeface="+mj-lt"/>
              </a:rPr>
              <a:t>areáli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celej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školy</a:t>
            </a:r>
            <a:r>
              <a:rPr lang="en-US" sz="2000" dirty="0">
                <a:latin typeface="+mj-lt"/>
              </a:rPr>
              <a:t>. </a:t>
            </a:r>
            <a:r>
              <a:rPr lang="en-US" sz="2000" dirty="0" err="1">
                <a:latin typeface="+mj-lt"/>
              </a:rPr>
              <a:t>Má</a:t>
            </a:r>
            <a:r>
              <a:rPr lang="en-US" sz="2000" dirty="0">
                <a:latin typeface="+mj-lt"/>
              </a:rPr>
              <a:t> to </a:t>
            </a:r>
            <a:r>
              <a:rPr lang="en-US" sz="2000" dirty="0" err="1">
                <a:latin typeface="+mj-lt"/>
              </a:rPr>
              <a:t>zásadný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význam</a:t>
            </a:r>
            <a:r>
              <a:rPr lang="en-US" sz="2000" dirty="0">
                <a:latin typeface="+mj-lt"/>
              </a:rPr>
              <a:t> pre </a:t>
            </a:r>
            <a:r>
              <a:rPr lang="sk-SK" sz="2000" dirty="0">
                <a:latin typeface="+mj-lt"/>
              </a:rPr>
              <a:t>prezentáciu</a:t>
            </a:r>
            <a:r>
              <a:rPr lang="en-US" sz="2000" dirty="0">
                <a:latin typeface="+mj-lt"/>
              </a:rPr>
              <a:t> </a:t>
            </a:r>
            <a:r>
              <a:rPr lang="sk-SK" sz="2000" dirty="0">
                <a:latin typeface="+mj-lt"/>
              </a:rPr>
              <a:t>EKO kódu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ako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záväzku</a:t>
            </a:r>
            <a:r>
              <a:rPr lang="en-US" sz="2000" dirty="0">
                <a:latin typeface="+mj-lt"/>
              </a:rPr>
              <a:t>, </a:t>
            </a:r>
            <a:r>
              <a:rPr lang="en-US" sz="2000" dirty="0" err="1">
                <a:latin typeface="+mj-lt"/>
              </a:rPr>
              <a:t>ktorý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sa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všetci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žiaci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zaviazali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dodržiavať</a:t>
            </a:r>
            <a:r>
              <a:rPr lang="en-US" sz="2000" dirty="0">
                <a:latin typeface="+mj-lt"/>
              </a:rPr>
              <a:t>. Na </a:t>
            </a:r>
            <a:r>
              <a:rPr lang="en-US" sz="2000" dirty="0" err="1">
                <a:latin typeface="+mj-lt"/>
              </a:rPr>
              <a:t>výzdobu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nástenky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môžete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použiť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biologické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materiály</a:t>
            </a:r>
            <a:r>
              <a:rPr lang="en-US" sz="2000" dirty="0">
                <a:latin typeface="+mj-lt"/>
              </a:rPr>
              <a:t> a </a:t>
            </a:r>
            <a:r>
              <a:rPr lang="en-US" sz="2000" dirty="0" err="1">
                <a:latin typeface="+mj-lt"/>
              </a:rPr>
              <a:t>recyklovaný</a:t>
            </a:r>
            <a:r>
              <a:rPr lang="en-US" sz="2000" dirty="0">
                <a:latin typeface="+mj-lt"/>
              </a:rPr>
              <a:t> papier (</a:t>
            </a:r>
            <a:r>
              <a:rPr lang="en-US" sz="2000" dirty="0" err="1">
                <a:latin typeface="+mj-lt"/>
              </a:rPr>
              <a:t>korok</a:t>
            </a:r>
            <a:r>
              <a:rPr lang="en-US" sz="2000" dirty="0">
                <a:latin typeface="+mj-lt"/>
              </a:rPr>
              <a:t>, </a:t>
            </a:r>
            <a:r>
              <a:rPr lang="en-US" sz="2000" dirty="0" err="1">
                <a:latin typeface="+mj-lt"/>
              </a:rPr>
              <a:t>kôra</a:t>
            </a:r>
            <a:r>
              <a:rPr lang="en-US" sz="2000" dirty="0">
                <a:latin typeface="+mj-lt"/>
              </a:rPr>
              <a:t>, </a:t>
            </a:r>
            <a:r>
              <a:rPr lang="en-US" sz="2000" dirty="0" err="1">
                <a:latin typeface="+mj-lt"/>
              </a:rPr>
              <a:t>listy</a:t>
            </a:r>
            <a:r>
              <a:rPr lang="en-US" sz="2000" dirty="0">
                <a:latin typeface="+mj-lt"/>
              </a:rPr>
              <a:t>).</a:t>
            </a:r>
          </a:p>
          <a:p>
            <a:endParaRPr lang="en-US" sz="2000" dirty="0">
              <a:latin typeface="+mj-lt"/>
            </a:endParaRPr>
          </a:p>
          <a:p>
            <a:pPr marL="0" indent="0">
              <a:buNone/>
            </a:pPr>
            <a:endParaRPr lang="el-GR" sz="2000" dirty="0">
              <a:latin typeface="+mj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063331"/>
            <a:ext cx="4290764" cy="2333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3146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14" y="1211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Poďme uviesť teóriu do praxe</a:t>
            </a:r>
            <a:br>
              <a:rPr lang="sk-SK" b="1" dirty="0"/>
            </a:b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692696"/>
            <a:ext cx="8229600" cy="54006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en-US" sz="2000" dirty="0">
                <a:latin typeface="+mj-lt"/>
              </a:rPr>
              <a:t>V </a:t>
            </a:r>
            <a:r>
              <a:rPr lang="en-US" sz="2000" dirty="0" err="1">
                <a:latin typeface="+mj-lt"/>
              </a:rPr>
              <a:t>rámci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projektu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Biohospodárstvo</a:t>
            </a:r>
            <a:r>
              <a:rPr lang="en-US" sz="2000" dirty="0">
                <a:latin typeface="+mj-lt"/>
              </a:rPr>
              <a:t> v </a:t>
            </a:r>
            <a:r>
              <a:rPr lang="sk-SK" sz="2000" dirty="0">
                <a:latin typeface="+mj-lt"/>
              </a:rPr>
              <a:t>Zelených školách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môžu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žiaci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vytvoriť</a:t>
            </a:r>
            <a:r>
              <a:rPr lang="en-US" sz="2000" dirty="0">
                <a:latin typeface="+mj-lt"/>
              </a:rPr>
              <a:t> E</a:t>
            </a:r>
            <a:r>
              <a:rPr lang="sk-SK" sz="2000" dirty="0">
                <a:latin typeface="+mj-lt"/>
              </a:rPr>
              <a:t>EKO </a:t>
            </a:r>
            <a:r>
              <a:rPr lang="en-US" sz="2000" dirty="0" err="1">
                <a:latin typeface="+mj-lt"/>
              </a:rPr>
              <a:t>kód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založený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na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iniciálach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pojmu</a:t>
            </a:r>
            <a:r>
              <a:rPr lang="en-US" sz="2000" dirty="0">
                <a:latin typeface="+mj-lt"/>
              </a:rPr>
              <a:t> „</a:t>
            </a:r>
            <a:r>
              <a:rPr lang="en-US" sz="2000" dirty="0" err="1">
                <a:latin typeface="+mj-lt"/>
              </a:rPr>
              <a:t>biohospodárstvo</a:t>
            </a:r>
            <a:r>
              <a:rPr lang="en-US" sz="2000" dirty="0">
                <a:latin typeface="+mj-lt"/>
              </a:rPr>
              <a:t>“.</a:t>
            </a:r>
            <a:endParaRPr lang="sk-SK" sz="2000" dirty="0">
              <a:latin typeface="+mj-lt"/>
            </a:endParaRPr>
          </a:p>
          <a:p>
            <a:pPr marL="0" indent="0">
              <a:buNone/>
            </a:pPr>
            <a:r>
              <a:rPr lang="sk-SK" sz="2000" b="1" dirty="0"/>
              <a:t>V našej škole </a:t>
            </a:r>
            <a:r>
              <a:rPr lang="sk-SK" sz="2000" b="1" dirty="0" err="1"/>
              <a:t>napr</a:t>
            </a:r>
            <a:r>
              <a:rPr lang="sk-SK" sz="2000" b="1" dirty="0"/>
              <a:t>:</a:t>
            </a:r>
            <a:br>
              <a:rPr lang="sk-SK" sz="2000" dirty="0"/>
            </a:br>
            <a:r>
              <a:rPr lang="sk-SK" sz="2000" dirty="0"/>
              <a:t>B: Berieme do úvahy inovácie</a:t>
            </a:r>
            <a:br>
              <a:rPr lang="sk-SK" sz="2000" dirty="0"/>
            </a:br>
            <a:r>
              <a:rPr lang="sk-SK" sz="2000" dirty="0"/>
              <a:t>I: Inšpirujeme k činnosti</a:t>
            </a:r>
            <a:br>
              <a:rPr lang="sk-SK" sz="2000" dirty="0"/>
            </a:br>
            <a:r>
              <a:rPr lang="sk-SK" sz="2000" dirty="0"/>
              <a:t>O: Optimalizujeme zdroje</a:t>
            </a:r>
          </a:p>
          <a:p>
            <a:pPr>
              <a:buFont typeface="Wingdings" pitchFamily="2" charset="2"/>
              <a:buChar char="ü"/>
            </a:pPr>
            <a:r>
              <a:rPr lang="en-US" sz="2000" dirty="0" err="1">
                <a:latin typeface="+mj-lt"/>
              </a:rPr>
              <a:t>Používajte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piesne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alebo</a:t>
            </a:r>
            <a:r>
              <a:rPr lang="en-US" sz="2000" dirty="0">
                <a:latin typeface="+mj-lt"/>
              </a:rPr>
              <a:t> </a:t>
            </a:r>
            <a:endParaRPr lang="sk-SK" sz="2000" dirty="0">
              <a:latin typeface="+mj-lt"/>
            </a:endParaRPr>
          </a:p>
          <a:p>
            <a:pPr marL="0" indent="0">
              <a:buNone/>
            </a:pPr>
            <a:r>
              <a:rPr lang="en-US" sz="2000" dirty="0" err="1">
                <a:latin typeface="+mj-lt"/>
              </a:rPr>
              <a:t>riekanky</a:t>
            </a:r>
            <a:r>
              <a:rPr lang="en-US" sz="2000" dirty="0">
                <a:latin typeface="+mj-lt"/>
              </a:rPr>
              <a:t>:</a:t>
            </a:r>
            <a:endParaRPr lang="sk-SK" sz="2000" dirty="0">
              <a:latin typeface="+mj-lt"/>
            </a:endParaRPr>
          </a:p>
          <a:p>
            <a:pPr marL="0" indent="0">
              <a:buNone/>
            </a:pPr>
            <a:r>
              <a:rPr lang="pl-PL" sz="2000" i="1" dirty="0">
                <a:latin typeface="+mj-lt"/>
              </a:rPr>
              <a:t>Jedz </a:t>
            </a:r>
            <a:r>
              <a:rPr lang="pl-PL" sz="2000" i="1" dirty="0" err="1">
                <a:latin typeface="+mj-lt"/>
              </a:rPr>
              <a:t>ovocie</a:t>
            </a:r>
            <a:r>
              <a:rPr lang="pl-PL" sz="2000" i="1" dirty="0">
                <a:latin typeface="+mj-lt"/>
              </a:rPr>
              <a:t>  </a:t>
            </a:r>
          </a:p>
          <a:p>
            <a:pPr marL="0" indent="0">
              <a:buNone/>
            </a:pPr>
            <a:r>
              <a:rPr lang="pl-PL" sz="2000" i="1" dirty="0" err="1">
                <a:latin typeface="+mj-lt"/>
              </a:rPr>
              <a:t>Šupky</a:t>
            </a:r>
            <a:r>
              <a:rPr lang="pl-PL" sz="2000" i="1" dirty="0">
                <a:latin typeface="+mj-lt"/>
              </a:rPr>
              <a:t> </a:t>
            </a:r>
            <a:r>
              <a:rPr lang="pl-PL" sz="2000" i="1" dirty="0" err="1">
                <a:latin typeface="+mj-lt"/>
              </a:rPr>
              <a:t>skompostuj</a:t>
            </a:r>
            <a:r>
              <a:rPr lang="pl-PL" sz="2000" i="1" dirty="0">
                <a:latin typeface="+mj-lt"/>
              </a:rPr>
              <a:t>,  </a:t>
            </a:r>
          </a:p>
          <a:p>
            <a:pPr marL="0" indent="0">
              <a:buNone/>
            </a:pPr>
            <a:r>
              <a:rPr lang="pl-PL" sz="2000" i="1" dirty="0" err="1">
                <a:latin typeface="+mj-lt"/>
              </a:rPr>
              <a:t>Dokážeš</a:t>
            </a:r>
            <a:r>
              <a:rPr lang="pl-PL" sz="2000" i="1" dirty="0">
                <a:latin typeface="+mj-lt"/>
              </a:rPr>
              <a:t> to,  </a:t>
            </a:r>
          </a:p>
          <a:p>
            <a:pPr marL="0" indent="0">
              <a:buNone/>
            </a:pPr>
            <a:r>
              <a:rPr lang="pl-PL" sz="2000" i="1" dirty="0">
                <a:latin typeface="+mj-lt"/>
              </a:rPr>
              <a:t>Tak to </a:t>
            </a:r>
            <a:r>
              <a:rPr lang="pl-PL" sz="2000" i="1" dirty="0" err="1">
                <a:latin typeface="+mj-lt"/>
              </a:rPr>
              <a:t>skús</a:t>
            </a:r>
            <a:r>
              <a:rPr lang="pl-PL" sz="2000" i="1" dirty="0">
                <a:latin typeface="+mj-lt"/>
              </a:rPr>
              <a:t>!</a:t>
            </a:r>
          </a:p>
          <a:p>
            <a:pPr marL="0" indent="0">
              <a:buNone/>
            </a:pPr>
            <a:endParaRPr lang="sk-SK" sz="2000" dirty="0">
              <a:latin typeface="+mj-lt"/>
            </a:endParaRPr>
          </a:p>
          <a:p>
            <a:pPr marL="0" indent="0">
              <a:buNone/>
            </a:pPr>
            <a:endParaRPr lang="sk-SK" sz="2000" dirty="0">
              <a:latin typeface="+mj-lt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 err="1">
                <a:latin typeface="+mj-lt"/>
              </a:rPr>
              <a:t>Použite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vizuálne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pomôcky</a:t>
            </a:r>
            <a:r>
              <a:rPr lang="en-US" sz="2000" dirty="0">
                <a:latin typeface="+mj-lt"/>
              </a:rPr>
              <a:t>, aby </a:t>
            </a:r>
            <a:r>
              <a:rPr lang="en-US" sz="2000" dirty="0" err="1">
                <a:latin typeface="+mj-lt"/>
              </a:rPr>
              <a:t>ste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študentom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pomohli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zapamätať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si</a:t>
            </a:r>
            <a:r>
              <a:rPr lang="en-US" sz="2000" dirty="0">
                <a:latin typeface="+mj-lt"/>
              </a:rPr>
              <a:t> E</a:t>
            </a:r>
            <a:r>
              <a:rPr lang="sk-SK" sz="2000" dirty="0">
                <a:latin typeface="+mj-lt"/>
              </a:rPr>
              <a:t>KO </a:t>
            </a:r>
            <a:r>
              <a:rPr lang="en-US" sz="2000" dirty="0" err="1">
                <a:latin typeface="+mj-lt"/>
              </a:rPr>
              <a:t>kód</a:t>
            </a:r>
            <a:r>
              <a:rPr lang="en-US" sz="2000" dirty="0">
                <a:latin typeface="+mj-lt"/>
              </a:rPr>
              <a:t>.</a:t>
            </a:r>
          </a:p>
          <a:p>
            <a:endParaRPr lang="el-GR" sz="2000" dirty="0">
              <a:latin typeface="+mj-lt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68"/>
          <a:stretch/>
        </p:blipFill>
        <p:spPr bwMode="auto">
          <a:xfrm>
            <a:off x="3779912" y="1340768"/>
            <a:ext cx="5303463" cy="365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4712981" y="2999242"/>
            <a:ext cx="1872208" cy="135900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/>
              <a:t>V </a:t>
            </a:r>
            <a:r>
              <a:rPr lang="pl-PL" sz="1200" dirty="0" err="1"/>
              <a:t>našej</a:t>
            </a:r>
            <a:r>
              <a:rPr lang="pl-PL" sz="1200" dirty="0"/>
              <a:t> </a:t>
            </a:r>
            <a:r>
              <a:rPr lang="pl-PL" sz="1200" dirty="0" err="1"/>
              <a:t>škole</a:t>
            </a:r>
            <a:r>
              <a:rPr lang="pl-PL" sz="1200" dirty="0"/>
              <a:t>:</a:t>
            </a:r>
          </a:p>
          <a:p>
            <a:pPr algn="ctr"/>
            <a:r>
              <a:rPr lang="pl-PL" sz="1200" dirty="0"/>
              <a:t>1. </a:t>
            </a:r>
            <a:r>
              <a:rPr lang="pl-PL" sz="1200" dirty="0" err="1"/>
              <a:t>kompostujeme</a:t>
            </a:r>
            <a:r>
              <a:rPr lang="pl-PL" sz="1200" dirty="0"/>
              <a:t> </a:t>
            </a:r>
            <a:r>
              <a:rPr lang="pl-PL" sz="1200" dirty="0" err="1"/>
              <a:t>šupky</a:t>
            </a:r>
            <a:r>
              <a:rPr lang="pl-PL" sz="1200" dirty="0"/>
              <a:t> z </a:t>
            </a:r>
            <a:r>
              <a:rPr lang="pl-PL" sz="1200" dirty="0" err="1"/>
              <a:t>ovocia</a:t>
            </a:r>
            <a:endParaRPr lang="en-US" sz="1200" dirty="0"/>
          </a:p>
        </p:txBody>
      </p:sp>
      <p:sp>
        <p:nvSpPr>
          <p:cNvPr id="7" name="Oval 6"/>
          <p:cNvSpPr/>
          <p:nvPr/>
        </p:nvSpPr>
        <p:spPr>
          <a:xfrm>
            <a:off x="6748259" y="2981705"/>
            <a:ext cx="1656184" cy="1359008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2. </a:t>
            </a:r>
            <a:r>
              <a:rPr lang="en-US" sz="1200" dirty="0" err="1"/>
              <a:t>Pestujeme</a:t>
            </a:r>
            <a:r>
              <a:rPr lang="en-US" sz="1200" dirty="0"/>
              <a:t> </a:t>
            </a:r>
            <a:r>
              <a:rPr lang="en-US" sz="1200" dirty="0" err="1"/>
              <a:t>vlastnú</a:t>
            </a:r>
            <a:r>
              <a:rPr lang="en-US" sz="1200" dirty="0"/>
              <a:t> </a:t>
            </a:r>
            <a:r>
              <a:rPr lang="en-US" sz="1200" dirty="0" err="1"/>
              <a:t>zeleninu</a:t>
            </a:r>
            <a:r>
              <a:rPr lang="en-US" sz="1200" dirty="0"/>
              <a:t>.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658928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/>
              <a:t>Poďme uviesť teóriu do praxe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377" y="1124744"/>
            <a:ext cx="8229600" cy="4525963"/>
          </a:xfrm>
        </p:spPr>
        <p:txBody>
          <a:bodyPr>
            <a:normAutofit/>
          </a:bodyPr>
          <a:lstStyle/>
          <a:p>
            <a:r>
              <a:rPr lang="en-US" sz="2000" dirty="0" err="1">
                <a:latin typeface="+mj-lt"/>
              </a:rPr>
              <a:t>Môžete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žiakom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pomôcť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zorganizovať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ekologickú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súťaž</a:t>
            </a:r>
            <a:r>
              <a:rPr lang="en-US" sz="2000" dirty="0">
                <a:latin typeface="+mj-lt"/>
              </a:rPr>
              <a:t> a </a:t>
            </a:r>
            <a:r>
              <a:rPr lang="en-US" sz="2000" dirty="0" err="1">
                <a:latin typeface="+mj-lt"/>
              </a:rPr>
              <a:t>požiadať</a:t>
            </a:r>
            <a:r>
              <a:rPr lang="en-US" sz="2000" dirty="0">
                <a:latin typeface="+mj-lt"/>
              </a:rPr>
              <a:t> ich, aby </a:t>
            </a:r>
            <a:r>
              <a:rPr lang="en-US" sz="2000" dirty="0" err="1">
                <a:latin typeface="+mj-lt"/>
              </a:rPr>
              <a:t>pri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kreslení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plagátov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použili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biofarby</a:t>
            </a:r>
            <a:r>
              <a:rPr lang="en-US" sz="2000" dirty="0">
                <a:latin typeface="+mj-lt"/>
              </a:rPr>
              <a:t> (</a:t>
            </a:r>
            <a:r>
              <a:rPr lang="en-US" sz="2000" dirty="0" err="1">
                <a:latin typeface="+mj-lt"/>
              </a:rPr>
              <a:t>alebo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farby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vytvorené</a:t>
            </a:r>
            <a:r>
              <a:rPr lang="en-US" sz="2000" dirty="0">
                <a:latin typeface="+mj-lt"/>
              </a:rPr>
              <a:t> z </a:t>
            </a:r>
            <a:r>
              <a:rPr lang="en-US" sz="2000" dirty="0" err="1">
                <a:latin typeface="+mj-lt"/>
              </a:rPr>
              <a:t>ovocia</a:t>
            </a:r>
            <a:r>
              <a:rPr lang="en-US" sz="2000" dirty="0">
                <a:latin typeface="+mj-lt"/>
              </a:rPr>
              <a:t> a </a:t>
            </a:r>
            <a:r>
              <a:rPr lang="en-US" sz="2000" dirty="0" err="1">
                <a:latin typeface="+mj-lt"/>
              </a:rPr>
              <a:t>zeleniny</a:t>
            </a:r>
            <a:r>
              <a:rPr lang="en-US" sz="2000" dirty="0">
                <a:latin typeface="+mj-lt"/>
              </a:rPr>
              <a:t>).</a:t>
            </a:r>
            <a:endParaRPr lang="sk-SK" sz="2000" dirty="0">
              <a:latin typeface="+mj-lt"/>
            </a:endParaRPr>
          </a:p>
          <a:p>
            <a:r>
              <a:rPr lang="en-US" sz="2000" dirty="0" err="1">
                <a:latin typeface="+mj-lt"/>
              </a:rPr>
              <a:t>Potom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môžu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žiaci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svoje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práce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prezentovať</a:t>
            </a:r>
            <a:r>
              <a:rPr lang="en-US" sz="2000" dirty="0">
                <a:latin typeface="+mj-lt"/>
              </a:rPr>
              <a:t> pred </a:t>
            </a:r>
            <a:r>
              <a:rPr lang="en-US" sz="2000" dirty="0" err="1">
                <a:latin typeface="+mj-lt"/>
              </a:rPr>
              <a:t>školskou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komunitou</a:t>
            </a:r>
            <a:r>
              <a:rPr lang="en-US" sz="2000" dirty="0">
                <a:latin typeface="+mj-lt"/>
              </a:rPr>
              <a:t> a </a:t>
            </a:r>
            <a:r>
              <a:rPr lang="en-US" sz="2000" dirty="0" err="1">
                <a:latin typeface="+mj-lt"/>
              </a:rPr>
              <a:t>hlasovať</a:t>
            </a:r>
            <a:r>
              <a:rPr lang="en-US" sz="2000" dirty="0">
                <a:latin typeface="+mj-lt"/>
              </a:rPr>
              <a:t> o </a:t>
            </a:r>
            <a:r>
              <a:rPr lang="en-US" sz="2000" dirty="0" err="1">
                <a:latin typeface="+mj-lt"/>
              </a:rPr>
              <a:t>najlepší</a:t>
            </a:r>
            <a:r>
              <a:rPr lang="en-US" sz="2000" dirty="0">
                <a:latin typeface="+mj-lt"/>
              </a:rPr>
              <a:t> </a:t>
            </a:r>
            <a:r>
              <a:rPr lang="sk-SK" sz="2000" dirty="0">
                <a:latin typeface="+mj-lt"/>
              </a:rPr>
              <a:t>EKO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kód</a:t>
            </a:r>
            <a:r>
              <a:rPr lang="en-US" sz="2000" dirty="0">
                <a:latin typeface="+mj-lt"/>
              </a:rPr>
              <a:t>. </a:t>
            </a:r>
            <a:r>
              <a:rPr lang="en-US" sz="2000" dirty="0" err="1">
                <a:latin typeface="+mj-lt"/>
              </a:rPr>
              <a:t>Takto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sa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všetci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zúčastnia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na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procese</a:t>
            </a:r>
            <a:r>
              <a:rPr lang="en-US" sz="2000" dirty="0">
                <a:latin typeface="+mj-lt"/>
              </a:rPr>
              <a:t> a </a:t>
            </a:r>
            <a:r>
              <a:rPr lang="en-US" sz="2000" dirty="0" err="1">
                <a:latin typeface="+mj-lt"/>
              </a:rPr>
              <a:t>prevezmú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zodpovednosť</a:t>
            </a:r>
            <a:r>
              <a:rPr lang="en-US" sz="2000" dirty="0">
                <a:latin typeface="+mj-lt"/>
              </a:rPr>
              <a:t> za </a:t>
            </a:r>
            <a:r>
              <a:rPr lang="en-US" sz="2000" dirty="0" err="1">
                <a:latin typeface="+mj-lt"/>
              </a:rPr>
              <a:t>dodržiavanie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Eko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kódu</a:t>
            </a:r>
            <a:r>
              <a:rPr lang="en-US" sz="2000" dirty="0">
                <a:latin typeface="+mj-lt"/>
              </a:rPr>
              <a:t>.</a:t>
            </a:r>
          </a:p>
          <a:p>
            <a:endParaRPr lang="el-GR" sz="2000" dirty="0">
              <a:latin typeface="+mj-lt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284984"/>
            <a:ext cx="3717801" cy="2250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676782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2713"/>
            <a:ext cx="8229600" cy="1143000"/>
          </a:xfrm>
        </p:spPr>
        <p:txBody>
          <a:bodyPr>
            <a:normAutofit/>
          </a:bodyPr>
          <a:lstStyle/>
          <a:p>
            <a:r>
              <a:rPr lang="pt-BR" b="1" dirty="0"/>
              <a:t>Poďme uviesť teóriu do praxe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052736"/>
            <a:ext cx="8352928" cy="52250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latin typeface="+mj-lt"/>
              </a:rPr>
              <a:t>V </a:t>
            </a:r>
            <a:r>
              <a:rPr lang="en-US" sz="1800" dirty="0" err="1">
                <a:latin typeface="+mj-lt"/>
              </a:rPr>
              <a:t>akčnom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pláne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 err="1">
                <a:latin typeface="+mj-lt"/>
              </a:rPr>
              <a:t>ktorý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zahŕňa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používanie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bioobalov</a:t>
            </a:r>
            <a:r>
              <a:rPr lang="en-US" sz="1800" dirty="0">
                <a:latin typeface="+mj-lt"/>
              </a:rPr>
              <a:t> a </a:t>
            </a:r>
            <a:r>
              <a:rPr lang="en-US" sz="1800" dirty="0" err="1">
                <a:latin typeface="+mj-lt"/>
              </a:rPr>
              <a:t>vrecúšok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na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desiatu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 err="1">
                <a:latin typeface="+mj-lt"/>
              </a:rPr>
              <a:t>recykláciu</a:t>
            </a:r>
            <a:r>
              <a:rPr lang="en-US" sz="1800" dirty="0">
                <a:latin typeface="+mj-lt"/>
              </a:rPr>
              <a:t> a </a:t>
            </a:r>
            <a:r>
              <a:rPr lang="en-US" sz="1800" dirty="0" err="1">
                <a:latin typeface="+mj-lt"/>
              </a:rPr>
              <a:t>kompostovanie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ovocných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šupiek</a:t>
            </a:r>
            <a:r>
              <a:rPr lang="en-US" sz="1800" dirty="0">
                <a:latin typeface="+mj-lt"/>
              </a:rPr>
              <a:t>, by </a:t>
            </a:r>
            <a:r>
              <a:rPr lang="en-US" sz="1800" dirty="0" err="1">
                <a:latin typeface="+mj-lt"/>
              </a:rPr>
              <a:t>mohol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byť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príkladom</a:t>
            </a:r>
            <a:r>
              <a:rPr lang="en-US" sz="1800" dirty="0">
                <a:latin typeface="+mj-lt"/>
              </a:rPr>
              <a:t> EKO </a:t>
            </a:r>
            <a:r>
              <a:rPr lang="sk-SK" sz="1800" dirty="0">
                <a:latin typeface="+mj-lt"/>
              </a:rPr>
              <a:t>kód:</a:t>
            </a:r>
            <a:endParaRPr lang="en-US" sz="1800" dirty="0">
              <a:latin typeface="+mj-lt"/>
            </a:endParaRPr>
          </a:p>
          <a:p>
            <a:r>
              <a:rPr lang="sk-SK" sz="2000" b="1" u="sng" dirty="0"/>
              <a:t>Náš prísľub </a:t>
            </a:r>
            <a:r>
              <a:rPr lang="sk-SK" sz="2000" b="1" u="sng" dirty="0" err="1"/>
              <a:t>biohospodárstva</a:t>
            </a:r>
            <a:r>
              <a:rPr lang="sk-SK" sz="2000" b="1" u="sng" dirty="0"/>
              <a:t> pre udržateľný zajtrajšok, už dnes!</a:t>
            </a:r>
            <a:endParaRPr lang="sk-SK" sz="2000" dirty="0"/>
          </a:p>
          <a:p>
            <a:pPr marL="0" indent="0">
              <a:buNone/>
            </a:pPr>
            <a:r>
              <a:rPr lang="sk-SK" sz="1800" b="1" dirty="0">
                <a:latin typeface="+mj-lt"/>
              </a:rPr>
              <a:t>V našej škole</a:t>
            </a:r>
            <a:r>
              <a:rPr lang="en-US" sz="1800" b="1" dirty="0">
                <a:latin typeface="+mj-lt"/>
              </a:rPr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sz="1800" b="1" dirty="0">
                <a:latin typeface="+mj-lt"/>
              </a:rPr>
              <a:t>Recyklujeme</a:t>
            </a:r>
            <a:r>
              <a:rPr lang="en-US" sz="1800" b="1" dirty="0">
                <a:latin typeface="+mj-lt"/>
              </a:rPr>
              <a:t>. </a:t>
            </a:r>
            <a:r>
              <a:rPr lang="sk-SK" sz="1800" b="1" dirty="0">
                <a:solidFill>
                  <a:srgbClr val="00B050"/>
                </a:solidFill>
                <a:latin typeface="+mj-lt"/>
              </a:rPr>
              <a:t>Šetríme stromy, energiu, vodu a ľudské úsilie potrebné na výrobu papiera, skla, kovu a iných materiálov.</a:t>
            </a:r>
          </a:p>
          <a:p>
            <a:pPr marL="0" indent="0">
              <a:buNone/>
            </a:pPr>
            <a:endParaRPr lang="en-US" sz="1800" b="1" dirty="0">
              <a:solidFill>
                <a:srgbClr val="00B050"/>
              </a:solidFill>
              <a:latin typeface="+mj-lt"/>
            </a:endParaRPr>
          </a:p>
          <a:p>
            <a:r>
              <a:rPr lang="sk-SK" sz="1800" b="1" dirty="0">
                <a:latin typeface="+mj-lt"/>
              </a:rPr>
              <a:t>Kompostujeme ovocné šupky z našich olovrantov</a:t>
            </a:r>
            <a:r>
              <a:rPr lang="en-US" sz="1800" b="1" dirty="0">
                <a:latin typeface="+mj-lt"/>
              </a:rPr>
              <a:t>. </a:t>
            </a:r>
            <a:r>
              <a:rPr lang="sk-SK" sz="1800" b="1" dirty="0">
                <a:solidFill>
                  <a:srgbClr val="00B050"/>
                </a:solidFill>
                <a:latin typeface="+mj-lt"/>
              </a:rPr>
              <a:t>Šetríme pôdu, vodu, energiu a ľudské úsilie potrebné na výrobu hnojív pre naše rastliny a znižujeme množstvo odpadu.</a:t>
            </a:r>
          </a:p>
          <a:p>
            <a:pPr marL="0" indent="0">
              <a:buNone/>
            </a:pPr>
            <a:endParaRPr lang="en-US" sz="1800" b="1" dirty="0">
              <a:solidFill>
                <a:srgbClr val="00B050"/>
              </a:solidFill>
              <a:latin typeface="+mj-lt"/>
            </a:endParaRPr>
          </a:p>
          <a:p>
            <a:r>
              <a:rPr lang="sk-SK" sz="1800" b="1" dirty="0">
                <a:latin typeface="+mj-lt"/>
              </a:rPr>
              <a:t>Desiatu si nosíme v </a:t>
            </a:r>
            <a:r>
              <a:rPr lang="sk-SK" sz="1800" b="1" dirty="0" err="1">
                <a:latin typeface="+mj-lt"/>
              </a:rPr>
              <a:t>bioobaloch</a:t>
            </a:r>
            <a:r>
              <a:rPr lang="en-US" sz="1800" b="1" dirty="0">
                <a:latin typeface="+mj-lt"/>
              </a:rPr>
              <a:t>. </a:t>
            </a:r>
            <a:r>
              <a:rPr lang="sk-SK" sz="1800" b="1" dirty="0">
                <a:solidFill>
                  <a:srgbClr val="00B050"/>
                </a:solidFill>
                <a:latin typeface="+mj-lt"/>
              </a:rPr>
              <a:t>Šetríme fosílne palivá, vodu, energiu a ľudské úsilie potrebné na výrobu plastov. Takisto chránime morské a suchozemské živočíchy pred znečistením.</a:t>
            </a:r>
          </a:p>
          <a:p>
            <a:pPr>
              <a:buFont typeface="Wingdings" pitchFamily="2" charset="2"/>
              <a:buChar char="ü"/>
            </a:pPr>
            <a:endParaRPr lang="en-US" sz="1800" b="1" dirty="0">
              <a:solidFill>
                <a:srgbClr val="00B050"/>
              </a:solidFill>
              <a:latin typeface="+mj-lt"/>
            </a:endParaRPr>
          </a:p>
          <a:p>
            <a:endParaRPr lang="en-US" sz="1800" b="1" dirty="0">
              <a:latin typeface="+mj-lt"/>
            </a:endParaRPr>
          </a:p>
          <a:p>
            <a:endParaRPr lang="el-GR" sz="1800" b="1" u="sng" dirty="0">
              <a:latin typeface="+mj-lt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3" t="11147" r="13760" b="10773"/>
          <a:stretch/>
        </p:blipFill>
        <p:spPr bwMode="auto">
          <a:xfrm>
            <a:off x="7596336" y="2636912"/>
            <a:ext cx="1224136" cy="1232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36" b="27759"/>
          <a:stretch/>
        </p:blipFill>
        <p:spPr bwMode="auto">
          <a:xfrm>
            <a:off x="6588224" y="5452206"/>
            <a:ext cx="1725332" cy="1205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75161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b029ac4-2790-4e9d-b1ba-d309a41950a3" xsi:nil="true"/>
    <lcf76f155ced4ddcb4097134ff3c332f xmlns="4cb37d89-296d-4697-a3a4-f9df7f39d0ef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70974B7780C42449E1B381D958C3DA6" ma:contentTypeVersion="15" ma:contentTypeDescription="Umožňuje vytvoriť nový dokument." ma:contentTypeScope="" ma:versionID="33470718f6a9613361a80161d38bf8f3">
  <xsd:schema xmlns:xsd="http://www.w3.org/2001/XMLSchema" xmlns:xs="http://www.w3.org/2001/XMLSchema" xmlns:p="http://schemas.microsoft.com/office/2006/metadata/properties" xmlns:ns2="4cb37d89-296d-4697-a3a4-f9df7f39d0ef" xmlns:ns3="4b029ac4-2790-4e9d-b1ba-d309a41950a3" targetNamespace="http://schemas.microsoft.com/office/2006/metadata/properties" ma:root="true" ma:fieldsID="52abf88f0cf16b8e0ac743f35a5dfa1d" ns2:_="" ns3:_="">
    <xsd:import namespace="4cb37d89-296d-4697-a3a4-f9df7f39d0ef"/>
    <xsd:import namespace="4b029ac4-2790-4e9d-b1ba-d309a41950a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b37d89-296d-4697-a3a4-f9df7f39d0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Značky obrázka" ma:readOnly="false" ma:fieldId="{5cf76f15-5ced-4ddc-b409-7134ff3c332f}" ma:taxonomyMulti="true" ma:sspId="3a5f7a8f-808c-47db-beb8-e1838fad236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029ac4-2790-4e9d-b1ba-d309a41950a3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8370ce11-841f-4ae9-ba72-4a85948f8fae}" ma:internalName="TaxCatchAll" ma:showField="CatchAllData" ma:web="4b029ac4-2790-4e9d-b1ba-d309a41950a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Zdieľa sa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Zdieľané s podrobnosťa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789C7E0-72E8-4502-905D-3506E27B772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B62848C-B4FE-483B-ABE1-EC6FE6B82FAC}">
  <ds:schemaRefs>
    <ds:schemaRef ds:uri="http://schemas.microsoft.com/office/2006/metadata/properties"/>
    <ds:schemaRef ds:uri="http://schemas.microsoft.com/office/infopath/2007/PartnerControls"/>
    <ds:schemaRef ds:uri="4b029ac4-2790-4e9d-b1ba-d309a41950a3"/>
    <ds:schemaRef ds:uri="4cb37d89-296d-4697-a3a4-f9df7f39d0ef"/>
  </ds:schemaRefs>
</ds:datastoreItem>
</file>

<file path=customXml/itemProps3.xml><?xml version="1.0" encoding="utf-8"?>
<ds:datastoreItem xmlns:ds="http://schemas.openxmlformats.org/officeDocument/2006/customXml" ds:itemID="{FE805B27-482F-43A4-89DB-51A09DC20E66}"/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1075</Words>
  <Application>Microsoft Office PowerPoint</Application>
  <PresentationFormat>Prezentácia na obrazovke (4:3)</PresentationFormat>
  <Paragraphs>70</Paragraphs>
  <Slides>14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14</vt:i4>
      </vt:variant>
    </vt:vector>
  </HeadingPairs>
  <TitlesOfParts>
    <vt:vector size="20" baseType="lpstr">
      <vt:lpstr>Arial</vt:lpstr>
      <vt:lpstr>Calibri</vt:lpstr>
      <vt:lpstr>Century Gothic</vt:lpstr>
      <vt:lpstr>PuviRegular</vt:lpstr>
      <vt:lpstr>Wingdings</vt:lpstr>
      <vt:lpstr>Office Theme</vt:lpstr>
      <vt:lpstr>Materiály na školenie</vt:lpstr>
      <vt:lpstr>Čo je to EKO kód?</vt:lpstr>
      <vt:lpstr>EKO kód...</vt:lpstr>
      <vt:lpstr>EKO kód...</vt:lpstr>
      <vt:lpstr>EKO kód...</vt:lpstr>
      <vt:lpstr>EKO kód</vt:lpstr>
      <vt:lpstr>Poďme uviesť teóriu do praxe </vt:lpstr>
      <vt:lpstr>Poďme uviesť teóriu do praxe</vt:lpstr>
      <vt:lpstr>Poďme uviesť teóriu do praxe</vt:lpstr>
      <vt:lpstr>Poďme uviesť teóriu do praxe </vt:lpstr>
      <vt:lpstr>Poďme uviesť teóriu do praxe</vt:lpstr>
      <vt:lpstr>Poďme uviesť teóriu do praxe </vt:lpstr>
      <vt:lpstr>Vzdelávacie zdroje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Step 7 – Produce an Eco Code</dc:title>
  <dc:creator>MKG</dc:creator>
  <cp:lastModifiedBy>Kristina Kolarova</cp:lastModifiedBy>
  <cp:revision>49</cp:revision>
  <dcterms:created xsi:type="dcterms:W3CDTF">2024-05-12T12:39:55Z</dcterms:created>
  <dcterms:modified xsi:type="dcterms:W3CDTF">2024-11-17T18:52:08Z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0x010100470974B7780C42449E1B381D958C3DA6</vt:lpwstr>
  </property>
</Properties>
</file>