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03_C261C6B5.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9" r:id="rId9"/>
    <p:sldId id="275" r:id="rId10"/>
    <p:sldId id="260" r:id="rId11"/>
    <p:sldId id="278" r:id="rId12"/>
    <p:sldId id="267" r:id="rId13"/>
    <p:sldId id="273" r:id="rId14"/>
    <p:sldId id="272" r:id="rId15"/>
    <p:sldId id="26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05" d="100"/>
          <a:sy n="105"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Savelev" userId="S::savelev@zsi.at::1500e517-06a1-4f1a-8135-83f19b567427" providerId="AD" clId="Web-{2AC74E74-5617-5465-CBE3-31B0630D1CBB}"/>
    <pc:docChg chg="modSld">
      <pc:chgData name="Valeria Savelev" userId="S::savelev@zsi.at::1500e517-06a1-4f1a-8135-83f19b567427" providerId="AD" clId="Web-{2AC74E74-5617-5465-CBE3-31B0630D1CBB}" dt="2024-11-06T15:24:44.529" v="2" actId="20577"/>
      <pc:docMkLst>
        <pc:docMk/>
      </pc:docMkLst>
      <pc:sldChg chg="modSp">
        <pc:chgData name="Valeria Savelev" userId="S::savelev@zsi.at::1500e517-06a1-4f1a-8135-83f19b567427" providerId="AD" clId="Web-{2AC74E74-5617-5465-CBE3-31B0630D1CBB}" dt="2024-11-06T15:24:44.529" v="2" actId="20577"/>
        <pc:sldMkLst>
          <pc:docMk/>
          <pc:sldMk cId="3396059820" sldId="284"/>
        </pc:sldMkLst>
        <pc:spChg chg="mod">
          <ac:chgData name="Valeria Savelev" userId="S::savelev@zsi.at::1500e517-06a1-4f1a-8135-83f19b567427" providerId="AD" clId="Web-{2AC74E74-5617-5465-CBE3-31B0630D1CBB}" dt="2024-11-06T15:24:44.529" v="2" actId="20577"/>
          <ac:spMkLst>
            <pc:docMk/>
            <pc:sldMk cId="3396059820" sldId="284"/>
            <ac:spMk id="3" creationId="{D8A2EDF0-7A23-40CD-8304-26565CF08866}"/>
          </ac:spMkLst>
        </pc:spChg>
      </pc:sldChg>
    </pc:docChg>
  </pc:docChgLst>
  <pc:docChgLst>
    <pc:chgData name="Katharina Handler" userId="d8a80b67-ca7b-48d6-9114-8bc74651d445" providerId="ADAL" clId="{425227A0-6836-4F92-85C9-B4D00AF61E8A}"/>
    <pc:docChg chg="modSld">
      <pc:chgData name="Katharina Handler" userId="d8a80b67-ca7b-48d6-9114-8bc74651d445" providerId="ADAL" clId="{425227A0-6836-4F92-85C9-B4D00AF61E8A}" dt="2024-12-09T08:57:02.703" v="85" actId="20577"/>
      <pc:docMkLst>
        <pc:docMk/>
      </pc:docMkLst>
      <pc:sldChg chg="modSp mod">
        <pc:chgData name="Katharina Handler" userId="d8a80b67-ca7b-48d6-9114-8bc74651d445" providerId="ADAL" clId="{425227A0-6836-4F92-85C9-B4D00AF61E8A}" dt="2024-12-09T08:26:32.426" v="13" actId="20577"/>
        <pc:sldMkLst>
          <pc:docMk/>
          <pc:sldMk cId="3886430401" sldId="258"/>
        </pc:sldMkLst>
        <pc:spChg chg="mod">
          <ac:chgData name="Katharina Handler" userId="d8a80b67-ca7b-48d6-9114-8bc74651d445" providerId="ADAL" clId="{425227A0-6836-4F92-85C9-B4D00AF61E8A}" dt="2024-12-09T08:26:32.426" v="13" actId="20577"/>
          <ac:spMkLst>
            <pc:docMk/>
            <pc:sldMk cId="3886430401" sldId="258"/>
            <ac:spMk id="3" creationId="{00000000-0000-0000-0000-000000000000}"/>
          </ac:spMkLst>
        </pc:spChg>
      </pc:sldChg>
      <pc:sldChg chg="modSp mod">
        <pc:chgData name="Katharina Handler" userId="d8a80b67-ca7b-48d6-9114-8bc74651d445" providerId="ADAL" clId="{425227A0-6836-4F92-85C9-B4D00AF61E8A}" dt="2024-12-09T08:32:33.523" v="17" actId="20577"/>
        <pc:sldMkLst>
          <pc:docMk/>
          <pc:sldMk cId="3261187765" sldId="259"/>
        </pc:sldMkLst>
        <pc:spChg chg="mod">
          <ac:chgData name="Katharina Handler" userId="d8a80b67-ca7b-48d6-9114-8bc74651d445" providerId="ADAL" clId="{425227A0-6836-4F92-85C9-B4D00AF61E8A}" dt="2024-12-09T08:32:33.523" v="17" actId="20577"/>
          <ac:spMkLst>
            <pc:docMk/>
            <pc:sldMk cId="3261187765" sldId="259"/>
            <ac:spMk id="3" creationId="{00000000-0000-0000-0000-000000000000}"/>
          </ac:spMkLst>
        </pc:spChg>
      </pc:sldChg>
      <pc:sldChg chg="modSp mod">
        <pc:chgData name="Katharina Handler" userId="d8a80b67-ca7b-48d6-9114-8bc74651d445" providerId="ADAL" clId="{425227A0-6836-4F92-85C9-B4D00AF61E8A}" dt="2024-12-09T08:42:42.345" v="41" actId="20577"/>
        <pc:sldMkLst>
          <pc:docMk/>
          <pc:sldMk cId="2320936675" sldId="260"/>
        </pc:sldMkLst>
        <pc:spChg chg="mod">
          <ac:chgData name="Katharina Handler" userId="d8a80b67-ca7b-48d6-9114-8bc74651d445" providerId="ADAL" clId="{425227A0-6836-4F92-85C9-B4D00AF61E8A}" dt="2024-12-09T08:42:42.345" v="41" actId="20577"/>
          <ac:spMkLst>
            <pc:docMk/>
            <pc:sldMk cId="2320936675" sldId="260"/>
            <ac:spMk id="3" creationId="{00000000-0000-0000-0000-000000000000}"/>
          </ac:spMkLst>
        </pc:spChg>
      </pc:sldChg>
      <pc:sldChg chg="modSp mod">
        <pc:chgData name="Katharina Handler" userId="d8a80b67-ca7b-48d6-9114-8bc74651d445" providerId="ADAL" clId="{425227A0-6836-4F92-85C9-B4D00AF61E8A}" dt="2024-12-09T08:56:36.912" v="79" actId="1076"/>
        <pc:sldMkLst>
          <pc:docMk/>
          <pc:sldMk cId="3286767824" sldId="267"/>
        </pc:sldMkLst>
        <pc:spChg chg="mod">
          <ac:chgData name="Katharina Handler" userId="d8a80b67-ca7b-48d6-9114-8bc74651d445" providerId="ADAL" clId="{425227A0-6836-4F92-85C9-B4D00AF61E8A}" dt="2024-12-09T08:56:36.912" v="79" actId="1076"/>
          <ac:spMkLst>
            <pc:docMk/>
            <pc:sldMk cId="3286767824" sldId="267"/>
            <ac:spMk id="3" creationId="{00000000-0000-0000-0000-000000000000}"/>
          </ac:spMkLst>
        </pc:spChg>
      </pc:sldChg>
      <pc:sldChg chg="modSp mod">
        <pc:chgData name="Katharina Handler" userId="d8a80b67-ca7b-48d6-9114-8bc74651d445" providerId="ADAL" clId="{425227A0-6836-4F92-85C9-B4D00AF61E8A}" dt="2024-12-09T08:57:02.703" v="85" actId="20577"/>
        <pc:sldMkLst>
          <pc:docMk/>
          <pc:sldMk cId="965201193" sldId="273"/>
        </pc:sldMkLst>
        <pc:spChg chg="mod">
          <ac:chgData name="Katharina Handler" userId="d8a80b67-ca7b-48d6-9114-8bc74651d445" providerId="ADAL" clId="{425227A0-6836-4F92-85C9-B4D00AF61E8A}" dt="2024-12-09T08:57:02.703" v="85" actId="20577"/>
          <ac:spMkLst>
            <pc:docMk/>
            <pc:sldMk cId="965201193" sldId="273"/>
            <ac:spMk id="3" creationId="{00000000-0000-0000-0000-000000000000}"/>
          </ac:spMkLst>
        </pc:spChg>
      </pc:sldChg>
      <pc:sldChg chg="modSp mod">
        <pc:chgData name="Katharina Handler" userId="d8a80b67-ca7b-48d6-9114-8bc74651d445" providerId="ADAL" clId="{425227A0-6836-4F92-85C9-B4D00AF61E8A}" dt="2024-12-09T08:33:30.551" v="23" actId="20577"/>
        <pc:sldMkLst>
          <pc:docMk/>
          <pc:sldMk cId="1677865511" sldId="274"/>
        </pc:sldMkLst>
        <pc:spChg chg="mod">
          <ac:chgData name="Katharina Handler" userId="d8a80b67-ca7b-48d6-9114-8bc74651d445" providerId="ADAL" clId="{425227A0-6836-4F92-85C9-B4D00AF61E8A}" dt="2024-12-09T08:33:30.551" v="23" actId="20577"/>
          <ac:spMkLst>
            <pc:docMk/>
            <pc:sldMk cId="1677865511" sldId="274"/>
            <ac:spMk id="3" creationId="{00000000-0000-0000-0000-000000000000}"/>
          </ac:spMkLst>
        </pc:spChg>
      </pc:sldChg>
      <pc:sldChg chg="modSp mod">
        <pc:chgData name="Katharina Handler" userId="d8a80b67-ca7b-48d6-9114-8bc74651d445" providerId="ADAL" clId="{425227A0-6836-4F92-85C9-B4D00AF61E8A}" dt="2024-12-09T08:42:16.888" v="39" actId="20577"/>
        <pc:sldMkLst>
          <pc:docMk/>
          <pc:sldMk cId="2406732040" sldId="275"/>
        </pc:sldMkLst>
        <pc:spChg chg="mod">
          <ac:chgData name="Katharina Handler" userId="d8a80b67-ca7b-48d6-9114-8bc74651d445" providerId="ADAL" clId="{425227A0-6836-4F92-85C9-B4D00AF61E8A}" dt="2024-12-09T08:42:16.888" v="39" actId="20577"/>
          <ac:spMkLst>
            <pc:docMk/>
            <pc:sldMk cId="2406732040" sldId="275"/>
            <ac:spMk id="3" creationId="{00000000-0000-0000-0000-000000000000}"/>
          </ac:spMkLst>
        </pc:spChg>
      </pc:sldChg>
      <pc:sldChg chg="modSp mod">
        <pc:chgData name="Katharina Handler" userId="d8a80b67-ca7b-48d6-9114-8bc74651d445" providerId="ADAL" clId="{425227A0-6836-4F92-85C9-B4D00AF61E8A}" dt="2024-12-09T08:48:51.637" v="54" actId="20577"/>
        <pc:sldMkLst>
          <pc:docMk/>
          <pc:sldMk cId="2057933605" sldId="278"/>
        </pc:sldMkLst>
        <pc:spChg chg="mod">
          <ac:chgData name="Katharina Handler" userId="d8a80b67-ca7b-48d6-9114-8bc74651d445" providerId="ADAL" clId="{425227A0-6836-4F92-85C9-B4D00AF61E8A}" dt="2024-12-09T08:48:51.637" v="54" actId="20577"/>
          <ac:spMkLst>
            <pc:docMk/>
            <pc:sldMk cId="2057933605" sldId="278"/>
            <ac:spMk id="3" creationId="{00000000-0000-0000-0000-000000000000}"/>
          </ac:spMkLst>
        </pc:spChg>
      </pc:sldChg>
      <pc:sldChg chg="modSp mod">
        <pc:chgData name="Katharina Handler" userId="d8a80b67-ca7b-48d6-9114-8bc74651d445" providerId="ADAL" clId="{425227A0-6836-4F92-85C9-B4D00AF61E8A}" dt="2024-12-09T08:33:43.701" v="29" actId="20577"/>
        <pc:sldMkLst>
          <pc:docMk/>
          <pc:sldMk cId="3254363727" sldId="279"/>
        </pc:sldMkLst>
        <pc:spChg chg="mod">
          <ac:chgData name="Katharina Handler" userId="d8a80b67-ca7b-48d6-9114-8bc74651d445" providerId="ADAL" clId="{425227A0-6836-4F92-85C9-B4D00AF61E8A}" dt="2024-12-09T08:33:43.701" v="29" actId="20577"/>
          <ac:spMkLst>
            <pc:docMk/>
            <pc:sldMk cId="3254363727" sldId="279"/>
            <ac:spMk id="3" creationId="{00000000-0000-0000-0000-000000000000}"/>
          </ac:spMkLst>
        </pc:spChg>
      </pc:sldChg>
    </pc:docChg>
  </pc:docChgLst>
  <pc:docChgLst>
    <pc:chgData name="Valeria Savelev" userId="1500e517-06a1-4f1a-8135-83f19b567427" providerId="ADAL" clId="{70C5DF7D-7575-4328-B648-A1B84D95C5CE}"/>
    <pc:docChg chg="undo custSel modSld">
      <pc:chgData name="Valeria Savelev" userId="1500e517-06a1-4f1a-8135-83f19b567427" providerId="ADAL" clId="{70C5DF7D-7575-4328-B648-A1B84D95C5CE}" dt="2024-11-12T10:07:14.527" v="422" actId="20577"/>
      <pc:docMkLst>
        <pc:docMk/>
      </pc:docMkLst>
      <pc:sldChg chg="modSp mod">
        <pc:chgData name="Valeria Savelev" userId="1500e517-06a1-4f1a-8135-83f19b567427" providerId="ADAL" clId="{70C5DF7D-7575-4328-B648-A1B84D95C5CE}" dt="2024-11-12T10:01:03.073" v="387" actId="6549"/>
        <pc:sldMkLst>
          <pc:docMk/>
          <pc:sldMk cId="3886430401" sldId="258"/>
        </pc:sldMkLst>
        <pc:spChg chg="mod">
          <ac:chgData name="Valeria Savelev" userId="1500e517-06a1-4f1a-8135-83f19b567427" providerId="ADAL" clId="{70C5DF7D-7575-4328-B648-A1B84D95C5CE}" dt="2024-11-06T15:24:45.015" v="17" actId="20577"/>
          <ac:spMkLst>
            <pc:docMk/>
            <pc:sldMk cId="3886430401" sldId="258"/>
            <ac:spMk id="2" creationId="{00000000-0000-0000-0000-000000000000}"/>
          </ac:spMkLst>
        </pc:spChg>
        <pc:spChg chg="mod">
          <ac:chgData name="Valeria Savelev" userId="1500e517-06a1-4f1a-8135-83f19b567427" providerId="ADAL" clId="{70C5DF7D-7575-4328-B648-A1B84D95C5CE}" dt="2024-11-12T10:01:03.073" v="387" actId="6549"/>
          <ac:spMkLst>
            <pc:docMk/>
            <pc:sldMk cId="3886430401" sldId="258"/>
            <ac:spMk id="3" creationId="{00000000-0000-0000-0000-000000000000}"/>
          </ac:spMkLst>
        </pc:spChg>
      </pc:sldChg>
      <pc:sldChg chg="modSp mod">
        <pc:chgData name="Valeria Savelev" userId="1500e517-06a1-4f1a-8135-83f19b567427" providerId="ADAL" clId="{70C5DF7D-7575-4328-B648-A1B84D95C5CE}" dt="2024-11-06T15:27:37.257" v="100" actId="20577"/>
        <pc:sldMkLst>
          <pc:docMk/>
          <pc:sldMk cId="3261187765" sldId="259"/>
        </pc:sldMkLst>
        <pc:spChg chg="mod">
          <ac:chgData name="Valeria Savelev" userId="1500e517-06a1-4f1a-8135-83f19b567427" providerId="ADAL" clId="{70C5DF7D-7575-4328-B648-A1B84D95C5CE}" dt="2024-11-06T15:27:37.257" v="100" actId="20577"/>
          <ac:spMkLst>
            <pc:docMk/>
            <pc:sldMk cId="3261187765" sldId="259"/>
            <ac:spMk id="3" creationId="{00000000-0000-0000-0000-000000000000}"/>
          </ac:spMkLst>
        </pc:spChg>
      </pc:sldChg>
      <pc:sldChg chg="modSp mod">
        <pc:chgData name="Valeria Savelev" userId="1500e517-06a1-4f1a-8135-83f19b567427" providerId="ADAL" clId="{70C5DF7D-7575-4328-B648-A1B84D95C5CE}" dt="2024-11-12T10:06:42.673" v="414" actId="20577"/>
        <pc:sldMkLst>
          <pc:docMk/>
          <pc:sldMk cId="2320936675" sldId="260"/>
        </pc:sldMkLst>
        <pc:spChg chg="mod">
          <ac:chgData name="Valeria Savelev" userId="1500e517-06a1-4f1a-8135-83f19b567427" providerId="ADAL" clId="{70C5DF7D-7575-4328-B648-A1B84D95C5CE}" dt="2024-11-06T15:30:02.669" v="182" actId="20577"/>
          <ac:spMkLst>
            <pc:docMk/>
            <pc:sldMk cId="2320936675" sldId="260"/>
            <ac:spMk id="2" creationId="{00000000-0000-0000-0000-000000000000}"/>
          </ac:spMkLst>
        </pc:spChg>
        <pc:spChg chg="mod">
          <ac:chgData name="Valeria Savelev" userId="1500e517-06a1-4f1a-8135-83f19b567427" providerId="ADAL" clId="{70C5DF7D-7575-4328-B648-A1B84D95C5CE}" dt="2024-11-12T10:06:42.673" v="414" actId="20577"/>
          <ac:spMkLst>
            <pc:docMk/>
            <pc:sldMk cId="2320936675" sldId="260"/>
            <ac:spMk id="3" creationId="{00000000-0000-0000-0000-000000000000}"/>
          </ac:spMkLst>
        </pc:spChg>
      </pc:sldChg>
      <pc:sldChg chg="modSp mod">
        <pc:chgData name="Valeria Savelev" userId="1500e517-06a1-4f1a-8135-83f19b567427" providerId="ADAL" clId="{70C5DF7D-7575-4328-B648-A1B84D95C5CE}" dt="2024-11-12T10:07:14.527" v="422" actId="20577"/>
        <pc:sldMkLst>
          <pc:docMk/>
          <pc:sldMk cId="3286767824" sldId="267"/>
        </pc:sldMkLst>
        <pc:spChg chg="mod">
          <ac:chgData name="Valeria Savelev" userId="1500e517-06a1-4f1a-8135-83f19b567427" providerId="ADAL" clId="{70C5DF7D-7575-4328-B648-A1B84D95C5CE}" dt="2024-11-06T15:30:17.887" v="184"/>
          <ac:spMkLst>
            <pc:docMk/>
            <pc:sldMk cId="3286767824" sldId="267"/>
            <ac:spMk id="2" creationId="{00000000-0000-0000-0000-000000000000}"/>
          </ac:spMkLst>
        </pc:spChg>
        <pc:spChg chg="mod">
          <ac:chgData name="Valeria Savelev" userId="1500e517-06a1-4f1a-8135-83f19b567427" providerId="ADAL" clId="{70C5DF7D-7575-4328-B648-A1B84D95C5CE}" dt="2024-11-12T10:07:14.527" v="422" actId="20577"/>
          <ac:spMkLst>
            <pc:docMk/>
            <pc:sldMk cId="3286767824" sldId="267"/>
            <ac:spMk id="3" creationId="{00000000-0000-0000-0000-000000000000}"/>
          </ac:spMkLst>
        </pc:spChg>
      </pc:sldChg>
      <pc:sldChg chg="modSp mod">
        <pc:chgData name="Valeria Savelev" userId="1500e517-06a1-4f1a-8135-83f19b567427" providerId="ADAL" clId="{70C5DF7D-7575-4328-B648-A1B84D95C5CE}" dt="2024-11-06T15:37:07.081" v="361" actId="20577"/>
        <pc:sldMkLst>
          <pc:docMk/>
          <pc:sldMk cId="965201193" sldId="273"/>
        </pc:sldMkLst>
        <pc:spChg chg="mod">
          <ac:chgData name="Valeria Savelev" userId="1500e517-06a1-4f1a-8135-83f19b567427" providerId="ADAL" clId="{70C5DF7D-7575-4328-B648-A1B84D95C5CE}" dt="2024-11-06T15:37:07.081" v="361" actId="20577"/>
          <ac:spMkLst>
            <pc:docMk/>
            <pc:sldMk cId="965201193" sldId="273"/>
            <ac:spMk id="3" creationId="{00000000-0000-0000-0000-000000000000}"/>
          </ac:spMkLst>
        </pc:spChg>
        <pc:spChg chg="mod">
          <ac:chgData name="Valeria Savelev" userId="1500e517-06a1-4f1a-8135-83f19b567427" providerId="ADAL" clId="{70C5DF7D-7575-4328-B648-A1B84D95C5CE}" dt="2024-11-06T15:30:21.538" v="185"/>
          <ac:spMkLst>
            <pc:docMk/>
            <pc:sldMk cId="965201193" sldId="273"/>
            <ac:spMk id="4" creationId="{00000000-0000-0000-0000-000000000000}"/>
          </ac:spMkLst>
        </pc:spChg>
      </pc:sldChg>
      <pc:sldChg chg="modSp mod">
        <pc:chgData name="Valeria Savelev" userId="1500e517-06a1-4f1a-8135-83f19b567427" providerId="ADAL" clId="{70C5DF7D-7575-4328-B648-A1B84D95C5CE}" dt="2024-11-12T10:06:02.315" v="404" actId="20577"/>
        <pc:sldMkLst>
          <pc:docMk/>
          <pc:sldMk cId="1677865511" sldId="274"/>
        </pc:sldMkLst>
        <pc:spChg chg="mod">
          <ac:chgData name="Valeria Savelev" userId="1500e517-06a1-4f1a-8135-83f19b567427" providerId="ADAL" clId="{70C5DF7D-7575-4328-B648-A1B84D95C5CE}" dt="2024-11-06T15:27:49.079" v="106" actId="20577"/>
          <ac:spMkLst>
            <pc:docMk/>
            <pc:sldMk cId="1677865511" sldId="274"/>
            <ac:spMk id="2" creationId="{00000000-0000-0000-0000-000000000000}"/>
          </ac:spMkLst>
        </pc:spChg>
        <pc:spChg chg="mod">
          <ac:chgData name="Valeria Savelev" userId="1500e517-06a1-4f1a-8135-83f19b567427" providerId="ADAL" clId="{70C5DF7D-7575-4328-B648-A1B84D95C5CE}" dt="2024-11-12T10:06:02.315" v="404" actId="20577"/>
          <ac:spMkLst>
            <pc:docMk/>
            <pc:sldMk cId="1677865511" sldId="274"/>
            <ac:spMk id="3" creationId="{00000000-0000-0000-0000-000000000000}"/>
          </ac:spMkLst>
        </pc:spChg>
      </pc:sldChg>
      <pc:sldChg chg="modSp mod">
        <pc:chgData name="Valeria Savelev" userId="1500e517-06a1-4f1a-8135-83f19b567427" providerId="ADAL" clId="{70C5DF7D-7575-4328-B648-A1B84D95C5CE}" dt="2024-11-06T15:31:51.193" v="250" actId="20577"/>
        <pc:sldMkLst>
          <pc:docMk/>
          <pc:sldMk cId="2406732040" sldId="275"/>
        </pc:sldMkLst>
        <pc:spChg chg="mod">
          <ac:chgData name="Valeria Savelev" userId="1500e517-06a1-4f1a-8135-83f19b567427" providerId="ADAL" clId="{70C5DF7D-7575-4328-B648-A1B84D95C5CE}" dt="2024-11-06T15:29:53.135" v="180" actId="20577"/>
          <ac:spMkLst>
            <pc:docMk/>
            <pc:sldMk cId="2406732040" sldId="275"/>
            <ac:spMk id="2" creationId="{00000000-0000-0000-0000-000000000000}"/>
          </ac:spMkLst>
        </pc:spChg>
        <pc:spChg chg="mod">
          <ac:chgData name="Valeria Savelev" userId="1500e517-06a1-4f1a-8135-83f19b567427" providerId="ADAL" clId="{70C5DF7D-7575-4328-B648-A1B84D95C5CE}" dt="2024-11-06T15:31:51.193" v="250" actId="20577"/>
          <ac:spMkLst>
            <pc:docMk/>
            <pc:sldMk cId="2406732040" sldId="275"/>
            <ac:spMk id="3" creationId="{00000000-0000-0000-0000-000000000000}"/>
          </ac:spMkLst>
        </pc:spChg>
      </pc:sldChg>
      <pc:sldChg chg="modSp mod">
        <pc:chgData name="Valeria Savelev" userId="1500e517-06a1-4f1a-8135-83f19b567427" providerId="ADAL" clId="{70C5DF7D-7575-4328-B648-A1B84D95C5CE}" dt="2024-11-06T15:35:54.959" v="306" actId="20577"/>
        <pc:sldMkLst>
          <pc:docMk/>
          <pc:sldMk cId="2057933605" sldId="278"/>
        </pc:sldMkLst>
        <pc:spChg chg="mod">
          <ac:chgData name="Valeria Savelev" userId="1500e517-06a1-4f1a-8135-83f19b567427" providerId="ADAL" clId="{70C5DF7D-7575-4328-B648-A1B84D95C5CE}" dt="2024-11-06T15:30:08.970" v="183"/>
          <ac:spMkLst>
            <pc:docMk/>
            <pc:sldMk cId="2057933605" sldId="278"/>
            <ac:spMk id="2" creationId="{00000000-0000-0000-0000-000000000000}"/>
          </ac:spMkLst>
        </pc:spChg>
        <pc:spChg chg="mod">
          <ac:chgData name="Valeria Savelev" userId="1500e517-06a1-4f1a-8135-83f19b567427" providerId="ADAL" clId="{70C5DF7D-7575-4328-B648-A1B84D95C5CE}" dt="2024-11-06T15:35:54.959" v="306" actId="20577"/>
          <ac:spMkLst>
            <pc:docMk/>
            <pc:sldMk cId="2057933605" sldId="278"/>
            <ac:spMk id="3" creationId="{00000000-0000-0000-0000-000000000000}"/>
          </ac:spMkLst>
        </pc:spChg>
      </pc:sldChg>
      <pc:sldChg chg="modSp mod">
        <pc:chgData name="Valeria Savelev" userId="1500e517-06a1-4f1a-8135-83f19b567427" providerId="ADAL" clId="{70C5DF7D-7575-4328-B648-A1B84D95C5CE}" dt="2024-11-06T15:29:42.088" v="163" actId="20577"/>
        <pc:sldMkLst>
          <pc:docMk/>
          <pc:sldMk cId="3254363727" sldId="279"/>
        </pc:sldMkLst>
        <pc:spChg chg="mod">
          <ac:chgData name="Valeria Savelev" userId="1500e517-06a1-4f1a-8135-83f19b567427" providerId="ADAL" clId="{70C5DF7D-7575-4328-B648-A1B84D95C5CE}" dt="2024-11-06T15:28:21.960" v="137" actId="20577"/>
          <ac:spMkLst>
            <pc:docMk/>
            <pc:sldMk cId="3254363727" sldId="279"/>
            <ac:spMk id="2" creationId="{00000000-0000-0000-0000-000000000000}"/>
          </ac:spMkLst>
        </pc:spChg>
        <pc:spChg chg="mod">
          <ac:chgData name="Valeria Savelev" userId="1500e517-06a1-4f1a-8135-83f19b567427" providerId="ADAL" clId="{70C5DF7D-7575-4328-B648-A1B84D95C5CE}" dt="2024-11-06T15:29:42.088" v="163" actId="20577"/>
          <ac:spMkLst>
            <pc:docMk/>
            <pc:sldMk cId="3254363727" sldId="279"/>
            <ac:spMk id="3" creationId="{00000000-0000-0000-0000-000000000000}"/>
          </ac:spMkLst>
        </pc:spChg>
      </pc:sldChg>
    </pc:docChg>
  </pc:docChgLst>
</pc:chgInfo>
</file>

<file path=ppt/comments/modernComment_103_C261C6B5.xml><?xml version="1.0" encoding="utf-8"?>
<p188:cmLst xmlns:a="http://schemas.openxmlformats.org/drawingml/2006/main" xmlns:r="http://schemas.openxmlformats.org/officeDocument/2006/relationships" xmlns:p188="http://schemas.microsoft.com/office/powerpoint/2018/8/main">
  <p188:cm id="{A604510E-149B-46FA-A07C-7BC3235D1D9F}" authorId="{D4AFCDE7-C165-9BAC-4808-5AFF3ECDAE84}" created="2024-07-08T12:25:45.741">
    <pc:sldMkLst xmlns:pc="http://schemas.microsoft.com/office/powerpoint/2013/main/command">
      <pc:docMk/>
      <pc:sldMk cId="3261187765" sldId="259"/>
    </pc:sldMkLst>
    <p188:txBody>
      <a:bodyPr/>
      <a:lstStyle/>
      <a:p>
        <a:r>
          <a:rPr lang="en-GB"/>
          <a:t>Point 2 is key - I would however say that the bioeconomy can be linked with/integrated in all subjects, not just the traditional STEM subjects.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9/12/2024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9/12/2024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9/12/2024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9/12/2024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9/12/2024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9/12/2024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3_C261C6B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190577" y="3299146"/>
            <a:ext cx="5597489" cy="1248212"/>
          </a:xfrm>
        </p:spPr>
        <p:txBody>
          <a:bodyPr/>
          <a:lstStyle/>
          <a:p>
            <a:r>
              <a:rPr lang="pt-PT" sz="4000">
                <a:latin typeface="Calibri"/>
                <a:ea typeface="Calibri"/>
                <a:cs typeface="Calibri"/>
              </a:rPr>
              <a:t>SCHULUNGSUNTERLAGEN</a:t>
            </a:r>
            <a:endParaRPr lang="pt-PT" sz="4000" b="0">
              <a:solidFill>
                <a:srgbClr val="000000"/>
              </a:solidFill>
              <a:latin typeface="Calibri"/>
              <a:ea typeface="Calibri"/>
              <a:cs typeface="Calibri"/>
            </a:endParaRPr>
          </a:p>
          <a:p>
            <a:endParaRPr lang="pt-PT" dirty="0">
              <a:ea typeface="Calibri"/>
            </a:endParaRP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107504" y="4365104"/>
            <a:ext cx="4824536" cy="605474"/>
          </a:xfrm>
        </p:spPr>
        <p:txBody>
          <a:bodyPr>
            <a:normAutofit/>
          </a:bodyPr>
          <a:lstStyle/>
          <a:p>
            <a:r>
              <a:rPr lang="en-US" sz="1800" b="0" i="0" u="none" strike="noStrike" dirty="0">
                <a:solidFill>
                  <a:srgbClr val="3BFF95"/>
                </a:solidFill>
                <a:effectLst/>
                <a:latin typeface="Calibri"/>
                <a:cs typeface="Calibri"/>
              </a:rPr>
              <a:t>SCHRITT 5: </a:t>
            </a:r>
            <a:r>
              <a:rPr lang="en-US" sz="1850" dirty="0">
                <a:latin typeface="Calibri"/>
                <a:cs typeface="Calibri"/>
              </a:rPr>
              <a:t>VERKNÜPFEN MIT DEM LEHRPLAN​</a:t>
            </a:r>
            <a:endParaRPr lang="pt-PT" sz="1850" dirty="0">
              <a:latin typeface="Calibri"/>
              <a:cs typeface="Calibri"/>
            </a:endParaRPr>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310" y="1174245"/>
            <a:ext cx="8424936" cy="4525963"/>
          </a:xfrm>
        </p:spPr>
        <p:txBody>
          <a:bodyPr>
            <a:normAutofit/>
          </a:bodyPr>
          <a:lstStyle/>
          <a:p>
            <a:pPr>
              <a:buFont typeface="Wingdings" pitchFamily="2" charset="2"/>
              <a:buChar char="Ø"/>
            </a:pPr>
            <a:r>
              <a:rPr lang="de-DE" sz="1800" b="1" dirty="0">
                <a:latin typeface="+mj-lt"/>
              </a:rPr>
              <a:t>Exkursionen: </a:t>
            </a:r>
            <a:r>
              <a:rPr lang="de-DE" sz="1800" dirty="0">
                <a:latin typeface="+mj-lt"/>
              </a:rPr>
              <a:t>Die Lehrkräfte können Besuche in landwirtschaftlichen Betrieben, Recyclinganlagen oder Unternehmen, die biobasierte Produkte herstellen, organisieren. Dies wird eine augenöffnende Erfahrung für die </a:t>
            </a:r>
            <a:r>
              <a:rPr lang="de-DE" sz="1800" dirty="0" err="1">
                <a:latin typeface="+mj-lt"/>
              </a:rPr>
              <a:t>Schüler:innen</a:t>
            </a:r>
            <a:r>
              <a:rPr lang="de-DE" sz="1800" dirty="0">
                <a:latin typeface="+mj-lt"/>
              </a:rPr>
              <a:t> sein, die sehen werden, wie das Problem der Abfallwirtschaft in der Schule gelöst werden kann, wenn ein grundlegendes Prinzip der Bioökonomie in die Praxis umgesetzt wird. Anschließend können sie diese Erfahrung mit dem Rest der Schulgemeinschaft teilen.</a:t>
            </a:r>
          </a:p>
          <a:p>
            <a:pPr>
              <a:buFont typeface="Wingdings" pitchFamily="2" charset="2"/>
              <a:buChar char="Ø"/>
            </a:pPr>
            <a:endParaRPr lang="en-US" sz="1800" dirty="0">
              <a:latin typeface="+mj-lt"/>
            </a:endParaRPr>
          </a:p>
          <a:p>
            <a:pPr>
              <a:buFont typeface="Wingdings" pitchFamily="2" charset="2"/>
              <a:buChar char="Ø"/>
            </a:pPr>
            <a:r>
              <a:rPr lang="de-DE" sz="1800" b="1" dirty="0">
                <a:latin typeface="+mj-lt"/>
              </a:rPr>
              <a:t>Praktika und </a:t>
            </a:r>
            <a:r>
              <a:rPr lang="de-DE" sz="1800" b="1" dirty="0" err="1">
                <a:latin typeface="+mj-lt"/>
              </a:rPr>
              <a:t>Mentor:innenschaften</a:t>
            </a:r>
            <a:r>
              <a:rPr lang="de-DE" sz="1800" b="1" dirty="0">
                <a:latin typeface="+mj-lt"/>
              </a:rPr>
              <a:t> bei lokalen Unternehmen: </a:t>
            </a:r>
            <a:r>
              <a:rPr lang="de-DE" sz="1800" dirty="0">
                <a:latin typeface="+mj-lt"/>
              </a:rPr>
              <a:t>Vor allem für Jugendliche ist diese Art von Programmen hilfreich, um herauszufinden, ob sie eine Karriere im Bereich der Bioökonomie verfolgen können, da sie Zugang zu Daten über eine Vielzahl von Berufen haben. Es ist auch eine großartige Gelegenheit für eine Schule, mit der breiteren Gemeinschaft zusammenzuarbeiten und ein Netzwerk von Personen zu schaffen, die dem Umweltausschuss bei der Förderung der Nachhaltigkeit an der Schule helfen können.</a:t>
            </a:r>
            <a:endParaRPr lang="en-US" sz="1800" dirty="0">
              <a:latin typeface="+mj-lt"/>
            </a:endParaRPr>
          </a:p>
          <a:p>
            <a:pPr>
              <a:buFont typeface="Wingdings" pitchFamily="2" charset="2"/>
              <a:buChar char="Ø"/>
            </a:pPr>
            <a:endParaRPr lang="en-US" sz="2000" dirty="0">
              <a:latin typeface="+mj-lt"/>
            </a:endParaRPr>
          </a:p>
        </p:txBody>
      </p:sp>
      <p:sp>
        <p:nvSpPr>
          <p:cNvPr id="4" name="Title 1"/>
          <p:cNvSpPr>
            <a:spLocks noGrp="1"/>
          </p:cNvSpPr>
          <p:nvPr>
            <p:ph type="title"/>
          </p:nvPr>
        </p:nvSpPr>
        <p:spPr>
          <a:xfrm>
            <a:off x="179512" y="44624"/>
            <a:ext cx="8229600" cy="1143000"/>
          </a:xfrm>
        </p:spPr>
        <p:txBody>
          <a:bodyPr>
            <a:normAutofit/>
          </a:bodyPr>
          <a:lstStyle/>
          <a:p>
            <a:r>
              <a:rPr lang="de-DE" sz="2400" b="1" dirty="0"/>
              <a:t>Die Theorie in die Praxis umsetzen​</a:t>
            </a:r>
            <a:br>
              <a:rPr lang="de-DE" sz="2400" b="1" dirty="0"/>
            </a:br>
            <a:r>
              <a:rPr lang="de-DE" sz="2400" b="1" dirty="0"/>
              <a:t> Lehrplanintegration durch erfahrungsbasiertes Lernen</a:t>
            </a:r>
            <a:endParaRPr lang="el-GR" sz="2400" b="1" dirty="0"/>
          </a:p>
        </p:txBody>
      </p:sp>
    </p:spTree>
    <p:extLst>
      <p:ext uri="{BB962C8B-B14F-4D97-AF65-F5344CB8AC3E}">
        <p14:creationId xmlns:p14="http://schemas.microsoft.com/office/powerpoint/2010/main" val="9652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0" u="none" strike="noStrike" dirty="0" err="1">
                <a:solidFill>
                  <a:srgbClr val="000000"/>
                </a:solidFill>
                <a:effectLst/>
                <a:latin typeface="Century Gothic" panose="020B0502020202020204" pitchFamily="34" charset="0"/>
              </a:rPr>
              <a:t>Pädagogische</a:t>
            </a:r>
            <a:r>
              <a:rPr lang="en-US" sz="3600" b="1" i="0" u="none" strike="noStrike" dirty="0">
                <a:solidFill>
                  <a:srgbClr val="000000"/>
                </a:solidFill>
                <a:effectLst/>
                <a:latin typeface="Century Gothic" panose="020B0502020202020204" pitchFamily="34" charset="0"/>
              </a:rPr>
              <a:t> </a:t>
            </a:r>
            <a:r>
              <a:rPr lang="en-US" sz="3600" b="1" i="0" u="none" strike="noStrike" dirty="0" err="1">
                <a:solidFill>
                  <a:srgbClr val="000000"/>
                </a:solidFill>
                <a:effectLst/>
                <a:latin typeface="Century Gothic" panose="020B0502020202020204" pitchFamily="34" charset="0"/>
              </a:rPr>
              <a:t>Ressourcen</a:t>
            </a:r>
            <a:r>
              <a:rPr lang="en-US" sz="3600" b="0" i="0" u="none" strike="noStrike" dirty="0">
                <a:solidFill>
                  <a:srgbClr val="000000"/>
                </a:solidFill>
                <a:effectLst/>
                <a:latin typeface="Century Gothic" panose="020B0502020202020204" pitchFamily="34" charset="0"/>
              </a:rPr>
              <a:t>​​</a:t>
            </a:r>
            <a:r>
              <a:rPr lang="en-US" sz="3600" b="0" i="0" dirty="0">
                <a:solidFill>
                  <a:srgbClr val="000000"/>
                </a:solidFill>
                <a:effectLst/>
                <a:latin typeface="Century Gothic" panose="020B0502020202020204" pitchFamily="34" charset="0"/>
              </a:rPr>
              <a:t>​</a:t>
            </a:r>
            <a:endParaRPr lang="el-GR" sz="7200"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https://www.ecoschools.global/seven-steps-methodology</a:t>
            </a:r>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Danke!​​</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067128" cy="1143000"/>
          </a:xfrm>
        </p:spPr>
        <p:txBody>
          <a:bodyPr>
            <a:noAutofit/>
          </a:bodyPr>
          <a:lstStyle/>
          <a:p>
            <a:r>
              <a:rPr lang="de-DE" sz="2800" b="1" dirty="0"/>
              <a:t>Verknüpfen des Eco-Schools-Programms mit dem Lehrplan</a:t>
            </a:r>
            <a:endParaRPr lang="el-GR" sz="2800" b="1" dirty="0"/>
          </a:p>
        </p:txBody>
      </p:sp>
      <p:sp>
        <p:nvSpPr>
          <p:cNvPr id="3" name="Content Placeholder 2"/>
          <p:cNvSpPr>
            <a:spLocks noGrp="1"/>
          </p:cNvSpPr>
          <p:nvPr>
            <p:ph idx="1"/>
          </p:nvPr>
        </p:nvSpPr>
        <p:spPr>
          <a:xfrm>
            <a:off x="457200" y="1412776"/>
            <a:ext cx="8229600" cy="3888432"/>
          </a:xfrm>
        </p:spPr>
        <p:txBody>
          <a:bodyPr>
            <a:normAutofit fontScale="85000" lnSpcReduction="20000"/>
          </a:bodyPr>
          <a:lstStyle/>
          <a:p>
            <a:r>
              <a:rPr lang="de-DE" sz="2400" dirty="0">
                <a:latin typeface="+mj-lt"/>
              </a:rPr>
              <a:t>Neben der Aufwertung des Programms gewährleistet das Verknüpfen der Eco-Schools-Aktivitäten mit dem Lehrplan, dass Eco-Schools wirklich in die Schulgemeinschaft integriert sind. </a:t>
            </a:r>
          </a:p>
          <a:p>
            <a:endParaRPr lang="en-US" sz="2400" dirty="0">
              <a:latin typeface="+mj-lt"/>
            </a:endParaRPr>
          </a:p>
          <a:p>
            <a:r>
              <a:rPr lang="de-DE" sz="2400" dirty="0">
                <a:latin typeface="+mj-lt"/>
              </a:rPr>
              <a:t>Die </a:t>
            </a:r>
            <a:r>
              <a:rPr lang="de-DE" sz="2400" dirty="0" err="1">
                <a:latin typeface="+mj-lt"/>
              </a:rPr>
              <a:t>Schüler:innen</a:t>
            </a:r>
            <a:r>
              <a:rPr lang="de-DE" sz="2400" dirty="0">
                <a:latin typeface="+mj-lt"/>
              </a:rPr>
              <a:t> der gesamten Schule sollten ein Verständnis dafür entwickeln, wie Umwelt- und Sozialthemen in einem realen Umfeld behandelt werden.</a:t>
            </a:r>
          </a:p>
          <a:p>
            <a:endParaRPr lang="en-US" sz="2400" dirty="0">
              <a:latin typeface="+mj-lt"/>
            </a:endParaRPr>
          </a:p>
          <a:p>
            <a:r>
              <a:rPr lang="de-DE" sz="2400" dirty="0">
                <a:latin typeface="+mj-lt"/>
              </a:rPr>
              <a:t>Die Arbeitsweise des Eco-Komitees lehrt die </a:t>
            </a:r>
            <a:r>
              <a:rPr lang="de-DE" sz="2400" dirty="0" err="1">
                <a:latin typeface="+mj-lt"/>
              </a:rPr>
              <a:t>Schüler:innen</a:t>
            </a:r>
            <a:r>
              <a:rPr lang="de-DE" sz="2400" dirty="0">
                <a:latin typeface="+mj-lt"/>
              </a:rPr>
              <a:t> außerdem, wie man sich aktiv an einer Gemeinschaft beteiligt. Die Sitzungen, Vorschläge, Abstimmungsverfahren, Entscheidungsfindung, Umfragen, Präsentation der Ergebnisse und die Zusammenarbeit zwischen den Ausschussmitgliedern bereiten die </a:t>
            </a:r>
            <a:r>
              <a:rPr lang="de-DE" sz="2400" dirty="0" err="1">
                <a:latin typeface="+mj-lt"/>
              </a:rPr>
              <a:t>Schüler:innen</a:t>
            </a:r>
            <a:r>
              <a:rPr lang="de-DE" sz="2400" dirty="0">
                <a:latin typeface="+mj-lt"/>
              </a:rPr>
              <a:t> auf ihr Erwachsenenleben als Fachleute und </a:t>
            </a:r>
            <a:r>
              <a:rPr lang="de-DE" sz="2400" dirty="0" err="1">
                <a:latin typeface="+mj-lt"/>
              </a:rPr>
              <a:t>Weltbürger:innen</a:t>
            </a:r>
            <a:r>
              <a:rPr lang="de-DE" sz="2400" dirty="0">
                <a:latin typeface="+mj-lt"/>
              </a:rPr>
              <a:t> vor.</a:t>
            </a:r>
            <a:endParaRPr lang="en-US" dirty="0">
              <a:latin typeface="+mj-lt"/>
            </a:endParaRPr>
          </a:p>
          <a:p>
            <a:endParaRPr lang="el-GR" b="1" dirty="0">
              <a:latin typeface="+mj-lt"/>
            </a:endParaRPr>
          </a:p>
        </p:txBody>
      </p:sp>
      <p:sp>
        <p:nvSpPr>
          <p:cNvPr id="4" name="TextBox 3"/>
          <p:cNvSpPr txBox="1"/>
          <p:nvPr/>
        </p:nvSpPr>
        <p:spPr>
          <a:xfrm>
            <a:off x="827584" y="5373216"/>
            <a:ext cx="2808312" cy="584775"/>
          </a:xfrm>
          <a:prstGeom prst="rect">
            <a:avLst/>
          </a:prstGeom>
          <a:noFill/>
        </p:spPr>
        <p:txBody>
          <a:bodyPr wrap="square" rtlCol="0">
            <a:spAutoFit/>
          </a:bodyPr>
          <a:lstStyle/>
          <a:p>
            <a:r>
              <a:rPr lang="en-US" sz="1600" dirty="0">
                <a:hlinkClick r:id="rId2"/>
              </a:rPr>
              <a:t>https://www.ecoschools.global/seven-steps-methodology</a:t>
            </a:r>
            <a:endParaRPr lang="en-US" sz="1600"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sz="3600" b="1" dirty="0"/>
              <a:t>Integration in den </a:t>
            </a:r>
            <a:r>
              <a:rPr lang="en-US" sz="3600" b="1" dirty="0" err="1"/>
              <a:t>Lehrplan</a:t>
            </a:r>
            <a:endParaRPr lang="el-GR" sz="3600" b="1" dirty="0"/>
          </a:p>
        </p:txBody>
      </p:sp>
      <p:sp>
        <p:nvSpPr>
          <p:cNvPr id="3" name="Content Placeholder 2"/>
          <p:cNvSpPr>
            <a:spLocks noGrp="1"/>
          </p:cNvSpPr>
          <p:nvPr>
            <p:ph idx="1"/>
          </p:nvPr>
        </p:nvSpPr>
        <p:spPr>
          <a:xfrm>
            <a:off x="457200" y="1166018"/>
            <a:ext cx="8229600" cy="4525963"/>
          </a:xfrm>
        </p:spPr>
        <p:txBody>
          <a:bodyPr>
            <a:normAutofit fontScale="85000" lnSpcReduction="10000"/>
          </a:bodyPr>
          <a:lstStyle/>
          <a:p>
            <a:r>
              <a:rPr lang="de-DE" sz="2400" dirty="0">
                <a:latin typeface="+mj-lt"/>
              </a:rPr>
              <a:t>Die Integration des Programms in den Lehrplan kann entweder direkt durch spezifische Kurse oder indirekt durch innovativen Unterricht erfolgen.</a:t>
            </a:r>
          </a:p>
          <a:p>
            <a:endParaRPr lang="en-US" sz="2400" dirty="0">
              <a:latin typeface="+mj-lt"/>
            </a:endParaRPr>
          </a:p>
          <a:p>
            <a:r>
              <a:rPr lang="de-DE" sz="2400" dirty="0">
                <a:latin typeface="+mj-lt"/>
              </a:rPr>
              <a:t>Die Einführung der Eco-Schools-Prinzipien in einer Schule bedeutet, dass die zwölf Themen, die mit der Methodik verbunden sind, mehr im Rahmen der Schulfächer und weniger als eigenständige Einheiten eines Fachs unterrichtet werden. Der Grund dafür liegt in der Tatsache, dass Umweltthemen nur dann zielgerichtet behandelt werden können, wenn verschiedene Fachbereiche gleichzeitig involviert werden. </a:t>
            </a:r>
          </a:p>
          <a:p>
            <a:endParaRPr lang="en-US" sz="2400" dirty="0">
              <a:latin typeface="+mj-lt"/>
            </a:endParaRPr>
          </a:p>
          <a:p>
            <a:r>
              <a:rPr lang="de-DE" sz="2400" dirty="0">
                <a:latin typeface="+mj-lt"/>
              </a:rPr>
              <a:t>Dieselbe Philosophie gilt auch für Bioökonomie. Um Lösungen zu finden, kann sie Wissen aus Fächern wie Biologie, Chemie, Physik, Umweltstudien, Hauswirtschaft, Wirtschaftswissenschaften oder Mathematik nutzen.</a:t>
            </a:r>
            <a:endParaRPr lang="en-US" sz="2400" dirty="0">
              <a:latin typeface="+mj-lt"/>
            </a:endParaRPr>
          </a:p>
        </p:txBody>
      </p:sp>
    </p:spTree>
    <p:extLst>
      <p:ext uri="{BB962C8B-B14F-4D97-AF65-F5344CB8AC3E}">
        <p14:creationId xmlns:p14="http://schemas.microsoft.com/office/powerpoint/2010/main" val="326118776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a:t> Integration in den </a:t>
            </a:r>
            <a:r>
              <a:rPr lang="en-US" sz="3600" b="1" dirty="0" err="1"/>
              <a:t>Lehrplan</a:t>
            </a:r>
            <a:br>
              <a:rPr lang="en-US" sz="3600" b="1" dirty="0"/>
            </a:br>
            <a:r>
              <a:rPr lang="en-US" sz="3600" b="1" dirty="0"/>
              <a:t>1. </a:t>
            </a:r>
            <a:r>
              <a:rPr lang="en-US" sz="3600" b="1" dirty="0" err="1"/>
              <a:t>Direkt</a:t>
            </a:r>
            <a:endParaRPr lang="el-GR" sz="3600" b="1" dirty="0"/>
          </a:p>
        </p:txBody>
      </p:sp>
      <p:sp>
        <p:nvSpPr>
          <p:cNvPr id="3" name="Content Placeholder 2"/>
          <p:cNvSpPr>
            <a:spLocks noGrp="1"/>
          </p:cNvSpPr>
          <p:nvPr>
            <p:ph idx="1"/>
          </p:nvPr>
        </p:nvSpPr>
        <p:spPr>
          <a:xfrm>
            <a:off x="427243" y="1844824"/>
            <a:ext cx="7992888" cy="4824536"/>
          </a:xfrm>
        </p:spPr>
        <p:txBody>
          <a:bodyPr>
            <a:noAutofit/>
          </a:bodyPr>
          <a:lstStyle/>
          <a:p>
            <a:r>
              <a:rPr lang="de-DE" sz="2000" dirty="0">
                <a:latin typeface="+mj-lt"/>
              </a:rPr>
              <a:t>Die direkte Verknüpfung eines Bioökonomie-Projekts mit den Themen der Eco-Schools und den Schulfächern vermittelt den </a:t>
            </a:r>
            <a:r>
              <a:rPr lang="de-DE" sz="2000" dirty="0" err="1">
                <a:latin typeface="+mj-lt"/>
              </a:rPr>
              <a:t>Schüler:innen</a:t>
            </a:r>
            <a:r>
              <a:rPr lang="de-DE" sz="2000" dirty="0">
                <a:latin typeface="+mj-lt"/>
              </a:rPr>
              <a:t> ein umfassendes Verständnis für die Verflechtung von Biologie, Wirtschaft, Technologie, Chemie und Gesellschaft bei der Schaffung einer nachhaltigen Zukunft. </a:t>
            </a:r>
          </a:p>
          <a:p>
            <a:endParaRPr lang="de-DE" sz="2000" dirty="0">
              <a:latin typeface="+mj-lt"/>
            </a:endParaRPr>
          </a:p>
          <a:p>
            <a:endParaRPr lang="en-US" sz="2000" dirty="0">
              <a:latin typeface="+mj-lt"/>
            </a:endParaRPr>
          </a:p>
          <a:p>
            <a:r>
              <a:rPr lang="de-DE" sz="2000" dirty="0">
                <a:latin typeface="+mj-lt"/>
              </a:rPr>
              <a:t>Wenn diese Fächer den </a:t>
            </a:r>
            <a:r>
              <a:rPr lang="de-DE" sz="2000" dirty="0" err="1">
                <a:latin typeface="+mj-lt"/>
              </a:rPr>
              <a:t>Schüler:innen</a:t>
            </a:r>
            <a:r>
              <a:rPr lang="de-DE" sz="2000" dirty="0">
                <a:latin typeface="+mj-lt"/>
              </a:rPr>
              <a:t> außerdem praktische Aktivitäten und Fallstudien zu realen Umweltproblemen bieten, wird das Interesse der </a:t>
            </a:r>
            <a:r>
              <a:rPr lang="de-DE" sz="2000" dirty="0" err="1">
                <a:latin typeface="+mj-lt"/>
              </a:rPr>
              <a:t>Schüler:innen</a:t>
            </a:r>
            <a:r>
              <a:rPr lang="de-DE" sz="2000" dirty="0">
                <a:latin typeface="+mj-lt"/>
              </a:rPr>
              <a:t> geweckt und sie werden sich stärker engagieren. </a:t>
            </a: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t> Integration in den </a:t>
            </a:r>
            <a:r>
              <a:rPr lang="en-US" sz="3200" b="1" dirty="0" err="1"/>
              <a:t>Lehrplan</a:t>
            </a:r>
            <a:br>
              <a:rPr lang="en-US" sz="3200" b="1" dirty="0"/>
            </a:br>
            <a:r>
              <a:rPr lang="en-US" sz="3200" b="1" dirty="0"/>
              <a:t>2. </a:t>
            </a:r>
            <a:r>
              <a:rPr lang="en-US" sz="3200" b="1" dirty="0" err="1"/>
              <a:t>Indirekt</a:t>
            </a:r>
            <a:r>
              <a:rPr lang="en-US" sz="3200" b="1" dirty="0"/>
              <a:t> </a:t>
            </a:r>
            <a:endParaRPr lang="el-GR" sz="3200" b="1" dirty="0"/>
          </a:p>
        </p:txBody>
      </p:sp>
      <p:sp>
        <p:nvSpPr>
          <p:cNvPr id="3" name="Content Placeholder 2"/>
          <p:cNvSpPr>
            <a:spLocks noGrp="1"/>
          </p:cNvSpPr>
          <p:nvPr>
            <p:ph idx="1"/>
          </p:nvPr>
        </p:nvSpPr>
        <p:spPr>
          <a:xfrm>
            <a:off x="457200" y="1484785"/>
            <a:ext cx="8229600" cy="4176464"/>
          </a:xfrm>
        </p:spPr>
        <p:txBody>
          <a:bodyPr>
            <a:normAutofit lnSpcReduction="10000"/>
          </a:bodyPr>
          <a:lstStyle/>
          <a:p>
            <a:r>
              <a:rPr lang="de-DE" sz="2000" b="1" dirty="0"/>
              <a:t>Lehrkräfte können die Bioökonomie indirekt über das Programm der Eco-Schools integrieren durch: </a:t>
            </a:r>
          </a:p>
          <a:p>
            <a:endParaRPr lang="en-US" sz="2000" dirty="0"/>
          </a:p>
          <a:p>
            <a:pPr>
              <a:buFont typeface="Wingdings" pitchFamily="2" charset="2"/>
              <a:buChar char="Ø"/>
            </a:pPr>
            <a:r>
              <a:rPr lang="en-US" sz="2000" dirty="0" err="1"/>
              <a:t>Projektbasiertes</a:t>
            </a:r>
            <a:r>
              <a:rPr lang="en-US" sz="2000" dirty="0"/>
              <a:t> </a:t>
            </a:r>
            <a:r>
              <a:rPr lang="en-US" sz="2000" dirty="0" err="1"/>
              <a:t>Lernen</a:t>
            </a:r>
            <a:r>
              <a:rPr lang="en-US" sz="2000" dirty="0"/>
              <a:t> (PBL)</a:t>
            </a:r>
          </a:p>
          <a:p>
            <a:pPr>
              <a:buFont typeface="Wingdings" pitchFamily="2" charset="2"/>
              <a:buChar char="Ø"/>
            </a:pPr>
            <a:endParaRPr lang="en-US" sz="2000" dirty="0"/>
          </a:p>
          <a:p>
            <a:pPr>
              <a:buFont typeface="Wingdings" pitchFamily="2" charset="2"/>
              <a:buChar char="Ø"/>
            </a:pPr>
            <a:r>
              <a:rPr lang="en-US" sz="2000" dirty="0" err="1"/>
              <a:t>Gemeinsame</a:t>
            </a:r>
            <a:r>
              <a:rPr lang="en-US" sz="2000" dirty="0"/>
              <a:t> Arbeit</a:t>
            </a:r>
          </a:p>
          <a:p>
            <a:pPr>
              <a:buFont typeface="Wingdings" pitchFamily="2" charset="2"/>
              <a:buChar char="Ø"/>
            </a:pPr>
            <a:endParaRPr lang="en-US" sz="2000" dirty="0"/>
          </a:p>
          <a:p>
            <a:pPr>
              <a:buFont typeface="Wingdings" pitchFamily="2" charset="2"/>
              <a:buChar char="Ø"/>
            </a:pPr>
            <a:r>
              <a:rPr lang="en-US" sz="2000" dirty="0" err="1"/>
              <a:t>Erfahrungsorientiertes</a:t>
            </a:r>
            <a:r>
              <a:rPr lang="en-US" sz="2000" dirty="0"/>
              <a:t> </a:t>
            </a:r>
            <a:r>
              <a:rPr lang="en-US" sz="2000" dirty="0" err="1"/>
              <a:t>Lernen</a:t>
            </a:r>
            <a:endParaRPr lang="en-US" sz="2000" dirty="0"/>
          </a:p>
          <a:p>
            <a:pPr>
              <a:buFont typeface="Wingdings" pitchFamily="2" charset="2"/>
              <a:buChar char="Ø"/>
            </a:pPr>
            <a:endParaRPr lang="en-US" sz="2000" dirty="0"/>
          </a:p>
          <a:p>
            <a:pPr>
              <a:buFont typeface="Wingdings" pitchFamily="2" charset="2"/>
              <a:buChar char="Ø"/>
            </a:pPr>
            <a:r>
              <a:rPr lang="en-US" sz="2000" dirty="0" err="1"/>
              <a:t>Exkursionen</a:t>
            </a:r>
            <a:endParaRPr lang="en-US" sz="2000" dirty="0"/>
          </a:p>
          <a:p>
            <a:pPr>
              <a:buFont typeface="Wingdings" pitchFamily="2" charset="2"/>
              <a:buChar char="Ø"/>
            </a:pPr>
            <a:endParaRPr lang="en-US" sz="2000" dirty="0"/>
          </a:p>
          <a:p>
            <a:pPr>
              <a:buFont typeface="Wingdings" pitchFamily="2" charset="2"/>
              <a:buChar char="Ø"/>
            </a:pPr>
            <a:r>
              <a:rPr lang="en-US" sz="2000" dirty="0" err="1"/>
              <a:t>Praktika</a:t>
            </a:r>
            <a:r>
              <a:rPr lang="en-US" sz="2000" dirty="0"/>
              <a:t> und </a:t>
            </a:r>
            <a:r>
              <a:rPr lang="en-US" sz="2000" dirty="0" err="1"/>
              <a:t>Mentor:innenschaften</a:t>
            </a:r>
            <a:endParaRPr lang="el-GR" sz="2000" dirty="0">
              <a:latin typeface="Century Gothic" pitchFamily="34" charset="0"/>
            </a:endParaRPr>
          </a:p>
        </p:txBody>
      </p:sp>
    </p:spTree>
    <p:extLst>
      <p:ext uri="{BB962C8B-B14F-4D97-AF65-F5344CB8AC3E}">
        <p14:creationId xmlns:p14="http://schemas.microsoft.com/office/powerpoint/2010/main" val="325436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de-DE" sz="2800" b="1" dirty="0"/>
              <a:t>Die Theorie in die Praxis umsetzen​</a:t>
            </a:r>
            <a:endParaRPr lang="en-GB" sz="2800" b="1" dirty="0"/>
          </a:p>
        </p:txBody>
      </p:sp>
      <p:sp>
        <p:nvSpPr>
          <p:cNvPr id="3" name="Content Placeholder 2"/>
          <p:cNvSpPr>
            <a:spLocks noGrp="1"/>
          </p:cNvSpPr>
          <p:nvPr>
            <p:ph idx="1"/>
          </p:nvPr>
        </p:nvSpPr>
        <p:spPr>
          <a:xfrm>
            <a:off x="251520" y="980728"/>
            <a:ext cx="8805664" cy="5400600"/>
          </a:xfrm>
        </p:spPr>
        <p:txBody>
          <a:bodyPr>
            <a:normAutofit/>
          </a:bodyPr>
          <a:lstStyle/>
          <a:p>
            <a:pPr marL="0" indent="0">
              <a:buNone/>
            </a:pPr>
            <a:r>
              <a:rPr lang="de-DE" sz="1800" b="1" dirty="0">
                <a:latin typeface="+mj-lt"/>
              </a:rPr>
              <a:t>In dem von uns untersuchten Projekt zur Abfallbewirtschaftung mussten die </a:t>
            </a:r>
            <a:r>
              <a:rPr lang="de-DE" sz="1800" b="1" dirty="0" err="1">
                <a:latin typeface="+mj-lt"/>
              </a:rPr>
              <a:t>Schüler:innen</a:t>
            </a:r>
            <a:r>
              <a:rPr lang="de-DE" sz="1800" b="1" dirty="0">
                <a:latin typeface="+mj-lt"/>
              </a:rPr>
              <a:t> die Informationen über verschiedene Fächer abrufen.</a:t>
            </a:r>
          </a:p>
          <a:p>
            <a:pPr marL="0" indent="0">
              <a:buNone/>
            </a:pPr>
            <a:endParaRPr lang="en-US" sz="1800" b="1" dirty="0">
              <a:latin typeface="+mj-lt"/>
            </a:endParaRPr>
          </a:p>
          <a:p>
            <a:pPr>
              <a:buFont typeface="Wingdings" pitchFamily="2" charset="2"/>
              <a:buChar char="Ø"/>
            </a:pPr>
            <a:r>
              <a:rPr lang="de-DE" sz="1800" b="1" dirty="0" err="1">
                <a:latin typeface="+mj-lt"/>
              </a:rPr>
              <a:t>Grundschüler:innen</a:t>
            </a:r>
            <a:r>
              <a:rPr lang="de-DE" sz="1800" b="1" dirty="0">
                <a:latin typeface="+mj-lt"/>
              </a:rPr>
              <a:t> sollten </a:t>
            </a:r>
            <a:r>
              <a:rPr lang="de-DE" sz="1800" dirty="0">
                <a:latin typeface="+mj-lt"/>
              </a:rPr>
              <a:t>lernen, wie man eine Tabelle erstellt, um die täglich anfallende Abfallmenge zu überwachen und zu erfassen (Mathe).</a:t>
            </a:r>
          </a:p>
          <a:p>
            <a:pPr>
              <a:buFont typeface="Wingdings" pitchFamily="2" charset="2"/>
              <a:buChar char="Ø"/>
            </a:pPr>
            <a:endParaRPr lang="en-US" sz="1800" dirty="0">
              <a:latin typeface="+mj-lt"/>
            </a:endParaRPr>
          </a:p>
          <a:p>
            <a:pPr>
              <a:buFont typeface="Wingdings" pitchFamily="2" charset="2"/>
              <a:buChar char="Ø"/>
            </a:pPr>
            <a:r>
              <a:rPr lang="de-DE" sz="1800" b="1" dirty="0">
                <a:latin typeface="+mj-lt"/>
              </a:rPr>
              <a:t>Die </a:t>
            </a:r>
            <a:r>
              <a:rPr lang="de-DE" sz="1800" b="1" dirty="0" err="1">
                <a:latin typeface="+mj-lt"/>
              </a:rPr>
              <a:t>Schüler:innen</a:t>
            </a:r>
            <a:r>
              <a:rPr lang="de-DE" sz="1800" b="1" dirty="0">
                <a:latin typeface="+mj-lt"/>
              </a:rPr>
              <a:t> der Mittelstufe </a:t>
            </a:r>
            <a:r>
              <a:rPr lang="de-DE" sz="1800" dirty="0">
                <a:latin typeface="+mj-lt"/>
              </a:rPr>
              <a:t>stellten</a:t>
            </a:r>
            <a:r>
              <a:rPr lang="de-DE" sz="1800" b="1" dirty="0">
                <a:latin typeface="+mj-lt"/>
              </a:rPr>
              <a:t> </a:t>
            </a:r>
            <a:r>
              <a:rPr lang="de-DE" sz="1800" dirty="0">
                <a:latin typeface="+mj-lt"/>
              </a:rPr>
              <a:t>Fragen zur Herstellung von Biobaumwolle aus Milchresten und brauchten die Fächer Biologie, Chemie und Technik, um Themen zu erforschen und ihre Rolle bei der Schaffung erneuerbarer Ressourcen und der Minimierung von Abfall zu entdecken.</a:t>
            </a:r>
          </a:p>
          <a:p>
            <a:pPr>
              <a:buFont typeface="Wingdings" pitchFamily="2" charset="2"/>
              <a:buChar char="Ø"/>
            </a:pPr>
            <a:endParaRPr lang="en-US" sz="1800" dirty="0">
              <a:latin typeface="+mj-lt"/>
            </a:endParaRPr>
          </a:p>
          <a:p>
            <a:pPr>
              <a:buFont typeface="Wingdings" pitchFamily="2" charset="2"/>
              <a:buChar char="Ø"/>
            </a:pPr>
            <a:r>
              <a:rPr lang="de-DE" sz="1800" b="1" dirty="0" err="1">
                <a:latin typeface="+mj-lt"/>
              </a:rPr>
              <a:t>Schüler:innen</a:t>
            </a:r>
            <a:r>
              <a:rPr lang="de-DE" sz="1800" b="1" dirty="0">
                <a:latin typeface="+mj-lt"/>
              </a:rPr>
              <a:t> der Oberstufe </a:t>
            </a:r>
            <a:r>
              <a:rPr lang="de-DE" sz="1800" dirty="0">
                <a:latin typeface="+mj-lt"/>
              </a:rPr>
              <a:t>könnten die direkte Verbindung zwischen Chemie und biobasierten Materialien, Biokraftstoffen und Biokunststoffen erkennen.  Die Lehrkräfte könnten dieses Wissen als Sprungbrett nutzen, um Experimente durchzuführen, die die chemischen Prozesse bei der Umwandlung von Biomasse in wertvolle Produkte veranschaulichen.</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723"/>
            <a:ext cx="8051459" cy="1642194"/>
          </a:xfrm>
        </p:spPr>
        <p:txBody>
          <a:bodyPr>
            <a:normAutofit/>
          </a:bodyPr>
          <a:lstStyle/>
          <a:p>
            <a:r>
              <a:rPr lang="de-DE" sz="2800" b="1" dirty="0"/>
              <a:t>Die Theorie in die Praxis umsetzen​</a:t>
            </a:r>
            <a:br>
              <a:rPr lang="de-DE" sz="2800" b="1" dirty="0"/>
            </a:br>
            <a:r>
              <a:rPr lang="en-US" sz="2800" b="1" dirty="0" err="1"/>
              <a:t>Projektbasiertes</a:t>
            </a:r>
            <a:r>
              <a:rPr lang="en-US" sz="2800" b="1" dirty="0"/>
              <a:t> </a:t>
            </a:r>
            <a:r>
              <a:rPr lang="en-US" sz="2800" b="1" dirty="0" err="1"/>
              <a:t>Lernen</a:t>
            </a:r>
            <a:r>
              <a:rPr lang="en-US" sz="2800" b="1" dirty="0"/>
              <a:t> (PBL)</a:t>
            </a:r>
            <a:endParaRPr lang="el-GR" sz="3600" b="1" dirty="0"/>
          </a:p>
        </p:txBody>
      </p:sp>
      <p:sp>
        <p:nvSpPr>
          <p:cNvPr id="3" name="Content Placeholder 2"/>
          <p:cNvSpPr>
            <a:spLocks noGrp="1"/>
          </p:cNvSpPr>
          <p:nvPr>
            <p:ph idx="1"/>
          </p:nvPr>
        </p:nvSpPr>
        <p:spPr>
          <a:xfrm>
            <a:off x="320625" y="1372345"/>
            <a:ext cx="8579296" cy="4525963"/>
          </a:xfrm>
        </p:spPr>
        <p:txBody>
          <a:bodyPr>
            <a:normAutofit/>
          </a:bodyPr>
          <a:lstStyle/>
          <a:p>
            <a:r>
              <a:rPr lang="de-DE" sz="1800" dirty="0">
                <a:latin typeface="+mj-lt"/>
              </a:rPr>
              <a:t>Die Lehrkräfte können noch einen Schritt weiter gehen und die </a:t>
            </a:r>
            <a:r>
              <a:rPr lang="de-DE" sz="1800" dirty="0" err="1">
                <a:latin typeface="+mj-lt"/>
              </a:rPr>
              <a:t>Schüler:innen</a:t>
            </a:r>
            <a:r>
              <a:rPr lang="de-DE" sz="1800" dirty="0">
                <a:latin typeface="+mj-lt"/>
              </a:rPr>
              <a:t> auffordern, Projekte zu realen Szenarien im Zusammenhang mit den Themen der Öko-Schulen zu bearbeiten. Einige von ihnen würden definitiv die Lösungen benötigen, die die Bioökonomie bietet.</a:t>
            </a:r>
          </a:p>
          <a:p>
            <a:endParaRPr lang="en-US" sz="1800" dirty="0">
              <a:latin typeface="+mj-lt"/>
            </a:endParaRPr>
          </a:p>
          <a:p>
            <a:pPr marL="0" indent="0">
              <a:buNone/>
            </a:pPr>
            <a:r>
              <a:rPr lang="de-DE" sz="1800" u="sng" dirty="0">
                <a:latin typeface="+mj-lt"/>
              </a:rPr>
              <a:t>Das können sie zum Beispiel:</a:t>
            </a:r>
          </a:p>
          <a:p>
            <a:pPr marL="0" indent="0">
              <a:buNone/>
            </a:pPr>
            <a:endParaRPr lang="en-US" sz="1800" u="sng" dirty="0">
              <a:latin typeface="+mj-lt"/>
            </a:endParaRPr>
          </a:p>
          <a:p>
            <a:pPr>
              <a:buFont typeface="Wingdings" pitchFamily="2" charset="2"/>
              <a:buChar char="Ø"/>
            </a:pPr>
            <a:r>
              <a:rPr lang="de-DE" sz="1800" dirty="0">
                <a:latin typeface="+mj-lt"/>
              </a:rPr>
              <a:t> Eine nachhaltige Schule mit Zero-</a:t>
            </a:r>
            <a:r>
              <a:rPr lang="de-DE" sz="1800" dirty="0" err="1">
                <a:latin typeface="+mj-lt"/>
              </a:rPr>
              <a:t>Waste</a:t>
            </a:r>
            <a:r>
              <a:rPr lang="de-DE" sz="1800" dirty="0">
                <a:latin typeface="+mj-lt"/>
              </a:rPr>
              <a:t> gestalten</a:t>
            </a:r>
          </a:p>
          <a:p>
            <a:pPr>
              <a:buFont typeface="Wingdings" pitchFamily="2" charset="2"/>
              <a:buChar char="Ø"/>
            </a:pPr>
            <a:endParaRPr lang="en-US" sz="1800" dirty="0">
              <a:latin typeface="+mj-lt"/>
            </a:endParaRPr>
          </a:p>
          <a:p>
            <a:pPr>
              <a:buFont typeface="Wingdings" pitchFamily="2" charset="2"/>
              <a:buChar char="Ø"/>
            </a:pPr>
            <a:r>
              <a:rPr lang="de-DE" sz="1800" dirty="0">
                <a:latin typeface="+mj-lt"/>
              </a:rPr>
              <a:t>Geschäftsplan zur Vermarktung des von der Schule erzeugten Komposts entwickeln</a:t>
            </a:r>
          </a:p>
          <a:p>
            <a:pPr>
              <a:buFont typeface="Wingdings" pitchFamily="2" charset="2"/>
              <a:buChar char="Ø"/>
            </a:pPr>
            <a:endParaRPr lang="en-US" sz="1800" dirty="0">
              <a:latin typeface="+mj-lt"/>
            </a:endParaRPr>
          </a:p>
          <a:p>
            <a:pPr>
              <a:buFont typeface="Wingdings" pitchFamily="2" charset="2"/>
              <a:buChar char="Ø"/>
            </a:pPr>
            <a:r>
              <a:rPr lang="de-DE" sz="1800" dirty="0">
                <a:latin typeface="+mj-lt"/>
              </a:rPr>
              <a:t>Eine Kampagne zur Abfallvermeidung in der Schule zu organisieren.</a:t>
            </a:r>
            <a:endParaRPr lang="en-US" sz="2000" dirty="0">
              <a:latin typeface="+mj-lt"/>
            </a:endParaRPr>
          </a:p>
          <a:p>
            <a:pPr marL="0" indent="0">
              <a:buNone/>
            </a:pPr>
            <a:endParaRPr lang="en-US" sz="2000" dirty="0">
              <a:latin typeface="+mj-lt"/>
            </a:endParaRPr>
          </a:p>
          <a:p>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normAutofit/>
          </a:bodyPr>
          <a:lstStyle/>
          <a:p>
            <a:r>
              <a:rPr lang="de-DE" sz="2400" b="1" dirty="0"/>
              <a:t>Die Theorie in die Praxis umsetzen​</a:t>
            </a:r>
            <a:br>
              <a:rPr lang="en-US" sz="2400" b="1" dirty="0"/>
            </a:br>
            <a:r>
              <a:rPr lang="en-US" sz="2400" b="1" dirty="0"/>
              <a:t> </a:t>
            </a:r>
            <a:r>
              <a:rPr lang="de-DE" sz="2400" b="1" dirty="0"/>
              <a:t>Transdisziplinärer Ansatz in Thema 11 - Abfallwirtschaft </a:t>
            </a:r>
            <a:endParaRPr lang="el-GR" sz="2400" b="1" dirty="0">
              <a:latin typeface="Century Gothic" pitchFamily="34" charset="0"/>
            </a:endParaRPr>
          </a:p>
        </p:txBody>
      </p:sp>
      <p:sp>
        <p:nvSpPr>
          <p:cNvPr id="3" name="Content Placeholder 2"/>
          <p:cNvSpPr>
            <a:spLocks noGrp="1"/>
          </p:cNvSpPr>
          <p:nvPr>
            <p:ph idx="1"/>
          </p:nvPr>
        </p:nvSpPr>
        <p:spPr>
          <a:xfrm>
            <a:off x="457200" y="1426460"/>
            <a:ext cx="8229600" cy="4005080"/>
          </a:xfrm>
        </p:spPr>
        <p:txBody>
          <a:bodyPr>
            <a:normAutofit fontScale="92500" lnSpcReduction="10000"/>
          </a:bodyPr>
          <a:lstStyle/>
          <a:p>
            <a:r>
              <a:rPr lang="de-DE" sz="1800" b="1" dirty="0">
                <a:latin typeface="+mj-lt"/>
              </a:rPr>
              <a:t>Umweltwissenschaft und Wirtschaft: </a:t>
            </a:r>
            <a:r>
              <a:rPr lang="de-DE" sz="1800" dirty="0">
                <a:latin typeface="+mj-lt"/>
              </a:rPr>
              <a:t>Die </a:t>
            </a:r>
            <a:r>
              <a:rPr lang="de-DE" sz="1800" dirty="0" err="1">
                <a:latin typeface="+mj-lt"/>
              </a:rPr>
              <a:t>Schüler:innen</a:t>
            </a:r>
            <a:r>
              <a:rPr lang="de-DE" sz="1800" dirty="0">
                <a:latin typeface="+mj-lt"/>
              </a:rPr>
              <a:t> können lernen, dass die Bioökonomie die Lösung für die Abfallwirtschaft sein kann, da sie ein Gleichgewicht zwischen der Förderung des Wirtschaftswachstums (da die Schule durch den Verkauf des Komposts Geld verdient) und der Erhaltung der natürlichen Ressourcen und Ökosysteme schafft. Durch die Herstellung und den Verkauf des schuleigenen Komposts lernen die </a:t>
            </a:r>
            <a:r>
              <a:rPr lang="de-DE" sz="1800" dirty="0" err="1">
                <a:latin typeface="+mj-lt"/>
              </a:rPr>
              <a:t>Schüler:innen</a:t>
            </a:r>
            <a:r>
              <a:rPr lang="de-DE" sz="1800" dirty="0">
                <a:latin typeface="+mj-lt"/>
              </a:rPr>
              <a:t>, wie man Abfälle reduziert, natürliche Ressourcen schont und gleichzeitig Geld verdient. Die Lehrkräfte können Beispiele für Kreislaufwirtschaftsmodelle anführen und Beispiele aus der Praxis von Unternehmen analysieren, die sich für eine nachhaltigere Wirtschaftsweise entschieden haben.</a:t>
            </a:r>
          </a:p>
          <a:p>
            <a:endParaRPr lang="en-US" sz="1800" dirty="0">
              <a:latin typeface="+mj-lt"/>
            </a:endParaRPr>
          </a:p>
          <a:p>
            <a:r>
              <a:rPr lang="de-DE" sz="1800" b="1" dirty="0">
                <a:latin typeface="+mj-lt"/>
              </a:rPr>
              <a:t>Sozialkunde - Politik:  </a:t>
            </a:r>
            <a:r>
              <a:rPr lang="de-DE" sz="1800" dirty="0" err="1">
                <a:latin typeface="+mj-lt"/>
              </a:rPr>
              <a:t>Schüler:innen</a:t>
            </a:r>
            <a:r>
              <a:rPr lang="de-DE" sz="1800" dirty="0">
                <a:latin typeface="+mj-lt"/>
              </a:rPr>
              <a:t> der Mittel- und Oberstufe können untersuchen, welche Rolle </a:t>
            </a:r>
            <a:r>
              <a:rPr lang="de-DE" sz="1800" dirty="0" err="1">
                <a:latin typeface="+mj-lt"/>
              </a:rPr>
              <a:t>Politiker:innen</a:t>
            </a:r>
            <a:r>
              <a:rPr lang="de-DE" sz="1800" dirty="0">
                <a:latin typeface="+mj-lt"/>
              </a:rPr>
              <a:t> und Regierungen bei der Förderung nachhaltiger Praktiken spielen, z. B. bei einem Plan zur Vermeidung von Lebensmittelabfällen in Schulen oder bei lokalen landwirtschaftlichen Betrieben, und welche Auswirkungen die Zusammenarbeit zwischen beiden hat.</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205793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12296"/>
            <a:ext cx="7643192" cy="706090"/>
          </a:xfrm>
        </p:spPr>
        <p:txBody>
          <a:bodyPr>
            <a:normAutofit fontScale="90000"/>
          </a:bodyPr>
          <a:lstStyle/>
          <a:p>
            <a:r>
              <a:rPr lang="de-DE" sz="3200" b="1" dirty="0"/>
              <a:t>Die Theorie in die Praxis umsetzen​</a:t>
            </a:r>
            <a:br>
              <a:rPr lang="de-DE" sz="3100" b="1" dirty="0"/>
            </a:br>
            <a:r>
              <a:rPr lang="de-DE" sz="3100" b="1" dirty="0"/>
              <a:t>Gemeinsame Arbeit</a:t>
            </a:r>
            <a:br>
              <a:rPr lang="en-US" sz="3200" b="1" dirty="0"/>
            </a:br>
            <a:endParaRPr lang="el-GR" sz="3200" b="1" dirty="0"/>
          </a:p>
        </p:txBody>
      </p:sp>
      <p:sp>
        <p:nvSpPr>
          <p:cNvPr id="3" name="Content Placeholder 2"/>
          <p:cNvSpPr>
            <a:spLocks noGrp="1"/>
          </p:cNvSpPr>
          <p:nvPr>
            <p:ph idx="1"/>
          </p:nvPr>
        </p:nvSpPr>
        <p:spPr>
          <a:xfrm>
            <a:off x="323528" y="1196752"/>
            <a:ext cx="8496944" cy="4176464"/>
          </a:xfrm>
        </p:spPr>
        <p:txBody>
          <a:bodyPr>
            <a:noAutofit/>
          </a:bodyPr>
          <a:lstStyle/>
          <a:p>
            <a:pPr>
              <a:buFont typeface="Wingdings" pitchFamily="2" charset="2"/>
              <a:buChar char="Ø"/>
            </a:pPr>
            <a:r>
              <a:rPr lang="de-DE" sz="1800" dirty="0">
                <a:latin typeface="+mj-lt"/>
              </a:rPr>
              <a:t>Die Lehrkräfte können die </a:t>
            </a:r>
            <a:r>
              <a:rPr lang="de-DE" sz="1800" dirty="0" err="1">
                <a:latin typeface="+mj-lt"/>
              </a:rPr>
              <a:t>Schüler:innen</a:t>
            </a:r>
            <a:r>
              <a:rPr lang="de-DE" sz="1800" dirty="0">
                <a:latin typeface="+mj-lt"/>
              </a:rPr>
              <a:t> auffordern, ihr Wissen aus verschiedenen Fächern (Biologie, Chemie, Wirtschaft) zu kombinieren und einen Debattenwettbewerb zum Thema Abfallwirtschaft in der Schule zu organisieren. Die </a:t>
            </a:r>
            <a:r>
              <a:rPr lang="de-DE" sz="1800" dirty="0" err="1">
                <a:latin typeface="+mj-lt"/>
              </a:rPr>
              <a:t>Schüler:innen</a:t>
            </a:r>
            <a:r>
              <a:rPr lang="de-DE" sz="1800" dirty="0">
                <a:latin typeface="+mj-lt"/>
              </a:rPr>
              <a:t> können Lösungen vorschlagen, die auf der Bioökonomie beruhen oder linearer sind.</a:t>
            </a:r>
          </a:p>
          <a:p>
            <a:pPr>
              <a:buFont typeface="Wingdings" pitchFamily="2" charset="2"/>
              <a:buChar char="Ø"/>
            </a:pPr>
            <a:endParaRPr lang="en-US" sz="1800" dirty="0">
              <a:latin typeface="+mj-lt"/>
            </a:endParaRPr>
          </a:p>
          <a:p>
            <a:pPr>
              <a:buFont typeface="Wingdings" pitchFamily="2" charset="2"/>
              <a:buChar char="Ø"/>
            </a:pPr>
            <a:r>
              <a:rPr lang="de-DE" sz="1800" dirty="0">
                <a:latin typeface="+mj-lt"/>
              </a:rPr>
              <a:t>Das Eco-Komitee kann beschließen, dieses Wissen zu nutzen, um ein Brettspiel über Bioökonomie mit möglichen Herausforderungen und Lösungen zu entwickeln. In diesem Fall müssten Lehrkräfte aus verschiedenen Bereichen zusammenarbeiten (</a:t>
            </a:r>
            <a:r>
              <a:rPr lang="de-DE" sz="1800" dirty="0" err="1">
                <a:latin typeface="+mj-lt"/>
              </a:rPr>
              <a:t>Grundschullehrer:innen</a:t>
            </a:r>
            <a:r>
              <a:rPr lang="de-DE" sz="1800" dirty="0">
                <a:latin typeface="+mj-lt"/>
              </a:rPr>
              <a:t>, </a:t>
            </a:r>
            <a:r>
              <a:rPr lang="de-DE" sz="1800" dirty="0" err="1">
                <a:latin typeface="+mj-lt"/>
              </a:rPr>
              <a:t>IT-Lehrer:in</a:t>
            </a:r>
            <a:r>
              <a:rPr lang="de-DE" sz="1800" dirty="0">
                <a:latin typeface="+mj-lt"/>
              </a:rPr>
              <a:t>, </a:t>
            </a:r>
            <a:r>
              <a:rPr lang="de-DE" sz="1800" dirty="0" err="1">
                <a:latin typeface="+mj-lt"/>
              </a:rPr>
              <a:t>Biolog:innen</a:t>
            </a:r>
            <a:r>
              <a:rPr lang="de-DE" sz="1800" dirty="0">
                <a:latin typeface="+mj-lt"/>
              </a:rPr>
              <a:t>, </a:t>
            </a:r>
            <a:r>
              <a:rPr lang="de-DE" sz="1800" dirty="0" err="1">
                <a:latin typeface="+mj-lt"/>
              </a:rPr>
              <a:t>Hauswirtschaftslehrer:innen</a:t>
            </a:r>
            <a:r>
              <a:rPr lang="de-DE" sz="1800" dirty="0">
                <a:latin typeface="+mj-lt"/>
              </a:rPr>
              <a:t> usw.)</a:t>
            </a:r>
          </a:p>
          <a:p>
            <a:pPr>
              <a:buFont typeface="Wingdings" pitchFamily="2" charset="2"/>
              <a:buChar char="Ø"/>
            </a:pPr>
            <a:endParaRPr lang="en-US" sz="1800" dirty="0">
              <a:latin typeface="+mj-lt"/>
            </a:endParaRPr>
          </a:p>
          <a:p>
            <a:pPr>
              <a:buFont typeface="Wingdings" pitchFamily="2" charset="2"/>
              <a:buChar char="Ø"/>
            </a:pPr>
            <a:r>
              <a:rPr lang="de-DE" sz="1800" dirty="0">
                <a:latin typeface="+mj-lt"/>
              </a:rPr>
              <a:t>Die Zusammenarbeit zwischen Lehrkräften verschiedener Fächer wird bei Projekten im Zusammenhang mit Umweltfragen als notwendig erachtet, und die Integration der Methodik und Themen der Umweltschule in den Lehrplan sollte ein Ziel für die gesamte Schulgemeinschaft sein.</a:t>
            </a:r>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097A1-C6FF-485F-A1C9-73B0376A80F8}">
  <ds:schemaRefs>
    <ds:schemaRef ds:uri="http://purl.org/dc/elements/1.1/"/>
    <ds:schemaRef ds:uri="http://schemas.microsoft.com/office/2006/metadata/properties"/>
    <ds:schemaRef ds:uri="0bc6eaab-8a50-4e1d-bb58-69ba53b6602f"/>
    <ds:schemaRef ds:uri="48e58aca-62f0-459a-84c9-94960844d3a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D60FEA13-28DB-46AE-8FB2-BC289B47FA06}"/>
</file>

<file path=docProps/app.xml><?xml version="1.0" encoding="utf-8"?>
<Properties xmlns="http://schemas.openxmlformats.org/officeDocument/2006/extended-properties" xmlns:vt="http://schemas.openxmlformats.org/officeDocument/2006/docPropsVTypes">
  <TotalTime>0</TotalTime>
  <Words>1111</Words>
  <Application>Microsoft Office PowerPoint</Application>
  <PresentationFormat>Bildschirmpräsentation (4:3)</PresentationFormat>
  <Paragraphs>70</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Century Gothic</vt:lpstr>
      <vt:lpstr>PuviRegular</vt:lpstr>
      <vt:lpstr>Wingdings</vt:lpstr>
      <vt:lpstr>Office Theme</vt:lpstr>
      <vt:lpstr>SCHULUNGSUNTERLAGEN </vt:lpstr>
      <vt:lpstr>Verknüpfen des Eco-Schools-Programms mit dem Lehrplan</vt:lpstr>
      <vt:lpstr>Integration in den Lehrplan</vt:lpstr>
      <vt:lpstr> Integration in den Lehrplan 1. Direkt</vt:lpstr>
      <vt:lpstr> Integration in den Lehrplan 2. Indirekt </vt:lpstr>
      <vt:lpstr>Die Theorie in die Praxis umsetzen​</vt:lpstr>
      <vt:lpstr>Die Theorie in die Praxis umsetzen​ Projektbasiertes Lernen (PBL)</vt:lpstr>
      <vt:lpstr>Die Theorie in die Praxis umsetzen​  Transdisziplinärer Ansatz in Thema 11 - Abfallwirtschaft </vt:lpstr>
      <vt:lpstr>Die Theorie in die Praxis umsetzen​ Gemeinsame Arbeit </vt:lpstr>
      <vt:lpstr>Die Theorie in die Praxis umsetzen​  Lehrplanintegration durch erfahrungsbasiertes Lernen</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97</cp:revision>
  <dcterms:created xsi:type="dcterms:W3CDTF">2024-05-12T12:39:55Z</dcterms:created>
  <dcterms:modified xsi:type="dcterms:W3CDTF">2024-12-09T08:57:21Z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