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87" r:id="rId7"/>
    <p:sldId id="288" r:id="rId8"/>
    <p:sldId id="289" r:id="rId9"/>
    <p:sldId id="290" r:id="rId10"/>
    <p:sldId id="291" r:id="rId11"/>
    <p:sldId id="292" r:id="rId12"/>
    <p:sldId id="293" r:id="rId13"/>
    <p:sldId id="294" r:id="rId14"/>
    <p:sldId id="295"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C8C8E-7EC2-BACD-7FF1-52E748AE6E9A}" v="8" dt="2025-01-03T14:32:58.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70" d="100"/>
          <a:sy n="70" d="100"/>
        </p:scale>
        <p:origin x="1160" y="52"/>
      </p:cViewPr>
      <p:guideLst>
        <p:guide orient="horz" pos="2160"/>
        <p:guide pos="2880"/>
      </p:guideLst>
    </p:cSldViewPr>
  </p:slideViewPr>
  <p:notesTextViewPr>
    <p:cViewPr>
      <p:scale>
        <a:sx n="1" d="1"/>
        <a:sy n="1" d="1"/>
      </p:scale>
      <p:origin x="0" y="0"/>
    </p:cViewPr>
  </p:notesTextViewPr>
  <p:sorterViewPr>
    <p:cViewPr>
      <p:scale>
        <a:sx n="100" d="100"/>
        <a:sy n="100" d="100"/>
      </p:scale>
      <p:origin x="0" y="-1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Vos" userId="61758e88-48b1-4125-a228-f41b744ba332" providerId="ADAL" clId="{804F0FDF-8FBE-4AF9-8EF2-90331183CEAB}"/>
    <pc:docChg chg="undo custSel modSld">
      <pc:chgData name="John Vos" userId="61758e88-48b1-4125-a228-f41b744ba332" providerId="ADAL" clId="{804F0FDF-8FBE-4AF9-8EF2-90331183CEAB}" dt="2024-12-12T14:08:52.887" v="1344" actId="6549"/>
      <pc:docMkLst>
        <pc:docMk/>
      </pc:docMkLst>
      <pc:sldChg chg="modSp mod">
        <pc:chgData name="John Vos" userId="61758e88-48b1-4125-a228-f41b744ba332" providerId="ADAL" clId="{804F0FDF-8FBE-4AF9-8EF2-90331183CEAB}" dt="2024-12-12T13:26:52.318" v="38" actId="790"/>
        <pc:sldMkLst>
          <pc:docMk/>
          <pc:sldMk cId="3886430401" sldId="258"/>
        </pc:sldMkLst>
        <pc:spChg chg="mod">
          <ac:chgData name="John Vos" userId="61758e88-48b1-4125-a228-f41b744ba332" providerId="ADAL" clId="{804F0FDF-8FBE-4AF9-8EF2-90331183CEAB}" dt="2024-12-12T13:26:52.318" v="38" actId="790"/>
          <ac:spMkLst>
            <pc:docMk/>
            <pc:sldMk cId="3886430401" sldId="258"/>
            <ac:spMk id="2" creationId="{00000000-0000-0000-0000-000000000000}"/>
          </ac:spMkLst>
        </pc:spChg>
        <pc:spChg chg="mod">
          <ac:chgData name="John Vos" userId="61758e88-48b1-4125-a228-f41b744ba332" providerId="ADAL" clId="{804F0FDF-8FBE-4AF9-8EF2-90331183CEAB}" dt="2024-12-12T13:26:14.936" v="36" actId="6549"/>
          <ac:spMkLst>
            <pc:docMk/>
            <pc:sldMk cId="3886430401" sldId="258"/>
            <ac:spMk id="3" creationId="{00000000-0000-0000-0000-000000000000}"/>
          </ac:spMkLst>
        </pc:spChg>
        <pc:spChg chg="mod">
          <ac:chgData name="John Vos" userId="61758e88-48b1-4125-a228-f41b744ba332" providerId="ADAL" clId="{804F0FDF-8FBE-4AF9-8EF2-90331183CEAB}" dt="2024-12-12T13:25:32.086" v="26" actId="20577"/>
          <ac:spMkLst>
            <pc:docMk/>
            <pc:sldMk cId="3886430401" sldId="258"/>
            <ac:spMk id="4" creationId="{00000000-0000-0000-0000-000000000000}"/>
          </ac:spMkLst>
        </pc:spChg>
      </pc:sldChg>
      <pc:sldChg chg="modSp mod">
        <pc:chgData name="John Vos" userId="61758e88-48b1-4125-a228-f41b744ba332" providerId="ADAL" clId="{804F0FDF-8FBE-4AF9-8EF2-90331183CEAB}" dt="2024-12-12T14:06:14.211" v="1232" actId="20577"/>
        <pc:sldMkLst>
          <pc:docMk/>
          <pc:sldMk cId="1917490846" sldId="287"/>
        </pc:sldMkLst>
        <pc:spChg chg="mod">
          <ac:chgData name="John Vos" userId="61758e88-48b1-4125-a228-f41b744ba332" providerId="ADAL" clId="{804F0FDF-8FBE-4AF9-8EF2-90331183CEAB}" dt="2024-12-12T14:06:14.211" v="1232" actId="20577"/>
          <ac:spMkLst>
            <pc:docMk/>
            <pc:sldMk cId="1917490846" sldId="287"/>
            <ac:spMk id="3" creationId="{00000000-0000-0000-0000-000000000000}"/>
          </ac:spMkLst>
        </pc:spChg>
      </pc:sldChg>
      <pc:sldChg chg="modSp mod">
        <pc:chgData name="John Vos" userId="61758e88-48b1-4125-a228-f41b744ba332" providerId="ADAL" clId="{804F0FDF-8FBE-4AF9-8EF2-90331183CEAB}" dt="2024-12-12T13:50:26.912" v="701" actId="20577"/>
        <pc:sldMkLst>
          <pc:docMk/>
          <pc:sldMk cId="142622472" sldId="288"/>
        </pc:sldMkLst>
        <pc:spChg chg="mod">
          <ac:chgData name="John Vos" userId="61758e88-48b1-4125-a228-f41b744ba332" providerId="ADAL" clId="{804F0FDF-8FBE-4AF9-8EF2-90331183CEAB}" dt="2024-12-12T13:50:26.912" v="701" actId="20577"/>
          <ac:spMkLst>
            <pc:docMk/>
            <pc:sldMk cId="142622472" sldId="288"/>
            <ac:spMk id="2" creationId="{00000000-0000-0000-0000-000000000000}"/>
          </ac:spMkLst>
        </pc:spChg>
        <pc:spChg chg="mod">
          <ac:chgData name="John Vos" userId="61758e88-48b1-4125-a228-f41b744ba332" providerId="ADAL" clId="{804F0FDF-8FBE-4AF9-8EF2-90331183CEAB}" dt="2024-12-12T13:41:10.472" v="402" actId="114"/>
          <ac:spMkLst>
            <pc:docMk/>
            <pc:sldMk cId="142622472" sldId="288"/>
            <ac:spMk id="3" creationId="{00000000-0000-0000-0000-000000000000}"/>
          </ac:spMkLst>
        </pc:spChg>
      </pc:sldChg>
      <pc:sldChg chg="modSp mod">
        <pc:chgData name="John Vos" userId="61758e88-48b1-4125-a228-f41b744ba332" providerId="ADAL" clId="{804F0FDF-8FBE-4AF9-8EF2-90331183CEAB}" dt="2024-12-12T13:50:33.521" v="704" actId="20577"/>
        <pc:sldMkLst>
          <pc:docMk/>
          <pc:sldMk cId="2479698434" sldId="289"/>
        </pc:sldMkLst>
        <pc:spChg chg="mod">
          <ac:chgData name="John Vos" userId="61758e88-48b1-4125-a228-f41b744ba332" providerId="ADAL" clId="{804F0FDF-8FBE-4AF9-8EF2-90331183CEAB}" dt="2024-12-12T13:50:33.521" v="704" actId="20577"/>
          <ac:spMkLst>
            <pc:docMk/>
            <pc:sldMk cId="2479698434" sldId="289"/>
            <ac:spMk id="2" creationId="{00000000-0000-0000-0000-000000000000}"/>
          </ac:spMkLst>
        </pc:spChg>
        <pc:spChg chg="mod">
          <ac:chgData name="John Vos" userId="61758e88-48b1-4125-a228-f41b744ba332" providerId="ADAL" clId="{804F0FDF-8FBE-4AF9-8EF2-90331183CEAB}" dt="2024-12-12T13:40:30.680" v="380" actId="6549"/>
          <ac:spMkLst>
            <pc:docMk/>
            <pc:sldMk cId="2479698434" sldId="289"/>
            <ac:spMk id="3" creationId="{00000000-0000-0000-0000-000000000000}"/>
          </ac:spMkLst>
        </pc:spChg>
      </pc:sldChg>
      <pc:sldChg chg="modSp mod">
        <pc:chgData name="John Vos" userId="61758e88-48b1-4125-a228-f41b744ba332" providerId="ADAL" clId="{804F0FDF-8FBE-4AF9-8EF2-90331183CEAB}" dt="2024-12-12T13:50:40.497" v="707" actId="20577"/>
        <pc:sldMkLst>
          <pc:docMk/>
          <pc:sldMk cId="3297461119" sldId="290"/>
        </pc:sldMkLst>
        <pc:spChg chg="mod">
          <ac:chgData name="John Vos" userId="61758e88-48b1-4125-a228-f41b744ba332" providerId="ADAL" clId="{804F0FDF-8FBE-4AF9-8EF2-90331183CEAB}" dt="2024-12-12T13:50:40.497" v="707" actId="20577"/>
          <ac:spMkLst>
            <pc:docMk/>
            <pc:sldMk cId="3297461119" sldId="290"/>
            <ac:spMk id="2" creationId="{00000000-0000-0000-0000-000000000000}"/>
          </ac:spMkLst>
        </pc:spChg>
        <pc:spChg chg="mod">
          <ac:chgData name="John Vos" userId="61758e88-48b1-4125-a228-f41b744ba332" providerId="ADAL" clId="{804F0FDF-8FBE-4AF9-8EF2-90331183CEAB}" dt="2024-12-12T13:45:47.679" v="542" actId="6549"/>
          <ac:spMkLst>
            <pc:docMk/>
            <pc:sldMk cId="3297461119" sldId="290"/>
            <ac:spMk id="3" creationId="{00000000-0000-0000-0000-000000000000}"/>
          </ac:spMkLst>
        </pc:spChg>
      </pc:sldChg>
      <pc:sldChg chg="modSp mod">
        <pc:chgData name="John Vos" userId="61758e88-48b1-4125-a228-f41b744ba332" providerId="ADAL" clId="{804F0FDF-8FBE-4AF9-8EF2-90331183CEAB}" dt="2024-12-12T13:50:46.956" v="710" actId="6549"/>
        <pc:sldMkLst>
          <pc:docMk/>
          <pc:sldMk cId="613900749" sldId="291"/>
        </pc:sldMkLst>
        <pc:spChg chg="mod">
          <ac:chgData name="John Vos" userId="61758e88-48b1-4125-a228-f41b744ba332" providerId="ADAL" clId="{804F0FDF-8FBE-4AF9-8EF2-90331183CEAB}" dt="2024-12-12T13:50:46.956" v="710" actId="6549"/>
          <ac:spMkLst>
            <pc:docMk/>
            <pc:sldMk cId="613900749" sldId="291"/>
            <ac:spMk id="2" creationId="{00000000-0000-0000-0000-000000000000}"/>
          </ac:spMkLst>
        </pc:spChg>
        <pc:spChg chg="mod">
          <ac:chgData name="John Vos" userId="61758e88-48b1-4125-a228-f41b744ba332" providerId="ADAL" clId="{804F0FDF-8FBE-4AF9-8EF2-90331183CEAB}" dt="2024-12-12T13:48:09.968" v="679" actId="20577"/>
          <ac:spMkLst>
            <pc:docMk/>
            <pc:sldMk cId="613900749" sldId="291"/>
            <ac:spMk id="3" creationId="{00000000-0000-0000-0000-000000000000}"/>
          </ac:spMkLst>
        </pc:spChg>
      </pc:sldChg>
      <pc:sldChg chg="modSp mod">
        <pc:chgData name="John Vos" userId="61758e88-48b1-4125-a228-f41b744ba332" providerId="ADAL" clId="{804F0FDF-8FBE-4AF9-8EF2-90331183CEAB}" dt="2024-12-12T14:00:16.353" v="1046" actId="6549"/>
        <pc:sldMkLst>
          <pc:docMk/>
          <pc:sldMk cId="2551355223" sldId="292"/>
        </pc:sldMkLst>
        <pc:spChg chg="mod">
          <ac:chgData name="John Vos" userId="61758e88-48b1-4125-a228-f41b744ba332" providerId="ADAL" clId="{804F0FDF-8FBE-4AF9-8EF2-90331183CEAB}" dt="2024-12-12T14:00:16.353" v="1046" actId="6549"/>
          <ac:spMkLst>
            <pc:docMk/>
            <pc:sldMk cId="2551355223" sldId="292"/>
            <ac:spMk id="3" creationId="{00000000-0000-0000-0000-000000000000}"/>
          </ac:spMkLst>
        </pc:spChg>
        <pc:spChg chg="mod">
          <ac:chgData name="John Vos" userId="61758e88-48b1-4125-a228-f41b744ba332" providerId="ADAL" clId="{804F0FDF-8FBE-4AF9-8EF2-90331183CEAB}" dt="2024-12-12T13:51:02.529" v="716" actId="14100"/>
          <ac:spMkLst>
            <pc:docMk/>
            <pc:sldMk cId="2551355223" sldId="292"/>
            <ac:spMk id="4" creationId="{00000000-0000-0000-0000-000000000000}"/>
          </ac:spMkLst>
        </pc:spChg>
      </pc:sldChg>
      <pc:sldChg chg="modSp mod">
        <pc:chgData name="John Vos" userId="61758e88-48b1-4125-a228-f41b744ba332" providerId="ADAL" clId="{804F0FDF-8FBE-4AF9-8EF2-90331183CEAB}" dt="2024-12-12T14:08:52.887" v="1344" actId="6549"/>
        <pc:sldMkLst>
          <pc:docMk/>
          <pc:sldMk cId="667592330" sldId="293"/>
        </pc:sldMkLst>
        <pc:spChg chg="mod">
          <ac:chgData name="John Vos" userId="61758e88-48b1-4125-a228-f41b744ba332" providerId="ADAL" clId="{804F0FDF-8FBE-4AF9-8EF2-90331183CEAB}" dt="2024-12-12T14:01:55.420" v="1085" actId="20577"/>
          <ac:spMkLst>
            <pc:docMk/>
            <pc:sldMk cId="667592330" sldId="293"/>
            <ac:spMk id="2" creationId="{00000000-0000-0000-0000-000000000000}"/>
          </ac:spMkLst>
        </pc:spChg>
        <pc:spChg chg="mod">
          <ac:chgData name="John Vos" userId="61758e88-48b1-4125-a228-f41b744ba332" providerId="ADAL" clId="{804F0FDF-8FBE-4AF9-8EF2-90331183CEAB}" dt="2024-12-12T14:08:52.887" v="1344" actId="6549"/>
          <ac:spMkLst>
            <pc:docMk/>
            <pc:sldMk cId="667592330" sldId="293"/>
            <ac:spMk id="3" creationId="{00000000-0000-0000-0000-000000000000}"/>
          </ac:spMkLst>
        </pc:spChg>
      </pc:sldChg>
      <pc:sldChg chg="modSp mod">
        <pc:chgData name="John Vos" userId="61758e88-48b1-4125-a228-f41b744ba332" providerId="ADAL" clId="{804F0FDF-8FBE-4AF9-8EF2-90331183CEAB}" dt="2024-12-12T13:24:32.942" v="14" actId="6549"/>
        <pc:sldMkLst>
          <pc:docMk/>
          <pc:sldMk cId="2153272294" sldId="294"/>
        </pc:sldMkLst>
        <pc:spChg chg="mod">
          <ac:chgData name="John Vos" userId="61758e88-48b1-4125-a228-f41b744ba332" providerId="ADAL" clId="{804F0FDF-8FBE-4AF9-8EF2-90331183CEAB}" dt="2024-12-12T13:24:32.942" v="14" actId="6549"/>
          <ac:spMkLst>
            <pc:docMk/>
            <pc:sldMk cId="2153272294" sldId="294"/>
            <ac:spMk id="2" creationId="{00000000-0000-0000-0000-000000000000}"/>
          </ac:spMkLst>
        </pc:spChg>
        <pc:spChg chg="mod">
          <ac:chgData name="John Vos" userId="61758e88-48b1-4125-a228-f41b744ba332" providerId="ADAL" clId="{804F0FDF-8FBE-4AF9-8EF2-90331183CEAB}" dt="2024-12-12T13:24:26.578" v="2" actId="6549"/>
          <ac:spMkLst>
            <pc:docMk/>
            <pc:sldMk cId="2153272294" sldId="294"/>
            <ac:spMk id="4" creationId="{00000000-0000-0000-0000-000000000000}"/>
          </ac:spMkLst>
        </pc:spChg>
      </pc:sldChg>
      <pc:sldChg chg="modSp mod">
        <pc:chgData name="John Vos" userId="61758e88-48b1-4125-a228-f41b744ba332" providerId="ADAL" clId="{804F0FDF-8FBE-4AF9-8EF2-90331183CEAB}" dt="2024-12-12T13:24:38.642" v="21" actId="20577"/>
        <pc:sldMkLst>
          <pc:docMk/>
          <pc:sldMk cId="3527068757" sldId="295"/>
        </pc:sldMkLst>
        <pc:spChg chg="mod">
          <ac:chgData name="John Vos" userId="61758e88-48b1-4125-a228-f41b744ba332" providerId="ADAL" clId="{804F0FDF-8FBE-4AF9-8EF2-90331183CEAB}" dt="2024-12-12T13:24:38.642" v="21" actId="20577"/>
          <ac:spMkLst>
            <pc:docMk/>
            <pc:sldMk cId="3527068757" sldId="295"/>
            <ac:spMk id="2" creationId="{B9969519-20DA-435A-ABBE-35BEA1437994}"/>
          </ac:spMkLst>
        </pc:spChg>
      </pc:sldChg>
    </pc:docChg>
  </pc:docChgLst>
  <pc:docChgLst>
    <pc:chgData name="Bas  Davidis" userId="S::davidis_btgworld.com#ext#@apre.onmicrosoft.com::babefe0d-aac5-4d54-8f8f-913bc2ba6a11" providerId="AD" clId="Web-{E5DC8C8E-7EC2-BACD-7FF1-52E748AE6E9A}"/>
    <pc:docChg chg="modSld">
      <pc:chgData name="Bas  Davidis" userId="S::davidis_btgworld.com#ext#@apre.onmicrosoft.com::babefe0d-aac5-4d54-8f8f-913bc2ba6a11" providerId="AD" clId="Web-{E5DC8C8E-7EC2-BACD-7FF1-52E748AE6E9A}" dt="2025-01-03T14:32:58.552" v="7" actId="20577"/>
      <pc:docMkLst>
        <pc:docMk/>
      </pc:docMkLst>
      <pc:sldChg chg="modSp">
        <pc:chgData name="Bas  Davidis" userId="S::davidis_btgworld.com#ext#@apre.onmicrosoft.com::babefe0d-aac5-4d54-8f8f-913bc2ba6a11" providerId="AD" clId="Web-{E5DC8C8E-7EC2-BACD-7FF1-52E748AE6E9A}" dt="2025-01-03T12:44:08.983" v="0" actId="20577"/>
        <pc:sldMkLst>
          <pc:docMk/>
          <pc:sldMk cId="142622472" sldId="288"/>
        </pc:sldMkLst>
        <pc:spChg chg="mod">
          <ac:chgData name="Bas  Davidis" userId="S::davidis_btgworld.com#ext#@apre.onmicrosoft.com::babefe0d-aac5-4d54-8f8f-913bc2ba6a11" providerId="AD" clId="Web-{E5DC8C8E-7EC2-BACD-7FF1-52E748AE6E9A}" dt="2025-01-03T12:44:08.983" v="0" actId="20577"/>
          <ac:spMkLst>
            <pc:docMk/>
            <pc:sldMk cId="142622472" sldId="288"/>
            <ac:spMk id="3" creationId="{00000000-0000-0000-0000-000000000000}"/>
          </ac:spMkLst>
        </pc:spChg>
      </pc:sldChg>
      <pc:sldChg chg="modSp">
        <pc:chgData name="Bas  Davidis" userId="S::davidis_btgworld.com#ext#@apre.onmicrosoft.com::babefe0d-aac5-4d54-8f8f-913bc2ba6a11" providerId="AD" clId="Web-{E5DC8C8E-7EC2-BACD-7FF1-52E748AE6E9A}" dt="2025-01-03T14:32:58.552" v="7" actId="20577"/>
        <pc:sldMkLst>
          <pc:docMk/>
          <pc:sldMk cId="2551355223" sldId="292"/>
        </pc:sldMkLst>
        <pc:spChg chg="mod">
          <ac:chgData name="Bas  Davidis" userId="S::davidis_btgworld.com#ext#@apre.onmicrosoft.com::babefe0d-aac5-4d54-8f8f-913bc2ba6a11" providerId="AD" clId="Web-{E5DC8C8E-7EC2-BACD-7FF1-52E748AE6E9A}" dt="2025-01-03T14:32:58.552" v="7" actId="20577"/>
          <ac:spMkLst>
            <pc:docMk/>
            <pc:sldMk cId="2551355223" sldId="29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399506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111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the-seven-ste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the-seven-ste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re.glob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orldenvironmentday.global/" TargetMode="External"/><Relationship Id="rId2" Type="http://schemas.openxmlformats.org/officeDocument/2006/relationships/hyperlink" Target="https://www.earthday.org/"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ee.global/global-action-days-202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ee.global/teacher-award" TargetMode="External"/><Relationship Id="rId2" Type="http://schemas.openxmlformats.org/officeDocument/2006/relationships/hyperlink" Target="https://eco-schools.nl/over-eco-schools/de-groene-vlag"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a:xfrm>
            <a:off x="251520" y="2875872"/>
            <a:ext cx="5597489" cy="1248212"/>
          </a:xfrm>
        </p:spPr>
        <p:txBody>
          <a:bodyPr/>
          <a:lstStyle/>
          <a:p>
            <a:r>
              <a:rPr lang="pt-PT" sz="4000" dirty="0">
                <a:latin typeface="Calibri"/>
                <a:ea typeface="Calibri"/>
                <a:cs typeface="Calibri"/>
              </a:rPr>
              <a:t>Opleidingsmateriaal</a:t>
            </a:r>
            <a:endParaRPr lang="pt-PT" dirty="0">
              <a:ea typeface="Calibri"/>
            </a:endParaRP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323528" y="4124084"/>
            <a:ext cx="4824536" cy="605474"/>
          </a:xfrm>
        </p:spPr>
        <p:txBody>
          <a:bodyPr>
            <a:normAutofit/>
          </a:bodyPr>
          <a:lstStyle/>
          <a:p>
            <a:r>
              <a:rPr lang="en-US" sz="1800" dirty="0"/>
              <a:t>STAP 6: INFORMEREN EN BETREKKEN</a:t>
            </a:r>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entury Gothic" pitchFamily="34" charset="0"/>
              </a:rPr>
              <a:t>Meer </a:t>
            </a:r>
            <a:r>
              <a:rPr lang="en-US" sz="3600" b="1" dirty="0" err="1">
                <a:latin typeface="Century Gothic" pitchFamily="34" charset="0"/>
              </a:rPr>
              <a:t>weten</a:t>
            </a:r>
            <a:r>
              <a:rPr lang="en-US" sz="3600" b="1" dirty="0">
                <a:latin typeface="Century Gothic" pitchFamily="34" charset="0"/>
              </a:rPr>
              <a:t>?</a:t>
            </a:r>
          </a:p>
        </p:txBody>
      </p:sp>
      <p:sp>
        <p:nvSpPr>
          <p:cNvPr id="4" name="Content Placeholder 3"/>
          <p:cNvSpPr txBox="1">
            <a:spLocks noGrp="1"/>
          </p:cNvSpPr>
          <p:nvPr>
            <p:ph idx="1"/>
          </p:nvPr>
        </p:nvSpPr>
        <p:spPr>
          <a:xfrm>
            <a:off x="457200" y="1600200"/>
            <a:ext cx="8229600" cy="1766637"/>
          </a:xfrm>
          <a:prstGeom prst="rect">
            <a:avLst/>
          </a:prstGeom>
          <a:noFill/>
        </p:spPr>
        <p:txBody>
          <a:bodyPr wrap="square" rtlCol="0">
            <a:spAutoFit/>
          </a:bodyPr>
          <a:lstStyle/>
          <a:p>
            <a:r>
              <a:rPr lang="en-US" sz="3200" dirty="0">
                <a:hlinkClick r:id="rId2"/>
              </a:rPr>
              <a:t>Het Zeven </a:t>
            </a:r>
            <a:r>
              <a:rPr lang="en-US" sz="3200" dirty="0" err="1">
                <a:hlinkClick r:id="rId2"/>
              </a:rPr>
              <a:t>Stappen</a:t>
            </a:r>
            <a:r>
              <a:rPr lang="en-US" sz="3200" dirty="0">
                <a:hlinkClick r:id="rId2"/>
              </a:rPr>
              <a:t> Framework</a:t>
            </a:r>
            <a:endParaRPr lang="en-US" sz="3200" dirty="0">
              <a:ea typeface="Calibri"/>
              <a:cs typeface="Calibri"/>
            </a:endParaRPr>
          </a:p>
          <a:p>
            <a:endParaRPr lang="en-US" dirty="0"/>
          </a:p>
          <a:p>
            <a:endParaRPr lang="en-US" dirty="0"/>
          </a:p>
        </p:txBody>
      </p:sp>
    </p:spTree>
    <p:extLst>
      <p:ext uri="{BB962C8B-B14F-4D97-AF65-F5344CB8AC3E}">
        <p14:creationId xmlns:p14="http://schemas.microsoft.com/office/powerpoint/2010/main" val="215327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Dank je wel!</a:t>
            </a:r>
          </a:p>
        </p:txBody>
      </p:sp>
    </p:spTree>
    <p:extLst>
      <p:ext uri="{BB962C8B-B14F-4D97-AF65-F5344CB8AC3E}">
        <p14:creationId xmlns:p14="http://schemas.microsoft.com/office/powerpoint/2010/main" val="352706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60" y="0"/>
            <a:ext cx="8229600" cy="1143000"/>
          </a:xfrm>
        </p:spPr>
        <p:txBody>
          <a:bodyPr>
            <a:normAutofit/>
          </a:bodyPr>
          <a:lstStyle/>
          <a:p>
            <a:r>
              <a:rPr lang="nl-NL" sz="3600" b="1" dirty="0"/>
              <a:t>Waarom informeren en betrekken?</a:t>
            </a:r>
          </a:p>
        </p:txBody>
      </p:sp>
      <p:sp>
        <p:nvSpPr>
          <p:cNvPr id="3" name="Content Placeholder 2"/>
          <p:cNvSpPr>
            <a:spLocks noGrp="1"/>
          </p:cNvSpPr>
          <p:nvPr>
            <p:ph idx="1"/>
          </p:nvPr>
        </p:nvSpPr>
        <p:spPr>
          <a:xfrm>
            <a:off x="468160" y="1026402"/>
            <a:ext cx="8496328" cy="4525963"/>
          </a:xfrm>
        </p:spPr>
        <p:txBody>
          <a:bodyPr>
            <a:normAutofit fontScale="70000" lnSpcReduction="20000"/>
          </a:bodyPr>
          <a:lstStyle/>
          <a:p>
            <a:r>
              <a:rPr lang="nl-NL" b="1" dirty="0"/>
              <a:t>Het Eco-Schools-programma begint op school, maar heeft als doel de bredere gemeenschap te bereiken. Dit is belangrijk omdat het:</a:t>
            </a:r>
          </a:p>
          <a:p>
            <a:pPr marL="0" indent="0">
              <a:buNone/>
            </a:pPr>
            <a:endParaRPr lang="en-US" sz="900" b="1" dirty="0"/>
          </a:p>
          <a:p>
            <a:pPr>
              <a:buFont typeface="Wingdings" pitchFamily="2" charset="2"/>
              <a:buChar char="Ø"/>
            </a:pPr>
            <a:r>
              <a:rPr lang="nl-NL" dirty="0"/>
              <a:t>een collectief verantwoordelijkheidsgevoel creëert</a:t>
            </a:r>
          </a:p>
          <a:p>
            <a:pPr>
              <a:buFont typeface="Wingdings" pitchFamily="2" charset="2"/>
              <a:buChar char="Ø"/>
            </a:pPr>
            <a:endParaRPr lang="nl-NL" dirty="0"/>
          </a:p>
          <a:p>
            <a:pPr>
              <a:buFont typeface="Wingdings" pitchFamily="2" charset="2"/>
              <a:buChar char="Ø"/>
            </a:pPr>
            <a:r>
              <a:rPr lang="nl-NL" dirty="0"/>
              <a:t>ervoor zorgt dat alle perspectieven en ideeën in aanmerking worden genomen</a:t>
            </a:r>
          </a:p>
          <a:p>
            <a:pPr>
              <a:buFont typeface="Wingdings" pitchFamily="2" charset="2"/>
              <a:buChar char="Ø"/>
            </a:pPr>
            <a:endParaRPr lang="nl-NL" dirty="0"/>
          </a:p>
          <a:p>
            <a:pPr>
              <a:buFont typeface="Wingdings" pitchFamily="2" charset="2"/>
              <a:buChar char="Ø"/>
            </a:pPr>
            <a:r>
              <a:rPr lang="nl-NL" dirty="0"/>
              <a:t>het gevoel van verbondenheid met een gemeenschap bevordert</a:t>
            </a:r>
          </a:p>
          <a:p>
            <a:pPr>
              <a:buFont typeface="Wingdings" pitchFamily="2" charset="2"/>
              <a:buChar char="Ø"/>
            </a:pPr>
            <a:endParaRPr lang="nl-NL" dirty="0"/>
          </a:p>
          <a:p>
            <a:pPr>
              <a:buFont typeface="Wingdings" pitchFamily="2" charset="2"/>
              <a:buChar char="Ø"/>
            </a:pPr>
            <a:r>
              <a:rPr lang="nl-NL" dirty="0"/>
              <a:t>de algehele impact van duurzame praktijken vergroot</a:t>
            </a:r>
          </a:p>
          <a:p>
            <a:pPr>
              <a:buFont typeface="Wingdings" pitchFamily="2" charset="2"/>
              <a:buChar char="Ø"/>
            </a:pPr>
            <a:endParaRPr lang="nl-NL" dirty="0"/>
          </a:p>
          <a:p>
            <a:pPr>
              <a:buFont typeface="Wingdings" pitchFamily="2" charset="2"/>
              <a:buChar char="Ø"/>
            </a:pPr>
            <a:r>
              <a:rPr lang="nl-NL" dirty="0"/>
              <a:t>een milieubewustere en actievere schoolcultuur bevordert</a:t>
            </a:r>
            <a:endParaRPr lang="el-GR" b="1" dirty="0"/>
          </a:p>
        </p:txBody>
      </p:sp>
      <p:sp>
        <p:nvSpPr>
          <p:cNvPr id="4" name="TextBox 3"/>
          <p:cNvSpPr txBox="1"/>
          <p:nvPr/>
        </p:nvSpPr>
        <p:spPr>
          <a:xfrm>
            <a:off x="460702" y="5229200"/>
            <a:ext cx="6847602" cy="1261884"/>
          </a:xfrm>
          <a:prstGeom prst="rect">
            <a:avLst/>
          </a:prstGeom>
          <a:noFill/>
        </p:spPr>
        <p:txBody>
          <a:bodyPr wrap="square" rtlCol="0">
            <a:spAutoFit/>
          </a:bodyPr>
          <a:lstStyle/>
          <a:p>
            <a:endParaRPr lang="en-US" sz="1600" dirty="0">
              <a:hlinkClick r:id="rId2"/>
            </a:endParaRPr>
          </a:p>
          <a:p>
            <a:r>
              <a:rPr lang="en-US" sz="1600" dirty="0">
                <a:hlinkClick r:id="rId2"/>
              </a:rPr>
              <a:t>Het Zeven </a:t>
            </a:r>
            <a:r>
              <a:rPr lang="en-US" sz="1600" dirty="0" err="1">
                <a:hlinkClick r:id="rId2"/>
              </a:rPr>
              <a:t>Stappen</a:t>
            </a:r>
            <a:r>
              <a:rPr lang="en-US" sz="1600" dirty="0">
                <a:hlinkClick r:id="rId2"/>
              </a:rPr>
              <a:t> Framework</a:t>
            </a:r>
            <a:endParaRPr lang="en-US" sz="1600" dirty="0">
              <a:ea typeface="Calibri"/>
              <a:cs typeface="Calibri"/>
            </a:endParaRPr>
          </a:p>
          <a:p>
            <a:endParaRPr lang="en-US" sz="2800" dirty="0"/>
          </a:p>
          <a:p>
            <a:endParaRPr lang="en-US" sz="1600"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424936" cy="1143000"/>
          </a:xfrm>
        </p:spPr>
        <p:txBody>
          <a:bodyPr>
            <a:noAutofit/>
          </a:bodyPr>
          <a:lstStyle/>
          <a:p>
            <a:r>
              <a:rPr lang="nl-NL" sz="2800" b="1" dirty="0"/>
              <a:t>Informeren en betrekken via verschillende media</a:t>
            </a:r>
            <a:br>
              <a:rPr lang="nl-NL" sz="2800" b="1" dirty="0"/>
            </a:br>
            <a:endParaRPr lang="nl-NL" sz="2800" b="1" dirty="0"/>
          </a:p>
        </p:txBody>
      </p:sp>
      <p:sp>
        <p:nvSpPr>
          <p:cNvPr id="3" name="Content Placeholder 2"/>
          <p:cNvSpPr>
            <a:spLocks noGrp="1"/>
          </p:cNvSpPr>
          <p:nvPr>
            <p:ph idx="1"/>
          </p:nvPr>
        </p:nvSpPr>
        <p:spPr>
          <a:xfrm>
            <a:off x="228600" y="980728"/>
            <a:ext cx="6863680" cy="4968551"/>
          </a:xfrm>
        </p:spPr>
        <p:txBody>
          <a:bodyPr>
            <a:normAutofit fontScale="55000" lnSpcReduction="20000"/>
          </a:bodyPr>
          <a:lstStyle/>
          <a:p>
            <a:pPr>
              <a:buFont typeface="Wingdings" pitchFamily="2" charset="2"/>
              <a:buChar char="Ø"/>
            </a:pPr>
            <a:endParaRPr lang="nl-NL" sz="3100" dirty="0"/>
          </a:p>
          <a:p>
            <a:pPr>
              <a:spcBef>
                <a:spcPts val="400"/>
              </a:spcBef>
              <a:buFont typeface="Wingdings" pitchFamily="2" charset="2"/>
              <a:buChar char="Ø"/>
            </a:pPr>
            <a:r>
              <a:rPr lang="nl-NL" sz="3100" dirty="0"/>
              <a:t>Schoolvergaderingen en -bijeenkomsten</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Schoolmededelingenborden</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Schoolnieuwsbrieven en -websites</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Schoolvoorstellingen, -toneelstukken, -(mode)shows en –markten met aandacht voor milieu- en sociale kwesties</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Brieven aan bedrijven en instellingen</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(Lokale, regionale  en nationale) media zoals pers, radio en televisie)</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Wereldwijde actiedagen</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Onderscheidingen (bijv. FEE Teacher Award, Green Flag Award)</a:t>
            </a:r>
          </a:p>
          <a:p>
            <a:pPr>
              <a:spcBef>
                <a:spcPts val="400"/>
              </a:spcBef>
              <a:buFont typeface="Wingdings" pitchFamily="2" charset="2"/>
              <a:buChar char="Ø"/>
            </a:pPr>
            <a:endParaRPr lang="nl-NL" sz="3100" dirty="0"/>
          </a:p>
          <a:p>
            <a:pPr>
              <a:spcBef>
                <a:spcPts val="400"/>
              </a:spcBef>
              <a:buFont typeface="Wingdings" pitchFamily="2" charset="2"/>
              <a:buChar char="Ø"/>
            </a:pPr>
            <a:r>
              <a:rPr lang="nl-NL" sz="3100" dirty="0"/>
              <a:t>Wedstrijden en competities</a:t>
            </a: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1917490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5218"/>
            <a:ext cx="8229600" cy="1143000"/>
          </a:xfrm>
        </p:spPr>
        <p:txBody>
          <a:bodyPr>
            <a:normAutofit fontScale="90000"/>
          </a:bodyPr>
          <a:lstStyle/>
          <a:p>
            <a:r>
              <a:rPr lang="nl-NL" sz="3200" b="1" dirty="0"/>
              <a:t>Ideeën </a:t>
            </a:r>
            <a:br>
              <a:rPr lang="nl-NL" sz="3200" b="1" dirty="0"/>
            </a:br>
            <a:r>
              <a:rPr lang="nl-NL" sz="3200" b="1" dirty="0"/>
              <a:t>Schoolbijeenkomsten &amp; mededelingenborden</a:t>
            </a:r>
            <a:br>
              <a:rPr lang="nl-NL" sz="3200" b="1" dirty="0"/>
            </a:br>
            <a:endParaRPr lang="nl-NL" sz="3200" b="1" dirty="0"/>
          </a:p>
        </p:txBody>
      </p:sp>
      <p:sp>
        <p:nvSpPr>
          <p:cNvPr id="3" name="Content Placeholder 2"/>
          <p:cNvSpPr>
            <a:spLocks noGrp="1"/>
          </p:cNvSpPr>
          <p:nvPr>
            <p:ph idx="1"/>
          </p:nvPr>
        </p:nvSpPr>
        <p:spPr>
          <a:xfrm>
            <a:off x="107504" y="1196752"/>
            <a:ext cx="8712968" cy="5184576"/>
          </a:xfrm>
        </p:spPr>
        <p:txBody>
          <a:bodyPr vert="horz" lIns="91440" tIns="45720" rIns="91440" bIns="45720" rtlCol="0" anchor="t">
            <a:noAutofit/>
          </a:bodyPr>
          <a:lstStyle/>
          <a:p>
            <a:pPr>
              <a:spcBef>
                <a:spcPts val="300"/>
              </a:spcBef>
              <a:buFont typeface="Wingdings" pitchFamily="2" charset="2"/>
              <a:buChar char="Ø"/>
            </a:pPr>
            <a:r>
              <a:rPr lang="nl-NL" sz="1500" b="1" dirty="0">
                <a:latin typeface="+mj-lt"/>
              </a:rPr>
              <a:t>Leerlingen </a:t>
            </a:r>
            <a:r>
              <a:rPr lang="nl-NL" sz="1500" dirty="0">
                <a:latin typeface="+mj-lt"/>
              </a:rPr>
              <a:t>kunnen een </a:t>
            </a:r>
            <a:r>
              <a:rPr lang="nl-NL" sz="1500" b="1" dirty="0">
                <a:latin typeface="+mj-lt"/>
              </a:rPr>
              <a:t>bijeenkomst of beurs </a:t>
            </a:r>
            <a:r>
              <a:rPr lang="nl-NL" sz="1500" dirty="0">
                <a:latin typeface="+mj-lt"/>
              </a:rPr>
              <a:t>organiseren gewijd aan het proces en de resultaten van hun project. In het specifieke geval van afvalbeheer kunnen leerlingen, afhankelijk van hun leeftijd en niveau:</a:t>
            </a:r>
            <a:r>
              <a:rPr lang="en-US" sz="1500" dirty="0">
                <a:latin typeface="+mj-lt"/>
              </a:rPr>
              <a:t> </a:t>
            </a:r>
          </a:p>
          <a:p>
            <a:pPr lvl="1">
              <a:spcBef>
                <a:spcPts val="300"/>
              </a:spcBef>
              <a:buFont typeface="Wingdings" pitchFamily="2" charset="2"/>
              <a:buChar char="Ø"/>
            </a:pPr>
            <a:r>
              <a:rPr lang="nl-NL" sz="1500" dirty="0">
                <a:latin typeface="+mj-lt"/>
              </a:rPr>
              <a:t>hun projecten over biobased producten presenteren </a:t>
            </a:r>
          </a:p>
          <a:p>
            <a:pPr lvl="1">
              <a:spcBef>
                <a:spcPts val="300"/>
              </a:spcBef>
              <a:buFont typeface="Wingdings" pitchFamily="2" charset="2"/>
              <a:buChar char="Ø"/>
            </a:pPr>
            <a:r>
              <a:rPr lang="nl-NL" sz="1500" dirty="0">
                <a:latin typeface="+mj-lt"/>
              </a:rPr>
              <a:t>de voordelen en uitdagingen van de bio-economie presenteren </a:t>
            </a:r>
          </a:p>
          <a:p>
            <a:pPr lvl="1">
              <a:spcBef>
                <a:spcPts val="300"/>
              </a:spcBef>
              <a:buFont typeface="Wingdings" pitchFamily="2" charset="2"/>
              <a:buChar char="Ø"/>
            </a:pPr>
            <a:r>
              <a:rPr lang="nl-NL" sz="1500" dirty="0">
                <a:latin typeface="+mj-lt"/>
              </a:rPr>
              <a:t>het concept van circulaire economie presenteren </a:t>
            </a:r>
          </a:p>
          <a:p>
            <a:pPr lvl="1">
              <a:spcBef>
                <a:spcPts val="300"/>
              </a:spcBef>
              <a:buFont typeface="Wingdings" pitchFamily="2" charset="2"/>
              <a:buChar char="Ø"/>
            </a:pPr>
            <a:r>
              <a:rPr lang="nl-NL" sz="1500" dirty="0">
                <a:latin typeface="+mj-lt"/>
              </a:rPr>
              <a:t>gastsprekers uitnodigen (bijv. van lokale bio-based bedrijven of boerderijen, om te praten over hun werk of hoe compost wordt gebruikt) </a:t>
            </a:r>
          </a:p>
          <a:p>
            <a:pPr lvl="1">
              <a:spcBef>
                <a:spcPts val="300"/>
              </a:spcBef>
              <a:buFont typeface="Wingdings" pitchFamily="2" charset="2"/>
              <a:buChar char="Ø"/>
            </a:pPr>
            <a:r>
              <a:rPr lang="nl-NL" sz="1500" dirty="0">
                <a:latin typeface="+mj-lt"/>
              </a:rPr>
              <a:t>beleidsmakers en de burgemeester van de stad uitnodigen, die manieren kunnen voorstellen waarop de gemeenteraad kan bijdragen aan de inspanningen van de school voor nul afval (</a:t>
            </a:r>
            <a:r>
              <a:rPr lang="nl-NL" sz="1500" i="1" dirty="0">
                <a:latin typeface="+mj-lt"/>
              </a:rPr>
              <a:t>zero waste</a:t>
            </a:r>
            <a:r>
              <a:rPr lang="nl-NL" sz="1500" dirty="0">
                <a:latin typeface="+mj-lt"/>
              </a:rPr>
              <a:t>).</a:t>
            </a:r>
            <a:endParaRPr lang="en-US" sz="1500" dirty="0">
              <a:latin typeface="+mj-lt"/>
            </a:endParaRPr>
          </a:p>
          <a:p>
            <a:pPr>
              <a:spcBef>
                <a:spcPts val="300"/>
              </a:spcBef>
            </a:pPr>
            <a:r>
              <a:rPr lang="nl-NL" sz="1500" b="1" dirty="0">
                <a:latin typeface="+mj-lt"/>
              </a:rPr>
              <a:t>Het Eco-team </a:t>
            </a:r>
            <a:r>
              <a:rPr lang="nl-NL" sz="1500" dirty="0">
                <a:latin typeface="+mj-lt"/>
              </a:rPr>
              <a:t>kan een </a:t>
            </a:r>
            <a:r>
              <a:rPr lang="nl-NL" sz="1500" b="1" dirty="0">
                <a:latin typeface="+mj-lt"/>
              </a:rPr>
              <a:t>mededelingenbord </a:t>
            </a:r>
            <a:r>
              <a:rPr lang="nl-NL" sz="1500" dirty="0">
                <a:latin typeface="+mj-lt"/>
              </a:rPr>
              <a:t>met een bio-economie thema maken met: </a:t>
            </a:r>
          </a:p>
          <a:p>
            <a:pPr lvl="1">
              <a:spcBef>
                <a:spcPts val="300"/>
              </a:spcBef>
              <a:buFont typeface="Wingdings" pitchFamily="2" charset="2"/>
              <a:buChar char="Ø"/>
            </a:pPr>
            <a:r>
              <a:rPr lang="nl-NL" sz="1500" dirty="0">
                <a:latin typeface="+mj-lt"/>
              </a:rPr>
              <a:t>een korte presentatie van het actieplan</a:t>
            </a:r>
          </a:p>
          <a:p>
            <a:pPr lvl="1">
              <a:spcBef>
                <a:spcPts val="300"/>
              </a:spcBef>
              <a:buFont typeface="Wingdings" pitchFamily="2" charset="2"/>
              <a:buChar char="Ø"/>
            </a:pPr>
            <a:r>
              <a:rPr lang="nl-NL" sz="1500" dirty="0">
                <a:latin typeface="+mj-lt"/>
              </a:rPr>
              <a:t>de projecten van de leerlingen met betrekking tot bio-economie</a:t>
            </a:r>
          </a:p>
          <a:p>
            <a:pPr lvl="1">
              <a:spcBef>
                <a:spcPts val="300"/>
              </a:spcBef>
              <a:buFont typeface="Wingdings" pitchFamily="2" charset="2"/>
              <a:buChar char="Ø"/>
            </a:pPr>
            <a:r>
              <a:rPr lang="nl-NL" sz="1500" dirty="0">
                <a:latin typeface="+mj-lt"/>
              </a:rPr>
              <a:t>infographics over bio-based materialen</a:t>
            </a:r>
          </a:p>
          <a:p>
            <a:pPr lvl="1">
              <a:spcBef>
                <a:spcPts val="300"/>
              </a:spcBef>
              <a:buFont typeface="Wingdings" pitchFamily="2" charset="2"/>
              <a:buChar char="Ø"/>
            </a:pPr>
            <a:r>
              <a:rPr lang="nl-NL" sz="1500" dirty="0">
                <a:latin typeface="+mj-lt"/>
              </a:rPr>
              <a:t>de stappen die hebben geleid tot afvalvermindering</a:t>
            </a:r>
          </a:p>
          <a:p>
            <a:pPr lvl="1">
              <a:spcBef>
                <a:spcPts val="300"/>
              </a:spcBef>
              <a:buFont typeface="Wingdings" pitchFamily="2" charset="2"/>
              <a:buChar char="Ø"/>
            </a:pPr>
            <a:r>
              <a:rPr lang="nl-NL" sz="1500" dirty="0">
                <a:latin typeface="+mj-lt"/>
              </a:rPr>
              <a:t>updates over de duurzaamheidsinitiatieven van de school</a:t>
            </a:r>
          </a:p>
          <a:p>
            <a:pPr lvl="1">
              <a:spcBef>
                <a:spcPts val="300"/>
              </a:spcBef>
              <a:buFont typeface="Wingdings" pitchFamily="2" charset="2"/>
              <a:buChar char="Ø"/>
            </a:pPr>
            <a:r>
              <a:rPr lang="nl-NL" sz="1500" dirty="0">
                <a:latin typeface="+mj-lt"/>
              </a:rPr>
              <a:t>aankomende evenementen en </a:t>
            </a:r>
            <a:endParaRPr lang="nl-NL" sz="1500" dirty="0">
              <a:latin typeface="+mj-lt"/>
              <a:ea typeface="Calibri"/>
              <a:cs typeface="Calibri"/>
            </a:endParaRPr>
          </a:p>
          <a:p>
            <a:pPr lvl="1">
              <a:spcBef>
                <a:spcPts val="300"/>
              </a:spcBef>
              <a:buFont typeface="Wingdings" pitchFamily="2" charset="2"/>
              <a:buChar char="Ø"/>
            </a:pPr>
            <a:r>
              <a:rPr lang="nl-NL" sz="1500" dirty="0">
                <a:latin typeface="+mj-lt"/>
              </a:rPr>
              <a:t>overige mogelijkheden voor betrokkenheid van de gemeenschap.</a:t>
            </a:r>
            <a:endParaRPr lang="en-US" sz="1500" dirty="0">
              <a:latin typeface="+mj-lt"/>
            </a:endParaRPr>
          </a:p>
          <a:p>
            <a:endParaRPr lang="en-US" sz="1500" dirty="0">
              <a:latin typeface="+mj-lt"/>
            </a:endParaRPr>
          </a:p>
          <a:p>
            <a:endParaRPr lang="en-US" sz="1500" dirty="0">
              <a:latin typeface="+mj-lt"/>
            </a:endParaRPr>
          </a:p>
          <a:p>
            <a:endParaRPr lang="en-US" sz="1500" dirty="0">
              <a:latin typeface="+mj-lt"/>
            </a:endParaRPr>
          </a:p>
          <a:p>
            <a:endParaRPr lang="en-US" sz="1500" dirty="0">
              <a:latin typeface="+mj-lt"/>
            </a:endParaRPr>
          </a:p>
          <a:p>
            <a:endParaRPr lang="en-US" sz="2000" dirty="0">
              <a:latin typeface="+mj-lt"/>
            </a:endParaRPr>
          </a:p>
        </p:txBody>
      </p:sp>
    </p:spTree>
    <p:extLst>
      <p:ext uri="{BB962C8B-B14F-4D97-AF65-F5344CB8AC3E}">
        <p14:creationId xmlns:p14="http://schemas.microsoft.com/office/powerpoint/2010/main" val="14262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noAutofit/>
          </a:bodyPr>
          <a:lstStyle/>
          <a:p>
            <a:r>
              <a:rPr lang="nl-NL" sz="3200" b="1" dirty="0"/>
              <a:t>Ideeën </a:t>
            </a:r>
            <a:br>
              <a:rPr lang="nl-NL" sz="3200" b="1" dirty="0"/>
            </a:br>
            <a:r>
              <a:rPr lang="nl-NL" sz="3200" b="1" dirty="0"/>
              <a:t>Schoolnieuwsbrieven &amp; -websites</a:t>
            </a:r>
            <a:br>
              <a:rPr lang="nl-NL" sz="3200" b="1" dirty="0"/>
            </a:br>
            <a:endParaRPr lang="nl-NL" sz="3200" b="1" dirty="0"/>
          </a:p>
        </p:txBody>
      </p:sp>
      <p:sp>
        <p:nvSpPr>
          <p:cNvPr id="3" name="Content Placeholder 2"/>
          <p:cNvSpPr>
            <a:spLocks noGrp="1"/>
          </p:cNvSpPr>
          <p:nvPr>
            <p:ph idx="1"/>
          </p:nvPr>
        </p:nvSpPr>
        <p:spPr>
          <a:xfrm>
            <a:off x="539552" y="1412776"/>
            <a:ext cx="8229600" cy="4032448"/>
          </a:xfrm>
        </p:spPr>
        <p:txBody>
          <a:bodyPr>
            <a:noAutofit/>
          </a:bodyPr>
          <a:lstStyle/>
          <a:p>
            <a:pPr>
              <a:lnSpc>
                <a:spcPct val="80000"/>
              </a:lnSpc>
              <a:buFont typeface="Wingdings" pitchFamily="2" charset="2"/>
              <a:buChar char="Ø"/>
            </a:pPr>
            <a:r>
              <a:rPr lang="nl-NL" sz="2000" dirty="0"/>
              <a:t>Leerlingen kunnen het brede publiek informeren via artikelen in de schoolnieuwsbrief en op de schoolwebsite. De artikelen kunnen de prestaties van de leerlingen, interviews met experts en tips voor andere scholen over een nul afval (</a:t>
            </a:r>
            <a:r>
              <a:rPr lang="nl-NL" sz="2000" i="1" dirty="0"/>
              <a:t>zero waste</a:t>
            </a:r>
            <a:r>
              <a:rPr lang="nl-NL" sz="2000" dirty="0"/>
              <a:t>) project bevatten.</a:t>
            </a:r>
          </a:p>
          <a:p>
            <a:pPr>
              <a:lnSpc>
                <a:spcPct val="80000"/>
              </a:lnSpc>
              <a:buFont typeface="Wingdings" pitchFamily="2" charset="2"/>
              <a:buChar char="Ø"/>
            </a:pPr>
            <a:endParaRPr lang="en-US" sz="2000" dirty="0"/>
          </a:p>
          <a:p>
            <a:pPr>
              <a:lnSpc>
                <a:spcPct val="80000"/>
              </a:lnSpc>
              <a:buFont typeface="Wingdings" pitchFamily="2" charset="2"/>
              <a:buChar char="Ø"/>
            </a:pPr>
            <a:r>
              <a:rPr lang="nl-NL" sz="2000" dirty="0"/>
              <a:t>Ze kunnen in digitale vorm worden gepubliceerd en links bevatten naar:</a:t>
            </a:r>
          </a:p>
          <a:p>
            <a:pPr lvl="1">
              <a:lnSpc>
                <a:spcPct val="80000"/>
              </a:lnSpc>
              <a:buFont typeface="Wingdings" pitchFamily="2" charset="2"/>
              <a:buChar char="Ø"/>
            </a:pPr>
            <a:r>
              <a:rPr lang="nl-NL" sz="2000" dirty="0"/>
              <a:t>educatieve bronnen over bio-economie als mogelijke oplossing voor afvalbeheer</a:t>
            </a:r>
          </a:p>
          <a:p>
            <a:pPr lvl="1">
              <a:lnSpc>
                <a:spcPct val="80000"/>
              </a:lnSpc>
              <a:buFont typeface="Wingdings" pitchFamily="2" charset="2"/>
              <a:buChar char="Ø"/>
            </a:pPr>
            <a:r>
              <a:rPr lang="nl-NL" sz="2000" dirty="0"/>
              <a:t>aankomende evenementen.</a:t>
            </a:r>
          </a:p>
          <a:p>
            <a:pPr>
              <a:lnSpc>
                <a:spcPct val="80000"/>
              </a:lnSpc>
              <a:buFont typeface="Wingdings" pitchFamily="2" charset="2"/>
              <a:buChar char="Ø"/>
            </a:pPr>
            <a:endParaRPr lang="en-US" sz="2000" dirty="0"/>
          </a:p>
          <a:p>
            <a:pPr>
              <a:lnSpc>
                <a:spcPct val="80000"/>
              </a:lnSpc>
              <a:buFont typeface="Wingdings" pitchFamily="2" charset="2"/>
              <a:buChar char="Ø"/>
            </a:pPr>
            <a:r>
              <a:rPr lang="nl-NL" sz="2000" dirty="0"/>
              <a:t>De artikelen kunnen ook worden gedeeld via het Young Reporters for the Environment-netwerk (YRE) om meer mensen te inspireren tot actie. </a:t>
            </a:r>
            <a:r>
              <a:rPr lang="nl-NL" sz="2000" dirty="0">
                <a:hlinkClick r:id="rId2"/>
              </a:rPr>
              <a:t>https://www.yre.global/</a:t>
            </a:r>
            <a:endParaRPr lang="nl-NL" sz="2000" dirty="0"/>
          </a:p>
          <a:p>
            <a:pPr>
              <a:lnSpc>
                <a:spcPct val="80000"/>
              </a:lnSpc>
              <a:buFont typeface="Wingdings" pitchFamily="2" charset="2"/>
              <a:buChar char="Ø"/>
            </a:pPr>
            <a:endParaRPr lang="nl-NL" sz="2000" dirty="0"/>
          </a:p>
        </p:txBody>
      </p:sp>
    </p:spTree>
    <p:extLst>
      <p:ext uri="{BB962C8B-B14F-4D97-AF65-F5344CB8AC3E}">
        <p14:creationId xmlns:p14="http://schemas.microsoft.com/office/powerpoint/2010/main" val="247969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47" y="260648"/>
            <a:ext cx="8229600" cy="1008112"/>
          </a:xfrm>
        </p:spPr>
        <p:txBody>
          <a:bodyPr>
            <a:noAutofit/>
          </a:bodyPr>
          <a:lstStyle/>
          <a:p>
            <a:r>
              <a:rPr lang="nl-NL" sz="2800" b="1" dirty="0"/>
              <a:t>Ideeën </a:t>
            </a:r>
            <a:br>
              <a:rPr lang="nl-NL" sz="2800" b="1" dirty="0"/>
            </a:br>
            <a:r>
              <a:rPr lang="nl-NL" sz="2800" b="1" dirty="0"/>
              <a:t>Schooltoneelstukken &amp; -markt</a:t>
            </a:r>
            <a:br>
              <a:rPr lang="nl-NL" sz="2800" b="1" dirty="0"/>
            </a:br>
            <a:endParaRPr lang="nl-NL" sz="2800" b="1" dirty="0"/>
          </a:p>
        </p:txBody>
      </p:sp>
      <p:sp>
        <p:nvSpPr>
          <p:cNvPr id="3" name="Content Placeholder 2"/>
          <p:cNvSpPr>
            <a:spLocks noGrp="1"/>
          </p:cNvSpPr>
          <p:nvPr>
            <p:ph idx="1"/>
          </p:nvPr>
        </p:nvSpPr>
        <p:spPr>
          <a:xfrm>
            <a:off x="445447" y="1218171"/>
            <a:ext cx="7992888" cy="5400600"/>
          </a:xfrm>
        </p:spPr>
        <p:txBody>
          <a:bodyPr>
            <a:normAutofit/>
          </a:bodyPr>
          <a:lstStyle/>
          <a:p>
            <a:pPr>
              <a:buFont typeface="Wingdings" pitchFamily="2" charset="2"/>
              <a:buChar char="Ø"/>
            </a:pPr>
            <a:r>
              <a:rPr lang="nl-NL" sz="2000" b="1" dirty="0">
                <a:latin typeface="+mj-lt"/>
              </a:rPr>
              <a:t>Jongere leerlingen </a:t>
            </a:r>
            <a:r>
              <a:rPr lang="nl-NL" sz="2000" dirty="0">
                <a:latin typeface="+mj-lt"/>
              </a:rPr>
              <a:t>kunnen een </a:t>
            </a:r>
            <a:r>
              <a:rPr lang="nl-NL" sz="2000" b="1" dirty="0">
                <a:latin typeface="+mj-lt"/>
              </a:rPr>
              <a:t>schooltoneelstuk </a:t>
            </a:r>
            <a:r>
              <a:rPr lang="nl-NL" sz="2000" dirty="0">
                <a:latin typeface="+mj-lt"/>
              </a:rPr>
              <a:t>organiseren en de biobased producten een stem geven. Ze kunnen personages creëren die vertellen hoe ze tot leven zijn gekomen en de veranderingen beschrijven die ze hebben doorgemaakt totdat ze hun huidige vorm bereikten. Bijvoorbeeld: De bananen- of appelschillen kunnen vertellen hoe ze in compost zijn veranderd. Leerlingen kunnen gedurende het schooljaar hun sketches schrijven, die vervolgens kunnen worden opgevoerd tijdens de diploma-uitreiking.</a:t>
            </a:r>
          </a:p>
          <a:p>
            <a:pPr>
              <a:buFont typeface="Wingdings" pitchFamily="2" charset="2"/>
              <a:buChar char="Ø"/>
            </a:pPr>
            <a:r>
              <a:rPr lang="nl-NL" sz="2000" b="1" dirty="0">
                <a:latin typeface="+mj-lt"/>
              </a:rPr>
              <a:t>Leerlingen </a:t>
            </a:r>
            <a:r>
              <a:rPr lang="nl-NL" sz="2000" dirty="0">
                <a:latin typeface="+mj-lt"/>
              </a:rPr>
              <a:t>kunnen ook een </a:t>
            </a:r>
            <a:r>
              <a:rPr lang="nl-NL" sz="2000" b="1" dirty="0">
                <a:latin typeface="+mj-lt"/>
              </a:rPr>
              <a:t>feestelijke markt / festival </a:t>
            </a:r>
            <a:r>
              <a:rPr lang="nl-NL" sz="2000" dirty="0">
                <a:latin typeface="+mj-lt"/>
              </a:rPr>
              <a:t>organiseren waarin ze producten of kunst maken van recyclebare materialen of afval. Op deze manier kunnen ze het belang van circulaire economie benadrukken en de producten verkopen om geld in te zamelen voor de behoeften van de school.</a:t>
            </a:r>
            <a:endParaRPr lang="en-US" sz="2000" dirty="0">
              <a:latin typeface="+mj-lt"/>
            </a:endParaRPr>
          </a:p>
          <a:p>
            <a:pPr>
              <a:buFont typeface="Wingdings" pitchFamily="2" charset="2"/>
              <a:buChar char="Ø"/>
            </a:pPr>
            <a:endParaRPr lang="en-US" sz="2000" dirty="0">
              <a:latin typeface="+mj-lt"/>
            </a:endParaRPr>
          </a:p>
        </p:txBody>
      </p:sp>
    </p:spTree>
    <p:extLst>
      <p:ext uri="{BB962C8B-B14F-4D97-AF65-F5344CB8AC3E}">
        <p14:creationId xmlns:p14="http://schemas.microsoft.com/office/powerpoint/2010/main" val="329746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60840" cy="1143000"/>
          </a:xfrm>
        </p:spPr>
        <p:txBody>
          <a:bodyPr>
            <a:normAutofit fontScale="90000"/>
          </a:bodyPr>
          <a:lstStyle/>
          <a:p>
            <a:r>
              <a:rPr lang="nl-NL" sz="3200" b="1" dirty="0"/>
              <a:t>Ideeën </a:t>
            </a:r>
            <a:br>
              <a:rPr lang="nl-NL" sz="3200" b="1" dirty="0"/>
            </a:br>
            <a:r>
              <a:rPr lang="nl-NL" sz="3200" b="1" dirty="0"/>
              <a:t>Brieven aan bedrijven en instellingen</a:t>
            </a:r>
            <a:br>
              <a:rPr lang="nl-NL" sz="3200" b="1" dirty="0"/>
            </a:br>
            <a:endParaRPr lang="nl-NL" sz="3200" b="1" dirty="0"/>
          </a:p>
        </p:txBody>
      </p:sp>
      <p:sp>
        <p:nvSpPr>
          <p:cNvPr id="3" name="Content Placeholder 2"/>
          <p:cNvSpPr>
            <a:spLocks noGrp="1"/>
          </p:cNvSpPr>
          <p:nvPr>
            <p:ph idx="1"/>
          </p:nvPr>
        </p:nvSpPr>
        <p:spPr>
          <a:xfrm>
            <a:off x="359532" y="1268760"/>
            <a:ext cx="8424936" cy="4752528"/>
          </a:xfrm>
        </p:spPr>
        <p:txBody>
          <a:bodyPr>
            <a:noAutofit/>
          </a:bodyPr>
          <a:lstStyle/>
          <a:p>
            <a:r>
              <a:rPr lang="nl-NL" sz="2000" dirty="0">
                <a:latin typeface="+mj-lt"/>
              </a:rPr>
              <a:t>Leerlingen kunnen </a:t>
            </a:r>
            <a:r>
              <a:rPr lang="nl-NL" sz="2000" b="1" dirty="0">
                <a:latin typeface="+mj-lt"/>
              </a:rPr>
              <a:t>brieven schrijven </a:t>
            </a:r>
            <a:r>
              <a:rPr lang="nl-NL" sz="2000" dirty="0">
                <a:latin typeface="+mj-lt"/>
              </a:rPr>
              <a:t>aan lokale </a:t>
            </a:r>
            <a:r>
              <a:rPr lang="nl-NL" sz="2000" b="1" dirty="0">
                <a:latin typeface="+mj-lt"/>
              </a:rPr>
              <a:t>bedrijven en instellingen</a:t>
            </a:r>
            <a:r>
              <a:rPr lang="nl-NL" sz="2000" dirty="0">
                <a:latin typeface="+mj-lt"/>
              </a:rPr>
              <a:t> waarin ze het actieplan van de school uitleggen m.b.t. afvalbeheer via de bio-economie (compostmethoden en recycling). Dit contact met de bredere gemeenschap kan de school helpen partnerschappen te vinden voor projecten, stages of sponsoring voor milieuvriendelijke initiatieven.</a:t>
            </a:r>
          </a:p>
          <a:p>
            <a:pPr marL="0" indent="0">
              <a:buNone/>
            </a:pPr>
            <a:endParaRPr lang="en-US" sz="2000" dirty="0">
              <a:latin typeface="+mj-lt"/>
            </a:endParaRPr>
          </a:p>
          <a:p>
            <a:r>
              <a:rPr lang="nl-NL" sz="2000" b="1" dirty="0">
                <a:latin typeface="+mj-lt"/>
              </a:rPr>
              <a:t>Leerlingen </a:t>
            </a:r>
            <a:r>
              <a:rPr lang="nl-NL" sz="2000" dirty="0">
                <a:latin typeface="+mj-lt"/>
              </a:rPr>
              <a:t>kunnen het </a:t>
            </a:r>
            <a:r>
              <a:rPr lang="nl-NL" sz="2000" b="1" dirty="0">
                <a:latin typeface="+mj-lt"/>
              </a:rPr>
              <a:t>brede publiek </a:t>
            </a:r>
            <a:r>
              <a:rPr lang="nl-NL" sz="2000" dirty="0">
                <a:latin typeface="+mj-lt"/>
              </a:rPr>
              <a:t>ook informeren over hun initiatieven via (lokale, regionale en nationale) pers, radio en televisie, ze kunnen hun projecten delen als goede voorbeelden (</a:t>
            </a:r>
            <a:r>
              <a:rPr lang="nl-NL" sz="2000" i="1" dirty="0">
                <a:latin typeface="+mj-lt"/>
              </a:rPr>
              <a:t>good practices</a:t>
            </a:r>
            <a:r>
              <a:rPr lang="nl-NL" sz="2000" dirty="0">
                <a:latin typeface="+mj-lt"/>
              </a:rPr>
              <a:t>) met een positieve impact, ze kunnen zelfs interviews organiseren met leerlingen, docenten, ouders en leden van het Eco-team om te bespreken waarom duurzaamheid en biobased innovaties belangrijk zijn en wat zij hebben geleerd van hun betrokkenheid bij de projecten.</a:t>
            </a:r>
            <a:endParaRPr lang="en-US" sz="1600" dirty="0">
              <a:latin typeface="+mj-lt"/>
            </a:endParaRPr>
          </a:p>
          <a:p>
            <a:endParaRPr lang="el-GR" sz="1600" dirty="0">
              <a:latin typeface="+mj-lt"/>
            </a:endParaRPr>
          </a:p>
        </p:txBody>
      </p:sp>
    </p:spTree>
    <p:extLst>
      <p:ext uri="{BB962C8B-B14F-4D97-AF65-F5344CB8AC3E}">
        <p14:creationId xmlns:p14="http://schemas.microsoft.com/office/powerpoint/2010/main" val="61390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833" y="1052736"/>
            <a:ext cx="5328592" cy="4824536"/>
          </a:xfrm>
        </p:spPr>
        <p:txBody>
          <a:bodyPr vert="horz" lIns="91440" tIns="45720" rIns="91440" bIns="45720" rtlCol="0" anchor="t">
            <a:normAutofit fontScale="92500" lnSpcReduction="20000"/>
          </a:bodyPr>
          <a:lstStyle/>
          <a:p>
            <a:r>
              <a:rPr lang="nl-NL" sz="1800" dirty="0">
                <a:latin typeface="+mj-lt"/>
              </a:rPr>
              <a:t>Een populaire manier om als school de hele wereld te informeren over haar acties, is deelname aan  mondiale actiedagen zoals:</a:t>
            </a:r>
          </a:p>
          <a:p>
            <a:pPr lvl="1"/>
            <a:r>
              <a:rPr lang="nl-NL" sz="1800" dirty="0">
                <a:latin typeface="+mj-lt"/>
              </a:rPr>
              <a:t>De </a:t>
            </a:r>
            <a:r>
              <a:rPr lang="nl-NL" sz="1800" dirty="0">
                <a:latin typeface="+mj-lt"/>
                <a:hlinkClick r:id="rId2"/>
              </a:rPr>
              <a:t>Earth Day</a:t>
            </a:r>
            <a:r>
              <a:rPr lang="nl-NL" sz="1800" dirty="0">
                <a:latin typeface="+mj-lt"/>
              </a:rPr>
              <a:t> van het Earth Day Network</a:t>
            </a:r>
          </a:p>
          <a:p>
            <a:pPr lvl="1"/>
            <a:r>
              <a:rPr lang="nl-NL" sz="1800" dirty="0">
                <a:latin typeface="+mj-lt"/>
              </a:rPr>
              <a:t>De </a:t>
            </a:r>
            <a:r>
              <a:rPr lang="nl-NL" sz="1800" dirty="0">
                <a:latin typeface="+mj-lt"/>
                <a:hlinkClick r:id="rId3"/>
              </a:rPr>
              <a:t>World Environment Day</a:t>
            </a:r>
            <a:r>
              <a:rPr lang="nl-NL" sz="1800" dirty="0">
                <a:latin typeface="+mj-lt"/>
              </a:rPr>
              <a:t> van de Verenigde Naties </a:t>
            </a:r>
          </a:p>
          <a:p>
            <a:pPr lvl="1"/>
            <a:r>
              <a:rPr lang="nl-NL" sz="1800" dirty="0">
                <a:latin typeface="+mj-lt"/>
              </a:rPr>
              <a:t>De </a:t>
            </a:r>
            <a:r>
              <a:rPr lang="nl-NL" sz="1800" dirty="0">
                <a:latin typeface="+mj-lt"/>
                <a:hlinkClick r:id="rId4"/>
              </a:rPr>
              <a:t>Global Action Days</a:t>
            </a:r>
            <a:r>
              <a:rPr lang="nl-NL" sz="1800" dirty="0">
                <a:latin typeface="+mj-lt"/>
              </a:rPr>
              <a:t> van de Foundation for Environmental Education (FEE)</a:t>
            </a:r>
          </a:p>
          <a:p>
            <a:r>
              <a:rPr lang="nl-NL" sz="1800" dirty="0">
                <a:latin typeface="+mj-lt"/>
              </a:rPr>
              <a:t>Deze evenementen bieden leerlingen de kans om evenementen en educatieve workshops te organiseren die gericht zijn op bio-economie.</a:t>
            </a:r>
          </a:p>
          <a:p>
            <a:r>
              <a:rPr lang="nl-NL" sz="1800" dirty="0">
                <a:latin typeface="+mj-lt"/>
              </a:rPr>
              <a:t>Groot voordeel van deelname aan deze evenementen is dat informatie hierover veel wordt gedeeld op sociale media, waardoor je stem samenkomt met miljoenen andere </a:t>
            </a:r>
            <a:r>
              <a:rPr lang="nl-NL" sz="1800" dirty="0" err="1">
                <a:latin typeface="+mj-lt"/>
              </a:rPr>
              <a:t>stemmen.Dit</a:t>
            </a:r>
            <a:r>
              <a:rPr lang="nl-NL" sz="1800" dirty="0">
                <a:latin typeface="+mj-lt"/>
              </a:rPr>
              <a:t> creëert een gevoel van gezamenlijke inzet voor een gemeenschappelijk doel, ondanks de diversiteit in ras, etniciteit, geboorteland, sociaal-economische status, geslacht, leeftijd, enz. </a:t>
            </a:r>
          </a:p>
          <a:p>
            <a:r>
              <a:rPr lang="nl-NL" sz="1800" dirty="0">
                <a:latin typeface="+mj-lt"/>
              </a:rPr>
              <a:t>Deze dagen benadrukken het idee van verantwoordelijkheid en de rol die we allemaal delen als wereldburgers om de natuur te beschermen.</a:t>
            </a:r>
            <a:endParaRPr lang="en-US" sz="1800" dirty="0">
              <a:latin typeface="+mj-lt"/>
            </a:endParaRPr>
          </a:p>
          <a:p>
            <a:endParaRPr lang="en-US" sz="1800" dirty="0">
              <a:latin typeface="+mj-lt"/>
            </a:endParaRPr>
          </a:p>
          <a:p>
            <a:endParaRPr lang="el-GR" sz="2000" dirty="0">
              <a:latin typeface="+mj-lt"/>
            </a:endParaRPr>
          </a:p>
        </p:txBody>
      </p:sp>
      <p:sp>
        <p:nvSpPr>
          <p:cNvPr id="4" name="Title 1"/>
          <p:cNvSpPr>
            <a:spLocks noGrp="1"/>
          </p:cNvSpPr>
          <p:nvPr>
            <p:ph type="title"/>
          </p:nvPr>
        </p:nvSpPr>
        <p:spPr>
          <a:xfrm>
            <a:off x="236858" y="188640"/>
            <a:ext cx="5842992" cy="1143000"/>
          </a:xfrm>
        </p:spPr>
        <p:txBody>
          <a:bodyPr>
            <a:normAutofit/>
          </a:bodyPr>
          <a:lstStyle/>
          <a:p>
            <a:pPr algn="l"/>
            <a:r>
              <a:rPr lang="nl-NL" sz="3200" b="1" dirty="0"/>
              <a:t>Ideeën – Wereldwijde actiedagen</a:t>
            </a:r>
            <a:br>
              <a:rPr lang="en-US" sz="3200" b="1" dirty="0"/>
            </a:br>
            <a:endParaRPr lang="en-US" sz="3200" b="1" dirty="0"/>
          </a:p>
        </p:txBody>
      </p:sp>
      <p:pic>
        <p:nvPicPr>
          <p:cNvPr id="5122" name="Picture 2" descr="C:\Users\SIV\Desktop\Marianthi\SCHOOL\Athens College\Clubs\Environmental Club\2023-2024\Global Action Days FEE . Registered\LET’S GET CLIMATE READY! (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88640"/>
            <a:ext cx="2861184" cy="2398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7000" y="2852936"/>
            <a:ext cx="3068352" cy="257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35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r>
              <a:rPr lang="nl-NL" sz="3200" b="1" dirty="0"/>
              <a:t>Ideeën –  </a:t>
            </a:r>
            <a:br>
              <a:rPr lang="nl-NL" sz="3200" b="1" dirty="0"/>
            </a:br>
            <a:r>
              <a:rPr lang="nl-NL" sz="3200" b="1" dirty="0"/>
              <a:t>Onderscheidingen, wedstrijden en competities</a:t>
            </a:r>
          </a:p>
        </p:txBody>
      </p:sp>
      <p:sp>
        <p:nvSpPr>
          <p:cNvPr id="3" name="Content Placeholder 2"/>
          <p:cNvSpPr>
            <a:spLocks noGrp="1"/>
          </p:cNvSpPr>
          <p:nvPr>
            <p:ph idx="1"/>
          </p:nvPr>
        </p:nvSpPr>
        <p:spPr>
          <a:xfrm>
            <a:off x="395536" y="845651"/>
            <a:ext cx="8352928" cy="5225007"/>
          </a:xfrm>
        </p:spPr>
        <p:txBody>
          <a:bodyPr>
            <a:normAutofit/>
          </a:bodyPr>
          <a:lstStyle/>
          <a:p>
            <a:endParaRPr lang="en-US" sz="1800" b="1" dirty="0"/>
          </a:p>
          <a:p>
            <a:r>
              <a:rPr lang="nl-NL" sz="1800" b="1" dirty="0">
                <a:hlinkClick r:id="rId2"/>
              </a:rPr>
              <a:t>De Groene Vlag</a:t>
            </a:r>
            <a:r>
              <a:rPr lang="nl-NL" sz="1800" b="1" dirty="0"/>
              <a:t> </a:t>
            </a:r>
            <a:r>
              <a:rPr lang="nl-NL" sz="1800" dirty="0"/>
              <a:t>is een felbegeerd internationaal keurmerk voor scholen die zich inzetten voor duurzaamheid. De tweejaarlijkse toekenning van de Groene Vlag biedt scholen een kans om haar prestaties te vieren. Dit geeft een enorme boost aan alle betrokkenen bij de projecten en inspireert nog meer mensen om deel te nemen.</a:t>
            </a:r>
          </a:p>
          <a:p>
            <a:r>
              <a:rPr lang="nl-NL" sz="1800" dirty="0"/>
              <a:t>De toekenning van de </a:t>
            </a:r>
            <a:r>
              <a:rPr lang="nl-NL" sz="1800" b="1" dirty="0">
                <a:hlinkClick r:id="rId3"/>
              </a:rPr>
              <a:t>FEE Teacher Award</a:t>
            </a:r>
            <a:r>
              <a:rPr lang="nl-NL" sz="1800" b="1" dirty="0"/>
              <a:t> </a:t>
            </a:r>
            <a:r>
              <a:rPr lang="nl-NL" sz="1800" dirty="0"/>
              <a:t>is een andere gelegenheid die docenten wereldwijd motiveert om actief betrokken te raken bij milieueducatie. Winnaars van deze onderscheiding worden gepresenteerd tijdens een gemeenschapsevenement. Het feit dat hun inspanningen en toewijding worden erkend, kan meer docenten aanmoedigen om bio-economiegerichte projecten te creëren.</a:t>
            </a:r>
            <a:endParaRPr lang="el-GR" sz="1800" u="sng" dirty="0">
              <a:latin typeface="Century Gothic" pitchFamily="34" charset="0"/>
            </a:endParaRPr>
          </a:p>
        </p:txBody>
      </p:sp>
      <p:pic>
        <p:nvPicPr>
          <p:cNvPr id="9219" name="Picture 3" descr="C:\Users\SIV\Desktop\Marianthi\SCHOOL\Athens College\Clubs\Environmental Club\2023-2024\ΒΡΑΒΕΥΣΕΙΣ\ΟΙΚΟΛΟΓΙΚΑ ΣΧΟΛΕΙΑ ΠΡΑΣΙΝΗ ΣΗΜΑΙΑ ΑΓΓΛΙΚΟ.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859204"/>
            <a:ext cx="2808406" cy="21063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6585" y="3884195"/>
            <a:ext cx="2553887" cy="191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59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097A1-C6FF-485F-A1C9-73B0376A80F8}">
  <ds:schemaRefs>
    <ds:schemaRef ds:uri="4b029ac4-2790-4e9d-b1ba-d309a41950a3"/>
    <ds:schemaRef ds:uri="http://schemas.microsoft.com/office/infopath/2007/PartnerControls"/>
    <ds:schemaRef ds:uri="http://purl.org/dc/dcmitype/"/>
    <ds:schemaRef ds:uri="http://schemas.microsoft.com/office/2006/documentManagement/types"/>
    <ds:schemaRef ds:uri="http://purl.org/dc/terms/"/>
    <ds:schemaRef ds:uri="4cb37d89-296d-4697-a3a4-f9df7f39d0ef"/>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8AC08D-89BB-4D12-A14D-C9393F226643}">
  <ds:schemaRefs>
    <ds:schemaRef ds:uri="http://schemas.microsoft.com/sharepoint/v3/contenttype/forms"/>
  </ds:schemaRefs>
</ds:datastoreItem>
</file>

<file path=customXml/itemProps3.xml><?xml version="1.0" encoding="utf-8"?>
<ds:datastoreItem xmlns:ds="http://schemas.openxmlformats.org/officeDocument/2006/customXml" ds:itemID="{1E99AEA1-4A8E-4153-A540-4E6B75F7B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TotalTime>
  <Words>979</Words>
  <Application>Microsoft Office PowerPoint</Application>
  <PresentationFormat>On-screen Show (4:3)</PresentationFormat>
  <Paragraphs>87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Opleidingsmateriaal</vt:lpstr>
      <vt:lpstr>Waarom informeren en betrekken?</vt:lpstr>
      <vt:lpstr>Informeren en betrekken via verschillende media </vt:lpstr>
      <vt:lpstr>Ideeën  Schoolbijeenkomsten &amp; mededelingenborden </vt:lpstr>
      <vt:lpstr>Ideeën  Schoolnieuwsbrieven &amp; -websites </vt:lpstr>
      <vt:lpstr>Ideeën  Schooltoneelstukken &amp; -markt </vt:lpstr>
      <vt:lpstr>Ideeën  Brieven aan bedrijven en instellingen </vt:lpstr>
      <vt:lpstr>Ideeën – Wereldwijde actiedagen </vt:lpstr>
      <vt:lpstr>Ideeën –   Onderscheidingen, wedstrijden en competities</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John Vos</cp:lastModifiedBy>
  <cp:revision>102</cp:revision>
  <dcterms:created xsi:type="dcterms:W3CDTF">2024-05-12T12:39:55Z</dcterms:created>
  <dcterms:modified xsi:type="dcterms:W3CDTF">2025-01-03T14:32:59Z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