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5" r:id="rId5"/>
    <p:sldId id="258" r:id="rId6"/>
    <p:sldId id="259" r:id="rId7"/>
    <p:sldId id="274" r:id="rId8"/>
    <p:sldId id="261" r:id="rId9"/>
    <p:sldId id="260" r:id="rId10"/>
    <p:sldId id="277" r:id="rId11"/>
    <p:sldId id="278" r:id="rId12"/>
    <p:sldId id="271" r:id="rId13"/>
    <p:sldId id="276" r:id="rId14"/>
    <p:sldId id="286" r:id="rId15"/>
    <p:sldId id="282" r:id="rId16"/>
    <p:sldId id="287" r:id="rId17"/>
    <p:sldId id="283" r:id="rId18"/>
    <p:sldId id="288" r:id="rId19"/>
    <p:sldId id="279" r:id="rId20"/>
    <p:sldId id="280" r:id="rId21"/>
    <p:sldId id="272" r:id="rId22"/>
    <p:sldId id="26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64B60-8E29-F512-7072-FD9CEE926E80}" v="8" dt="2025-02-03T11:00:2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87" d="100"/>
          <a:sy n="87" d="100"/>
        </p:scale>
        <p:origin x="5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nthich@eepf.gr" userId="S::xanthich_eepf.gr#ext#@apre.onmicrosoft.com::807cb1c3-744b-45df-906c-1ddb5481d44a" providerId="AD" clId="Web-{4EF95978-12F2-055A-3000-01BFA6341FFE}"/>
    <pc:docChg chg="addSld modSld">
      <pc:chgData name="xanthich@eepf.gr" userId="S::xanthich_eepf.gr#ext#@apre.onmicrosoft.com::807cb1c3-744b-45df-906c-1ddb5481d44a" providerId="AD" clId="Web-{4EF95978-12F2-055A-3000-01BFA6341FFE}" dt="2024-10-24T07:23:31.610" v="27" actId="20577"/>
      <pc:docMkLst>
        <pc:docMk/>
      </pc:docMkLst>
      <pc:sldChg chg="modSp">
        <pc:chgData name="xanthich@eepf.gr" userId="S::xanthich_eepf.gr#ext#@apre.onmicrosoft.com::807cb1c3-744b-45df-906c-1ddb5481d44a" providerId="AD" clId="Web-{4EF95978-12F2-055A-3000-01BFA6341FFE}" dt="2024-10-24T07:23:31.610" v="27" actId="20577"/>
        <pc:sldMkLst>
          <pc:docMk/>
          <pc:sldMk cId="196237479" sldId="272"/>
        </pc:sldMkLst>
      </pc:sldChg>
      <pc:sldChg chg="modSp">
        <pc:chgData name="xanthich@eepf.gr" userId="S::xanthich_eepf.gr#ext#@apre.onmicrosoft.com::807cb1c3-744b-45df-906c-1ddb5481d44a" providerId="AD" clId="Web-{4EF95978-12F2-055A-3000-01BFA6341FFE}" dt="2024-10-24T06:57:16.821" v="21" actId="20577"/>
        <pc:sldMkLst>
          <pc:docMk/>
          <pc:sldMk cId="2793915033" sldId="279"/>
        </pc:sldMkLst>
      </pc:sldChg>
      <pc:sldChg chg="delSp modSp">
        <pc:chgData name="xanthich@eepf.gr" userId="S::xanthich_eepf.gr#ext#@apre.onmicrosoft.com::807cb1c3-744b-45df-906c-1ddb5481d44a" providerId="AD" clId="Web-{4EF95978-12F2-055A-3000-01BFA6341FFE}" dt="2024-10-24T06:51:47.688" v="13" actId="1076"/>
        <pc:sldMkLst>
          <pc:docMk/>
          <pc:sldMk cId="1705421866" sldId="283"/>
        </pc:sldMkLst>
      </pc:sldChg>
      <pc:sldChg chg="addSp delSp modSp add replId">
        <pc:chgData name="xanthich@eepf.gr" userId="S::xanthich_eepf.gr#ext#@apre.onmicrosoft.com::807cb1c3-744b-45df-906c-1ddb5481d44a" providerId="AD" clId="Web-{4EF95978-12F2-055A-3000-01BFA6341FFE}" dt="2024-10-24T06:54:12.589" v="20"/>
        <pc:sldMkLst>
          <pc:docMk/>
          <pc:sldMk cId="1245914905" sldId="288"/>
        </pc:sldMkLst>
      </pc:sldChg>
    </pc:docChg>
  </pc:docChgLst>
  <pc:docChgLst>
    <pc:chgData name="xanthich@eepf.gr" userId="S::xanthich_eepf.gr#ext#@apre.onmicrosoft.com::807cb1c3-744b-45df-906c-1ddb5481d44a" providerId="AD" clId="Web-{E7F9044F-DAEE-3A4A-2FC9-D2D3A82A3929}"/>
    <pc:docChg chg="addSld delSld modSld">
      <pc:chgData name="xanthich@eepf.gr" userId="S::xanthich_eepf.gr#ext#@apre.onmicrosoft.com::807cb1c3-744b-45df-906c-1ddb5481d44a" providerId="AD" clId="Web-{E7F9044F-DAEE-3A4A-2FC9-D2D3A82A3929}" dt="2024-10-23T13:00:43.518" v="126" actId="1076"/>
      <pc:docMkLst>
        <pc:docMk/>
      </pc:docMkLst>
      <pc:sldChg chg="modSp">
        <pc:chgData name="xanthich@eepf.gr" userId="S::xanthich_eepf.gr#ext#@apre.onmicrosoft.com::807cb1c3-744b-45df-906c-1ddb5481d44a" providerId="AD" clId="Web-{E7F9044F-DAEE-3A4A-2FC9-D2D3A82A3929}" dt="2024-10-23T11:56:06.424" v="0" actId="20577"/>
        <pc:sldMkLst>
          <pc:docMk/>
          <pc:sldMk cId="3886430401" sldId="258"/>
        </pc:sldMkLst>
      </pc:sldChg>
      <pc:sldChg chg="modSp">
        <pc:chgData name="xanthich@eepf.gr" userId="S::xanthich_eepf.gr#ext#@apre.onmicrosoft.com::807cb1c3-744b-45df-906c-1ddb5481d44a" providerId="AD" clId="Web-{E7F9044F-DAEE-3A4A-2FC9-D2D3A82A3929}" dt="2024-10-23T12:03:52.237" v="13" actId="1076"/>
        <pc:sldMkLst>
          <pc:docMk/>
          <pc:sldMk cId="3261187765" sldId="259"/>
        </pc:sldMkLst>
      </pc:sldChg>
      <pc:sldChg chg="modSp">
        <pc:chgData name="xanthich@eepf.gr" userId="S::xanthich_eepf.gr#ext#@apre.onmicrosoft.com::807cb1c3-744b-45df-906c-1ddb5481d44a" providerId="AD" clId="Web-{E7F9044F-DAEE-3A4A-2FC9-D2D3A82A3929}" dt="2024-10-23T12:38:50.019" v="41" actId="1076"/>
        <pc:sldMkLst>
          <pc:docMk/>
          <pc:sldMk cId="2320936675" sldId="260"/>
        </pc:sldMkLst>
      </pc:sldChg>
      <pc:sldChg chg="modSp">
        <pc:chgData name="xanthich@eepf.gr" userId="S::xanthich_eepf.gr#ext#@apre.onmicrosoft.com::807cb1c3-744b-45df-906c-1ddb5481d44a" providerId="AD" clId="Web-{E7F9044F-DAEE-3A4A-2FC9-D2D3A82A3929}" dt="2024-10-23T12:29:56.188" v="32" actId="20577"/>
        <pc:sldMkLst>
          <pc:docMk/>
          <pc:sldMk cId="1067491954" sldId="261"/>
        </pc:sldMkLst>
      </pc:sldChg>
      <pc:sldChg chg="delSp modSp">
        <pc:chgData name="xanthich@eepf.gr" userId="S::xanthich_eepf.gr#ext#@apre.onmicrosoft.com::807cb1c3-744b-45df-906c-1ddb5481d44a" providerId="AD" clId="Web-{E7F9044F-DAEE-3A4A-2FC9-D2D3A82A3929}" dt="2024-10-23T12:46:29.504" v="52"/>
        <pc:sldMkLst>
          <pc:docMk/>
          <pc:sldMk cId="3313576689" sldId="271"/>
        </pc:sldMkLst>
      </pc:sldChg>
      <pc:sldChg chg="modSp">
        <pc:chgData name="xanthich@eepf.gr" userId="S::xanthich_eepf.gr#ext#@apre.onmicrosoft.com::807cb1c3-744b-45df-906c-1ddb5481d44a" providerId="AD" clId="Web-{E7F9044F-DAEE-3A4A-2FC9-D2D3A82A3929}" dt="2024-10-23T12:09:27.436" v="29"/>
        <pc:sldMkLst>
          <pc:docMk/>
          <pc:sldMk cId="1677865511" sldId="274"/>
        </pc:sldMkLst>
      </pc:sldChg>
      <pc:sldChg chg="addSp delSp modSp">
        <pc:chgData name="xanthich@eepf.gr" userId="S::xanthich_eepf.gr#ext#@apre.onmicrosoft.com::807cb1c3-744b-45df-906c-1ddb5481d44a" providerId="AD" clId="Web-{E7F9044F-DAEE-3A4A-2FC9-D2D3A82A3929}" dt="2024-10-23T12:51:59.750" v="92" actId="14100"/>
        <pc:sldMkLst>
          <pc:docMk/>
          <pc:sldMk cId="497116687" sldId="276"/>
        </pc:sldMkLst>
      </pc:sldChg>
      <pc:sldChg chg="modSp">
        <pc:chgData name="xanthich@eepf.gr" userId="S::xanthich_eepf.gr#ext#@apre.onmicrosoft.com::807cb1c3-744b-45df-906c-1ddb5481d44a" providerId="AD" clId="Web-{E7F9044F-DAEE-3A4A-2FC9-D2D3A82A3929}" dt="2024-10-23T12:39:06.035" v="46" actId="1076"/>
        <pc:sldMkLst>
          <pc:docMk/>
          <pc:sldMk cId="3647646817" sldId="277"/>
        </pc:sldMkLst>
      </pc:sldChg>
      <pc:sldChg chg="modSp">
        <pc:chgData name="xanthich@eepf.gr" userId="S::xanthich_eepf.gr#ext#@apre.onmicrosoft.com::807cb1c3-744b-45df-906c-1ddb5481d44a" providerId="AD" clId="Web-{E7F9044F-DAEE-3A4A-2FC9-D2D3A82A3929}" dt="2024-10-23T12:41:54.369" v="47" actId="1076"/>
        <pc:sldMkLst>
          <pc:docMk/>
          <pc:sldMk cId="4091834346" sldId="278"/>
        </pc:sldMkLst>
      </pc:sldChg>
      <pc:sldChg chg="addSp delSp modSp">
        <pc:chgData name="xanthich@eepf.gr" userId="S::xanthich_eepf.gr#ext#@apre.onmicrosoft.com::807cb1c3-744b-45df-906c-1ddb5481d44a" providerId="AD" clId="Web-{E7F9044F-DAEE-3A4A-2FC9-D2D3A82A3929}" dt="2024-10-23T13:00:00.798" v="113" actId="1076"/>
        <pc:sldMkLst>
          <pc:docMk/>
          <pc:sldMk cId="1710401726" sldId="282"/>
        </pc:sldMkLst>
      </pc:sldChg>
      <pc:sldChg chg="addSp delSp modSp add replId">
        <pc:chgData name="xanthich@eepf.gr" userId="S::xanthich_eepf.gr#ext#@apre.onmicrosoft.com::807cb1c3-744b-45df-906c-1ddb5481d44a" providerId="AD" clId="Web-{E7F9044F-DAEE-3A4A-2FC9-D2D3A82A3929}" dt="2024-10-23T12:55:12.257" v="102"/>
        <pc:sldMkLst>
          <pc:docMk/>
          <pc:sldMk cId="254146711" sldId="286"/>
        </pc:sldMkLst>
      </pc:sldChg>
      <pc:sldChg chg="addSp delSp modSp add replId">
        <pc:chgData name="xanthich@eepf.gr" userId="S::xanthich_eepf.gr#ext#@apre.onmicrosoft.com::807cb1c3-744b-45df-906c-1ddb5481d44a" providerId="AD" clId="Web-{E7F9044F-DAEE-3A4A-2FC9-D2D3A82A3929}" dt="2024-10-23T13:00:43.518" v="126" actId="1076"/>
        <pc:sldMkLst>
          <pc:docMk/>
          <pc:sldMk cId="2639094079" sldId="287"/>
        </pc:sldMkLst>
      </pc:sldChg>
      <pc:sldChg chg="addSp delSp modSp add del replId">
        <pc:chgData name="xanthich@eepf.gr" userId="S::xanthich_eepf.gr#ext#@apre.onmicrosoft.com::807cb1c3-744b-45df-906c-1ddb5481d44a" providerId="AD" clId="Web-{E7F9044F-DAEE-3A4A-2FC9-D2D3A82A3929}" dt="2024-10-23T12:52:08.813" v="93"/>
        <pc:sldMkLst>
          <pc:docMk/>
          <pc:sldMk cId="3152917024" sldId="287"/>
        </pc:sldMkLst>
      </pc:sldChg>
    </pc:docChg>
  </pc:docChgLst>
  <pc:docChgLst>
    <pc:chgData name="xanthich@eepf.gr" userId="S::xanthich_eepf.gr#ext#@apre.onmicrosoft.com::807cb1c3-744b-45df-906c-1ddb5481d44a" providerId="AD" clId="Web-{4D864B60-8E29-F512-7072-FD9CEE926E80}"/>
    <pc:docChg chg="modSld">
      <pc:chgData name="xanthich@eepf.gr" userId="S::xanthich_eepf.gr#ext#@apre.onmicrosoft.com::807cb1c3-744b-45df-906c-1ddb5481d44a" providerId="AD" clId="Web-{4D864B60-8E29-F512-7072-FD9CEE926E80}" dt="2025-02-03T11:00:28.313" v="7" actId="20577"/>
      <pc:docMkLst>
        <pc:docMk/>
      </pc:docMkLst>
      <pc:sldChg chg="addSp delSp modSp">
        <pc:chgData name="xanthich@eepf.gr" userId="S::xanthich_eepf.gr#ext#@apre.onmicrosoft.com::807cb1c3-744b-45df-906c-1ddb5481d44a" providerId="AD" clId="Web-{4D864B60-8E29-F512-7072-FD9CEE926E80}" dt="2025-02-03T11:00:28.313" v="7" actId="20577"/>
        <pc:sldMkLst>
          <pc:docMk/>
          <pc:sldMk cId="1953838175" sldId="285"/>
        </pc:sldMkLst>
        <pc:spChg chg="mod">
          <ac:chgData name="xanthich@eepf.gr" userId="S::xanthich_eepf.gr#ext#@apre.onmicrosoft.com::807cb1c3-744b-45df-906c-1ddb5481d44a" providerId="AD" clId="Web-{4D864B60-8E29-F512-7072-FD9CEE926E80}" dt="2025-02-03T11:00:28.313" v="7" actId="20577"/>
          <ac:spMkLst>
            <pc:docMk/>
            <pc:sldMk cId="1953838175" sldId="285"/>
            <ac:spMk id="3" creationId="{D8A2EDF0-7A23-40CD-8304-26565CF08866}"/>
          </ac:spMkLst>
        </pc:spChg>
        <pc:spChg chg="add del">
          <ac:chgData name="xanthich@eepf.gr" userId="S::xanthich_eepf.gr#ext#@apre.onmicrosoft.com::807cb1c3-744b-45df-906c-1ddb5481d44a" providerId="AD" clId="Web-{4D864B60-8E29-F512-7072-FD9CEE926E80}" dt="2025-02-03T11:00:23.907" v="5"/>
          <ac:spMkLst>
            <pc:docMk/>
            <pc:sldMk cId="1953838175" sldId="285"/>
            <ac:spMk id="5" creationId="{21FE9C8D-0219-B127-EE2D-69E97BFE127A}"/>
          </ac:spMkLst>
        </pc:spChg>
      </pc:sldChg>
    </pc:docChg>
  </pc:docChgLst>
  <pc:docChgLst>
    <pc:chgData name="xanthich@eepf.gr" userId="S::xanthich_eepf.gr#ext#@apre.onmicrosoft.com::807cb1c3-744b-45df-906c-1ddb5481d44a" providerId="AD" clId="Web-{B3BD8EEA-EF1B-A3ED-A4EE-34719BC8CA4A}"/>
    <pc:docChg chg="modSld">
      <pc:chgData name="xanthich@eepf.gr" userId="S::xanthich_eepf.gr#ext#@apre.onmicrosoft.com::807cb1c3-744b-45df-906c-1ddb5481d44a" providerId="AD" clId="Web-{B3BD8EEA-EF1B-A3ED-A4EE-34719BC8CA4A}" dt="2024-10-24T07:29:54.263" v="0"/>
      <pc:docMkLst>
        <pc:docMk/>
      </pc:docMkLst>
      <pc:sldChg chg="addSp">
        <pc:chgData name="xanthich@eepf.gr" userId="S::xanthich_eepf.gr#ext#@apre.onmicrosoft.com::807cb1c3-744b-45df-906c-1ddb5481d44a" providerId="AD" clId="Web-{B3BD8EEA-EF1B-A3ED-A4EE-34719BC8CA4A}" dt="2024-10-24T07:29:54.263" v="0"/>
        <pc:sldMkLst>
          <pc:docMk/>
          <pc:sldMk cId="1953838175"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1C631-0D0F-4590-8F1C-14E4F97969A9}" type="datetimeFigureOut">
              <a:rPr lang="en-GB" smtClean="0"/>
              <a:t>03/02/2025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0971-CE92-4D44-BFBB-36F91DE92122}" type="slidenum">
              <a:rPr lang="en-GB" smtClean="0"/>
              <a:t>‹#›</a:t>
            </a:fld>
            <a:endParaRPr lang="en-GB"/>
          </a:p>
        </p:txBody>
      </p:sp>
    </p:spTree>
    <p:extLst>
      <p:ext uri="{BB962C8B-B14F-4D97-AF65-F5344CB8AC3E}">
        <p14:creationId xmlns:p14="http://schemas.microsoft.com/office/powerpoint/2010/main" val="104434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9CD0971-CE92-4D44-BFBB-36F91DE92122}" type="slidenum">
              <a:rPr lang="en-GB" smtClean="0"/>
              <a:t>17</a:t>
            </a:fld>
            <a:endParaRPr lang="en-GB"/>
          </a:p>
        </p:txBody>
      </p:sp>
    </p:spTree>
    <p:extLst>
      <p:ext uri="{BB962C8B-B14F-4D97-AF65-F5344CB8AC3E}">
        <p14:creationId xmlns:p14="http://schemas.microsoft.com/office/powerpoint/2010/main" val="28065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09160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8846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3/2/2025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youtube.com/shorts/DCCqACRKFEc?feature=sh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va.com/design/DAGGpLqF0pU/7f8liLOGmDFAeWbHcQaDww/edit?utm_content=DAGGpLqF0pU&amp;utm_campaign=designshare&amp;utm_medium=link2&amp;utm_source=sharebutt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hyperlink" Target="https://projects.research-and-innovation.ec.europa.eu/en/research-area/industrial-research-and-innovation/eu-valorisation-policy/knowledge-valorisation-platform/repository/whats-bioeconomy-book-kid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lstStyle/>
          <a:p>
            <a:r>
              <a:rPr lang="pt-PT" dirty="0"/>
              <a:t>Training materials</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487219"/>
            <a:ext cx="2946486" cy="605474"/>
          </a:xfrm>
        </p:spPr>
        <p:txBody>
          <a:bodyPr>
            <a:normAutofit/>
          </a:bodyPr>
          <a:lstStyle/>
          <a:p>
            <a:r>
              <a:rPr lang="en-US" dirty="0"/>
              <a:t>STEP 1: FORM  AN ECO COMMITTEE</a:t>
            </a:r>
          </a:p>
          <a:p>
            <a:endParaRPr lang="pt-PT" dirty="0"/>
          </a:p>
        </p:txBody>
      </p:sp>
      <p:sp>
        <p:nvSpPr>
          <p:cNvPr id="4" name="TextBox 3">
            <a:extLst>
              <a:ext uri="{FF2B5EF4-FFF2-40B4-BE49-F238E27FC236}">
                <a16:creationId xmlns:a16="http://schemas.microsoft.com/office/drawing/2014/main" id="{44CFAC54-1891-81EE-F59C-0A0FE66A96F1}"/>
              </a:ext>
            </a:extLst>
          </p:cNvPr>
          <p:cNvSpPr txBox="1"/>
          <p:nvPr/>
        </p:nvSpPr>
        <p:spPr>
          <a:xfrm>
            <a:off x="564859" y="550038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66FE96"/>
                </a:solidFill>
              </a:rPr>
              <a:t>M. Giannakopoulou</a:t>
            </a:r>
            <a:endParaRPr lang="en-US" dirty="0">
              <a:solidFill>
                <a:srgbClr val="66FE96"/>
              </a:solidFill>
              <a:ea typeface="Calibri"/>
              <a:cs typeface="Calibri"/>
            </a:endParaRPr>
          </a:p>
        </p:txBody>
      </p:sp>
    </p:spTree>
    <p:extLst>
      <p:ext uri="{BB962C8B-B14F-4D97-AF65-F5344CB8AC3E}">
        <p14:creationId xmlns:p14="http://schemas.microsoft.com/office/powerpoint/2010/main" val="195383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050179"/>
            <a:ext cx="8675632" cy="1068586"/>
          </a:xfrm>
        </p:spPr>
        <p:txBody>
          <a:bodyPr vert="horz" lIns="91440" tIns="45720" rIns="91440" bIns="45720" rtlCol="0" anchor="t">
            <a:noAutofit/>
          </a:bodyPr>
          <a:lstStyle/>
          <a:p>
            <a:pPr>
              <a:buFont typeface="Wingdings" pitchFamily="2" charset="2"/>
              <a:buChar char="v"/>
            </a:pPr>
            <a:r>
              <a:rPr lang="en-US" sz="2000" dirty="0">
                <a:latin typeface="+mj-lt"/>
              </a:rPr>
              <a:t>The first subgroup can introduce composting programs to manage organic waste, by turning food scraps and garden waste into compost for the school gardens.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840" y="2575582"/>
            <a:ext cx="3138882" cy="20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A1E8E4BD-7DC7-DB39-1A45-9977F4EB5045}"/>
              </a:ext>
            </a:extLst>
          </p:cNvPr>
          <p:cNvSpPr>
            <a:spLocks noGrp="1"/>
          </p:cNvSpPr>
          <p:nvPr>
            <p:ph type="title"/>
          </p:nvPr>
        </p:nvSpPr>
        <p:spPr>
          <a:xfrm>
            <a:off x="260392" y="116632"/>
            <a:ext cx="8229600" cy="1143000"/>
          </a:xfrm>
        </p:spPr>
        <p:txBody>
          <a:bodyPr>
            <a:normAutofit/>
          </a:bodyPr>
          <a:lstStyle/>
          <a:p>
            <a:r>
              <a:rPr lang="en-US" sz="3200" b="1" dirty="0"/>
              <a:t>Bioeconomy and the Eco Committee</a:t>
            </a:r>
            <a:endParaRPr lang="el-GR" sz="3200" b="1">
              <a:cs typeface="Calibri"/>
            </a:endParaRPr>
          </a:p>
        </p:txBody>
      </p:sp>
      <p:sp>
        <p:nvSpPr>
          <p:cNvPr id="9" name="Content Placeholder 2">
            <a:extLst>
              <a:ext uri="{FF2B5EF4-FFF2-40B4-BE49-F238E27FC236}">
                <a16:creationId xmlns:a16="http://schemas.microsoft.com/office/drawing/2014/main" id="{4561CF15-6BB9-01C4-9990-42B3AAD2E832}"/>
              </a:ext>
            </a:extLst>
          </p:cNvPr>
          <p:cNvSpPr txBox="1">
            <a:spLocks/>
          </p:cNvSpPr>
          <p:nvPr/>
        </p:nvSpPr>
        <p:spPr>
          <a:xfrm>
            <a:off x="262601" y="1911478"/>
            <a:ext cx="5218754" cy="484407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mj-lt"/>
              </a:rPr>
              <a:t> </a:t>
            </a:r>
            <a:endParaRPr lang="en-US"/>
          </a:p>
          <a:p>
            <a:pPr>
              <a:buFont typeface="Wingdings" pitchFamily="2" charset="2"/>
              <a:buChar char="ü"/>
            </a:pPr>
            <a:r>
              <a:rPr lang="en-US" sz="2000" dirty="0">
                <a:latin typeface="+mj-lt"/>
              </a:rPr>
              <a:t>The committee can decide on the people who will be involved and the course of actions that will be necessary. In this case, the committee will need help from the cafeteria staff so that they can collect the info they need regarding the amount of food that is wasted.  </a:t>
            </a:r>
          </a:p>
          <a:p>
            <a:pPr>
              <a:buFont typeface="Wingdings" pitchFamily="2" charset="2"/>
              <a:buChar char="ü"/>
            </a:pPr>
            <a:r>
              <a:rPr lang="en-US" sz="2000" dirty="0">
                <a:latin typeface="+mj-lt"/>
              </a:rPr>
              <a:t>Then they can inform the students about the benefits of composting (with posters, speeches or short presentations in classes). </a:t>
            </a:r>
          </a:p>
        </p:txBody>
      </p:sp>
    </p:spTree>
    <p:extLst>
      <p:ext uri="{BB962C8B-B14F-4D97-AF65-F5344CB8AC3E}">
        <p14:creationId xmlns:p14="http://schemas.microsoft.com/office/powerpoint/2010/main" val="4971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520123"/>
            <a:ext cx="8675632" cy="4844070"/>
          </a:xfrm>
        </p:spPr>
        <p:txBody>
          <a:bodyPr vert="horz" lIns="91440" tIns="45720" rIns="91440" bIns="45720" rtlCol="0" anchor="t">
            <a:noAutofit/>
          </a:bodyPr>
          <a:lstStyle/>
          <a:p>
            <a:pPr>
              <a:buFont typeface="Wingdings" pitchFamily="2" charset="2"/>
              <a:buChar char="ü"/>
            </a:pPr>
            <a:r>
              <a:rPr lang="en-US" sz="2400" dirty="0">
                <a:latin typeface="+mj-lt"/>
              </a:rPr>
              <a:t>After informing the students, the Eco committee needs to monitor and evaluate the course of actions. Is the food waste less? Have the students’ attitudes towards food waste changed?</a:t>
            </a:r>
            <a:endParaRPr lang="en-US" sz="2400" dirty="0">
              <a:cs typeface="Calibri"/>
            </a:endParaRPr>
          </a:p>
          <a:p>
            <a:pPr>
              <a:buFont typeface="Wingdings" pitchFamily="2" charset="2"/>
              <a:buChar char="ü"/>
            </a:pPr>
            <a:endParaRPr lang="en-US" sz="2400" dirty="0">
              <a:latin typeface="+mj-lt"/>
              <a:cs typeface="Calibri"/>
            </a:endParaRPr>
          </a:p>
          <a:p>
            <a:pPr>
              <a:buFont typeface="Wingdings" pitchFamily="2" charset="2"/>
              <a:buChar char="ü"/>
            </a:pPr>
            <a:r>
              <a:rPr lang="en-US" sz="2400" dirty="0">
                <a:latin typeface="+mj-lt"/>
              </a:rPr>
              <a:t>Then, the committee informs the wider community about the results. They may send a newsletter to the parents and the city council with the amounts of compost the produced as a school unit and the benefits of it.</a:t>
            </a:r>
            <a:endParaRPr lang="en-US" sz="2400" dirty="0">
              <a:latin typeface="+mj-lt"/>
              <a:cs typeface="Calibri"/>
            </a:endParaRPr>
          </a:p>
        </p:txBody>
      </p:sp>
      <p:sp>
        <p:nvSpPr>
          <p:cNvPr id="7" name="Title 1">
            <a:extLst>
              <a:ext uri="{FF2B5EF4-FFF2-40B4-BE49-F238E27FC236}">
                <a16:creationId xmlns:a16="http://schemas.microsoft.com/office/drawing/2014/main" id="{2A45145B-9BCF-1485-B5EB-91C7D34B8A2C}"/>
              </a:ext>
            </a:extLst>
          </p:cNvPr>
          <p:cNvSpPr>
            <a:spLocks noGrp="1"/>
          </p:cNvSpPr>
          <p:nvPr>
            <p:ph type="title"/>
          </p:nvPr>
        </p:nvSpPr>
        <p:spPr>
          <a:xfrm>
            <a:off x="260392" y="116632"/>
            <a:ext cx="8229600" cy="1143000"/>
          </a:xfrm>
        </p:spPr>
        <p:txBody>
          <a:bodyPr>
            <a:normAutofit/>
          </a:bodyPr>
          <a:lstStyle/>
          <a:p>
            <a:r>
              <a:rPr lang="en-US" sz="3200" b="1" dirty="0"/>
              <a:t>Bioeconomy and the Eco Committee</a:t>
            </a:r>
            <a:endParaRPr lang="el-GR" sz="3200" b="1">
              <a:cs typeface="Calibri"/>
            </a:endParaRPr>
          </a:p>
        </p:txBody>
      </p:sp>
    </p:spTree>
    <p:extLst>
      <p:ext uri="{BB962C8B-B14F-4D97-AF65-F5344CB8AC3E}">
        <p14:creationId xmlns:p14="http://schemas.microsoft.com/office/powerpoint/2010/main" val="25414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vert="horz" lIns="91440" tIns="45720" rIns="91440" bIns="45720" rtlCol="0" anchor="t">
            <a:normAutofit/>
          </a:bodyPr>
          <a:lstStyle/>
          <a:p>
            <a:pPr>
              <a:buFont typeface="Wingdings" pitchFamily="2" charset="2"/>
              <a:buChar char="v"/>
            </a:pPr>
            <a:r>
              <a:rPr lang="en-US" sz="2000" dirty="0"/>
              <a:t>The second subgroup can introduce recycling programs to reduce plastic and paper waste. </a:t>
            </a:r>
          </a:p>
          <a:p>
            <a:pPr marL="0" indent="0">
              <a:buNone/>
            </a:pPr>
            <a:endParaRPr lang="en-US" sz="2000" dirty="0">
              <a:cs typeface="Calibri"/>
            </a:endParaRPr>
          </a:p>
          <a:p>
            <a:pPr>
              <a:buFont typeface="Wingdings" pitchFamily="2" charset="2"/>
              <a:buChar char="ü"/>
            </a:pPr>
            <a:r>
              <a:rPr lang="en-US" sz="2000" dirty="0"/>
              <a:t>The Eco Committee can take the initiative to collect the waste for two days and present the way we group our school’s waste and dispose them in the recycling bins depending on the material they’re made of. </a:t>
            </a:r>
          </a:p>
          <a:p>
            <a:endParaRPr lang="el-GR"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187" y="3135328"/>
            <a:ext cx="3430992" cy="228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7A47B31C-9861-0794-A763-95118A7CDE02}"/>
              </a:ext>
            </a:extLst>
          </p:cNvPr>
          <p:cNvSpPr>
            <a:spLocks noGrp="1"/>
          </p:cNvSpPr>
          <p:nvPr>
            <p:ph type="title"/>
          </p:nvPr>
        </p:nvSpPr>
        <p:spPr>
          <a:xfrm>
            <a:off x="260392" y="116632"/>
            <a:ext cx="8229600" cy="1143000"/>
          </a:xfrm>
        </p:spPr>
        <p:txBody>
          <a:bodyPr>
            <a:normAutofit/>
          </a:bodyPr>
          <a:lstStyle/>
          <a:p>
            <a:r>
              <a:rPr lang="en-US" sz="3200" b="1" dirty="0"/>
              <a:t>Bioeconomy and the Eco Committee</a:t>
            </a:r>
            <a:endParaRPr lang="el-GR" sz="3200" b="1">
              <a:cs typeface="Calibri"/>
            </a:endParaRPr>
          </a:p>
        </p:txBody>
      </p:sp>
    </p:spTree>
    <p:extLst>
      <p:ext uri="{BB962C8B-B14F-4D97-AF65-F5344CB8AC3E}">
        <p14:creationId xmlns:p14="http://schemas.microsoft.com/office/powerpoint/2010/main" val="171040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21" y="1626549"/>
            <a:ext cx="8229600" cy="4525963"/>
          </a:xfrm>
        </p:spPr>
        <p:txBody>
          <a:bodyPr vert="horz" lIns="91440" tIns="45720" rIns="91440" bIns="45720" rtlCol="0" anchor="t">
            <a:noAutofit/>
          </a:bodyPr>
          <a:lstStyle/>
          <a:p>
            <a:pPr>
              <a:buFont typeface="Wingdings" pitchFamily="2" charset="2"/>
              <a:buChar char="ü"/>
            </a:pPr>
            <a:r>
              <a:rPr lang="en-US" sz="2000" dirty="0"/>
              <a:t>Then, they can inform the students about the benefits of recycling at school and inspire them to form smaller groups of volunteers who will contact recycling companies and find the better offer for the school’s recyclable materials. Instead of money, the company could provide the school with recycled paper and biobased school supplies.</a:t>
            </a:r>
            <a:endParaRPr lang="en-US" sz="2000" dirty="0">
              <a:cs typeface="Calibri"/>
            </a:endParaRPr>
          </a:p>
          <a:p>
            <a:pPr>
              <a:buFont typeface="Wingdings" pitchFamily="2" charset="2"/>
              <a:buChar char="ü"/>
            </a:pPr>
            <a:endParaRPr lang="en-US" sz="2000" dirty="0">
              <a:cs typeface="Calibri"/>
            </a:endParaRPr>
          </a:p>
          <a:p>
            <a:pPr>
              <a:buFont typeface="Wingdings" pitchFamily="2" charset="2"/>
              <a:buChar char="ü"/>
            </a:pPr>
            <a:r>
              <a:rPr lang="en-US" sz="2000" dirty="0"/>
              <a:t>The Eco Committee will monitor and evaluate the financial and educational benefits of the specific project and write an article in the school newspaper promoting it as a good practice.</a:t>
            </a:r>
            <a:endParaRPr lang="en-US" sz="2000" dirty="0">
              <a:cs typeface="Calibri"/>
            </a:endParaRPr>
          </a:p>
          <a:p>
            <a:endParaRPr lang="el-GR" sz="2000" dirty="0"/>
          </a:p>
        </p:txBody>
      </p:sp>
      <p:sp>
        <p:nvSpPr>
          <p:cNvPr id="8" name="Title 1">
            <a:extLst>
              <a:ext uri="{FF2B5EF4-FFF2-40B4-BE49-F238E27FC236}">
                <a16:creationId xmlns:a16="http://schemas.microsoft.com/office/drawing/2014/main" id="{7BF70E80-F50A-AD52-1FD1-FAB3737E70E5}"/>
              </a:ext>
            </a:extLst>
          </p:cNvPr>
          <p:cNvSpPr>
            <a:spLocks noGrp="1"/>
          </p:cNvSpPr>
          <p:nvPr>
            <p:ph type="title"/>
          </p:nvPr>
        </p:nvSpPr>
        <p:spPr>
          <a:xfrm>
            <a:off x="260392" y="116632"/>
            <a:ext cx="8229600" cy="1143000"/>
          </a:xfrm>
        </p:spPr>
        <p:txBody>
          <a:bodyPr>
            <a:normAutofit/>
          </a:bodyPr>
          <a:lstStyle/>
          <a:p>
            <a:r>
              <a:rPr lang="en-US" sz="3200" b="1" dirty="0"/>
              <a:t>Bioeconomy and the Eco Committee</a:t>
            </a:r>
            <a:endParaRPr lang="el-GR" sz="3200" b="1">
              <a:cs typeface="Calibri"/>
            </a:endParaRPr>
          </a:p>
        </p:txBody>
      </p:sp>
    </p:spTree>
    <p:extLst>
      <p:ext uri="{BB962C8B-B14F-4D97-AF65-F5344CB8AC3E}">
        <p14:creationId xmlns:p14="http://schemas.microsoft.com/office/powerpoint/2010/main" val="263909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Bioeconomy</a:t>
            </a:r>
            <a:r>
              <a:rPr lang="en-US" b="1" dirty="0"/>
              <a:t> and the Eco Committee</a:t>
            </a:r>
            <a:endParaRPr lang="el-GR" b="1" dirty="0"/>
          </a:p>
        </p:txBody>
      </p:sp>
      <p:sp>
        <p:nvSpPr>
          <p:cNvPr id="3" name="Content Placeholder 2"/>
          <p:cNvSpPr>
            <a:spLocks noGrp="1"/>
          </p:cNvSpPr>
          <p:nvPr>
            <p:ph idx="1"/>
          </p:nvPr>
        </p:nvSpPr>
        <p:spPr>
          <a:xfrm>
            <a:off x="451291" y="1200101"/>
            <a:ext cx="5115225" cy="4525963"/>
          </a:xfrm>
        </p:spPr>
        <p:txBody>
          <a:bodyPr vert="horz" lIns="91440" tIns="45720" rIns="91440" bIns="45720" rtlCol="0" anchor="t">
            <a:normAutofit/>
          </a:bodyPr>
          <a:lstStyle/>
          <a:p>
            <a:r>
              <a:rPr lang="en-US" sz="1600" dirty="0"/>
              <a:t>The third group can promote the use of biodegradable materials in areas such as the school stationery or the food packaging.</a:t>
            </a:r>
          </a:p>
          <a:p>
            <a:endParaRPr lang="en-US" sz="1600" dirty="0"/>
          </a:p>
          <a:p>
            <a:pPr>
              <a:buFont typeface="Wingdings" pitchFamily="2" charset="2"/>
              <a:buChar char="ü"/>
            </a:pPr>
            <a:r>
              <a:rPr lang="en-US" sz="1600" dirty="0"/>
              <a:t> The Eco Committee can encourage the students to use bio Snack boxes or bio bags made of fabric. To do that, they can use presentations and material from the book “What’s Bioeconomy ?”, the first flap book about bioeconomy for kids with Alistar Illustration which is produced by BIOVOICES  European Project. They can also make the biobased products come alive through </a:t>
            </a:r>
            <a:r>
              <a:rPr lang="en-US" sz="1600" err="1"/>
              <a:t>Chatterpix</a:t>
            </a:r>
            <a:r>
              <a:rPr lang="en-US" sz="1600" dirty="0"/>
              <a:t> which will be more </a:t>
            </a:r>
            <a:r>
              <a:rPr lang="en-US" sz="1600" err="1"/>
              <a:t>interestring</a:t>
            </a:r>
            <a:r>
              <a:rPr lang="en-US" sz="1600" dirty="0"/>
              <a:t> to the younger students.</a:t>
            </a:r>
          </a:p>
          <a:p>
            <a:pPr>
              <a:buFont typeface="Wingdings" pitchFamily="2" charset="2"/>
              <a:buChar char="ü"/>
            </a:pPr>
            <a:endParaRPr lang="en-US" sz="1600" dirty="0"/>
          </a:p>
          <a:p>
            <a:pPr marL="0" indent="0">
              <a:buNone/>
            </a:pPr>
            <a:r>
              <a:rPr lang="en-US" sz="1600" dirty="0">
                <a:hlinkClick r:id="rId2"/>
              </a:rPr>
              <a:t>https://youtube.com/shorts/DCCqACRKFEc?feature=share</a:t>
            </a:r>
            <a:endParaRPr lang="en-US" sz="1600" dirty="0"/>
          </a:p>
          <a:p>
            <a:endParaRPr lang="el-GR" sz="1600" dirty="0">
              <a:cs typeface="Calibri"/>
            </a:endParaRPr>
          </a:p>
          <a:p>
            <a:endParaRPr lang="el-GR" sz="1600" dirty="0">
              <a:cs typeface="Calibri"/>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896" y="1550584"/>
            <a:ext cx="2663266" cy="34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2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Bioeconomy</a:t>
            </a:r>
            <a:r>
              <a:rPr lang="en-US" b="1" dirty="0"/>
              <a:t> and the Eco Committee</a:t>
            </a:r>
            <a:endParaRPr lang="el-GR" b="1" dirty="0"/>
          </a:p>
        </p:txBody>
      </p:sp>
      <p:sp>
        <p:nvSpPr>
          <p:cNvPr id="3" name="Content Placeholder 2"/>
          <p:cNvSpPr>
            <a:spLocks noGrp="1"/>
          </p:cNvSpPr>
          <p:nvPr>
            <p:ph idx="1"/>
          </p:nvPr>
        </p:nvSpPr>
        <p:spPr>
          <a:xfrm>
            <a:off x="395536" y="1200101"/>
            <a:ext cx="8229600" cy="4525963"/>
          </a:xfrm>
        </p:spPr>
        <p:txBody>
          <a:bodyPr vert="horz" lIns="91440" tIns="45720" rIns="91440" bIns="45720" rtlCol="0" anchor="t">
            <a:normAutofit/>
          </a:bodyPr>
          <a:lstStyle/>
          <a:p>
            <a:pPr marL="0" indent="0">
              <a:buNone/>
            </a:pPr>
            <a:endParaRPr lang="en-US" sz="1600" dirty="0">
              <a:cs typeface="Calibri"/>
            </a:endParaRPr>
          </a:p>
          <a:p>
            <a:pPr>
              <a:buFont typeface="Wingdings" pitchFamily="2" charset="2"/>
              <a:buChar char="ü"/>
            </a:pPr>
            <a:r>
              <a:rPr lang="en-US" sz="1600" dirty="0"/>
              <a:t>The Eco Committee can also raise funds from selling the compost they produce so that they buy pencils made of bamboo stick and notebooks made of animal poo. </a:t>
            </a:r>
          </a:p>
          <a:p>
            <a:pPr>
              <a:buFont typeface="Wingdings" pitchFamily="2" charset="2"/>
              <a:buChar char="ü"/>
            </a:pPr>
            <a:endParaRPr lang="en-US" sz="1600" dirty="0"/>
          </a:p>
          <a:p>
            <a:pPr>
              <a:buFont typeface="Wingdings" pitchFamily="2" charset="2"/>
              <a:buChar char="ü"/>
            </a:pPr>
            <a:r>
              <a:rPr lang="en-US" sz="1600" dirty="0"/>
              <a:t>Finally, the Eco Committee need to assess and monitor the course of actions and inform the general public about the initiative by making it public.</a:t>
            </a:r>
          </a:p>
          <a:p>
            <a:pPr>
              <a:buFont typeface="Wingdings" pitchFamily="2" charset="2"/>
              <a:buChar char="ü"/>
            </a:pPr>
            <a:endParaRPr lang="en-US" sz="1600" dirty="0"/>
          </a:p>
          <a:p>
            <a:endParaRPr lang="el-GR" sz="1600" dirty="0"/>
          </a:p>
        </p:txBody>
      </p:sp>
      <p:sp>
        <p:nvSpPr>
          <p:cNvPr id="7" name="Horizontal Scroll 6"/>
          <p:cNvSpPr/>
          <p:nvPr/>
        </p:nvSpPr>
        <p:spPr>
          <a:xfrm>
            <a:off x="763990" y="3264451"/>
            <a:ext cx="7488832" cy="22539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If we compare an environmental  school project with a concert, </a:t>
            </a:r>
          </a:p>
          <a:p>
            <a:r>
              <a:rPr lang="en-US" sz="1600" dirty="0"/>
              <a:t>the Eco Committee is the conductor of it who takes the initiative to </a:t>
            </a:r>
          </a:p>
          <a:p>
            <a:r>
              <a:rPr lang="en-US" sz="1600" dirty="0" err="1"/>
              <a:t>organise</a:t>
            </a:r>
            <a:r>
              <a:rPr lang="en-US" sz="1600" dirty="0"/>
              <a:t> it, chooses the musicians, the instruments they will play, the order of the songs and evaluates it at the end by identifying the strong points and the ones that need improvement. And if the concert is a hit, then articles and news reports will be made to make the impact even greater. </a:t>
            </a:r>
            <a:endParaRPr lang="el-GR" sz="1600" dirty="0"/>
          </a:p>
        </p:txBody>
      </p:sp>
    </p:spTree>
    <p:extLst>
      <p:ext uri="{BB962C8B-B14F-4D97-AF65-F5344CB8AC3E}">
        <p14:creationId xmlns:p14="http://schemas.microsoft.com/office/powerpoint/2010/main" val="124591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317" cy="1143000"/>
          </a:xfrm>
        </p:spPr>
        <p:txBody>
          <a:bodyPr>
            <a:normAutofit/>
          </a:bodyPr>
          <a:lstStyle/>
          <a:p>
            <a:pPr algn="l"/>
            <a:r>
              <a:rPr lang="en-US" sz="3200" b="1" dirty="0"/>
              <a:t>        Extra tips</a:t>
            </a:r>
            <a:endParaRPr lang="el-GR" sz="3200" b="1" dirty="0"/>
          </a:p>
        </p:txBody>
      </p:sp>
      <p:sp>
        <p:nvSpPr>
          <p:cNvPr id="3" name="Content Placeholder 2"/>
          <p:cNvSpPr>
            <a:spLocks noGrp="1"/>
          </p:cNvSpPr>
          <p:nvPr>
            <p:ph idx="1"/>
          </p:nvPr>
        </p:nvSpPr>
        <p:spPr>
          <a:xfrm>
            <a:off x="179512" y="1216700"/>
            <a:ext cx="5851989" cy="4392488"/>
          </a:xfrm>
        </p:spPr>
        <p:txBody>
          <a:bodyPr vert="horz" lIns="91440" tIns="45720" rIns="91440" bIns="45720" rtlCol="0" anchor="t">
            <a:noAutofit/>
          </a:bodyPr>
          <a:lstStyle/>
          <a:p>
            <a:pPr marL="0" indent="0">
              <a:buNone/>
            </a:pPr>
            <a:r>
              <a:rPr lang="en-US" sz="2000" b="1" dirty="0">
                <a:latin typeface="+mj-lt"/>
              </a:rPr>
              <a:t>The Eco Committee can also do the following to facilitate the communication among the members and spread the word faster</a:t>
            </a:r>
          </a:p>
          <a:p>
            <a:pPr marL="0" indent="0">
              <a:buNone/>
            </a:pPr>
            <a:endParaRPr lang="en-US" sz="2000" b="1" dirty="0">
              <a:latin typeface="+mj-lt"/>
            </a:endParaRPr>
          </a:p>
          <a:p>
            <a:pPr>
              <a:buFont typeface="Wingdings" pitchFamily="2" charset="2"/>
              <a:buChar char="ü"/>
            </a:pPr>
            <a:r>
              <a:rPr lang="en-US" sz="2000" b="1" dirty="0">
                <a:latin typeface="+mj-lt"/>
              </a:rPr>
              <a:t>They can keep minutes </a:t>
            </a:r>
            <a:r>
              <a:rPr lang="en-US" sz="2000" dirty="0">
                <a:latin typeface="+mj-lt"/>
              </a:rPr>
              <a:t>during the meetings and upload them on a specific site/ space at the school’s platform created for the ECO School committee. The students/teachers/parents should have access to them. Then the students can interact through the platform and send their feedback regarding the progress of the actions. They can even make suggestions for a change if the initial  plan doesn’t work.</a:t>
            </a:r>
          </a:p>
          <a:p>
            <a:endParaRPr lang="en-US" sz="2000" dirty="0">
              <a:latin typeface="+mj-lt"/>
            </a:endParaRPr>
          </a:p>
          <a:p>
            <a:endParaRPr lang="el-GR" sz="2000" dirty="0">
              <a:latin typeface="+mj-lt"/>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247"/>
          <a:stretch/>
        </p:blipFill>
        <p:spPr bwMode="auto">
          <a:xfrm>
            <a:off x="6031501" y="1223580"/>
            <a:ext cx="2968483" cy="339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1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6658"/>
            <a:ext cx="3199433" cy="4525963"/>
          </a:xfrm>
        </p:spPr>
        <p:txBody>
          <a:bodyPr>
            <a:normAutofit fontScale="85000" lnSpcReduction="10000"/>
          </a:bodyPr>
          <a:lstStyle/>
          <a:p>
            <a:r>
              <a:rPr lang="en-US" sz="2000" dirty="0">
                <a:latin typeface="+mj-lt"/>
              </a:rPr>
              <a:t>They can send the whole school community </a:t>
            </a:r>
            <a:r>
              <a:rPr lang="en-US" sz="2000" b="1" dirty="0">
                <a:latin typeface="+mj-lt"/>
              </a:rPr>
              <a:t>an online monthly newsletter </a:t>
            </a:r>
            <a:r>
              <a:rPr lang="en-US" sz="2000" dirty="0">
                <a:latin typeface="+mj-lt"/>
              </a:rPr>
              <a:t>with the course of actions taken on waste management and through that they can share a tip on </a:t>
            </a:r>
            <a:r>
              <a:rPr lang="en-US" sz="2000" dirty="0" err="1">
                <a:latin typeface="+mj-lt"/>
              </a:rPr>
              <a:t>bioeconomy</a:t>
            </a:r>
            <a:r>
              <a:rPr lang="en-US" sz="2000" dirty="0">
                <a:latin typeface="+mj-lt"/>
              </a:rPr>
              <a:t> at school or at home. </a:t>
            </a:r>
          </a:p>
          <a:p>
            <a:pPr marL="0" indent="0">
              <a:buNone/>
            </a:pPr>
            <a:r>
              <a:rPr lang="en-US" sz="2000" dirty="0" err="1">
                <a:latin typeface="+mj-lt"/>
              </a:rPr>
              <a:t>eg</a:t>
            </a:r>
            <a:r>
              <a:rPr lang="en-US" sz="2000" dirty="0">
                <a:latin typeface="+mj-lt"/>
              </a:rPr>
              <a:t> </a:t>
            </a:r>
            <a:r>
              <a:rPr lang="en-US" sz="2000" b="1" u="sng" dirty="0">
                <a:latin typeface="+mj-lt"/>
              </a:rPr>
              <a:t>Goal of the week at home</a:t>
            </a:r>
            <a:r>
              <a:rPr lang="en-US" sz="2000" dirty="0">
                <a:latin typeface="+mj-lt"/>
              </a:rPr>
              <a:t>: Zero Food waste – We compost the fruit and vegetable peels</a:t>
            </a:r>
          </a:p>
          <a:p>
            <a:pPr marL="0" indent="0">
              <a:buNone/>
            </a:pPr>
            <a:r>
              <a:rPr lang="en-US" sz="2000" dirty="0">
                <a:latin typeface="+mj-lt"/>
                <a:hlinkClick r:id="rId3"/>
              </a:rPr>
              <a:t>https://www.canva.com/design/DAGGpLqF0pU/7f8liLOGmDFAeWbHcQaDww/edit?utm_content=DAGGpLqF0pU&amp;utm_campaign=designshare&amp;utm_medium=link2&amp;utm_source=sharebutton</a:t>
            </a:r>
            <a:endParaRPr lang="en-US" sz="2000" dirty="0">
              <a:latin typeface="+mj-lt"/>
            </a:endParaRPr>
          </a:p>
          <a:p>
            <a:endParaRPr lang="el-GR" sz="2000" dirty="0">
              <a:latin typeface="+mj-lt"/>
            </a:endParaRPr>
          </a:p>
        </p:txBody>
      </p:sp>
      <p:sp>
        <p:nvSpPr>
          <p:cNvPr id="4" name="Title 1"/>
          <p:cNvSpPr>
            <a:spLocks noGrp="1"/>
          </p:cNvSpPr>
          <p:nvPr>
            <p:ph type="title"/>
          </p:nvPr>
        </p:nvSpPr>
        <p:spPr/>
        <p:txBody>
          <a:bodyPr/>
          <a:lstStyle/>
          <a:p>
            <a:pPr algn="l"/>
            <a:r>
              <a:rPr lang="en-US" b="1" dirty="0">
                <a:latin typeface="Century Gothic" pitchFamily="34" charset="0"/>
              </a:rPr>
              <a:t>   Extra Tips </a:t>
            </a:r>
            <a:endParaRPr lang="el-GR" b="1" dirty="0">
              <a:latin typeface="Century Gothic"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39"/>
            <a:ext cx="871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92305">
            <a:off x="3529173" y="520861"/>
            <a:ext cx="5505783" cy="531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entury Gothic"/>
              </a:rPr>
              <a:t>Educational Resources</a:t>
            </a:r>
            <a:endParaRPr lang="el-GR" sz="3600" b="1">
              <a:latin typeface="Century Gothic"/>
            </a:endParaRPr>
          </a:p>
        </p:txBody>
      </p:sp>
      <p:sp>
        <p:nvSpPr>
          <p:cNvPr id="4" name="Content Placeholder 3"/>
          <p:cNvSpPr txBox="1">
            <a:spLocks noGrp="1"/>
          </p:cNvSpPr>
          <p:nvPr>
            <p:ph idx="1"/>
          </p:nvPr>
        </p:nvSpPr>
        <p:spPr>
          <a:xfrm>
            <a:off x="467544" y="1124744"/>
            <a:ext cx="8229600" cy="5410712"/>
          </a:xfrm>
          <a:prstGeom prst="rect">
            <a:avLst/>
          </a:prstGeom>
          <a:noFill/>
        </p:spPr>
        <p:txBody>
          <a:bodyPr vert="horz" wrap="square" lIns="91440" tIns="45720" rIns="91440" bIns="45720" rtlCol="0" anchor="t">
            <a:spAutoFit/>
          </a:bodyPr>
          <a:lstStyle/>
          <a:p>
            <a:r>
              <a:rPr lang="en-US" sz="2800" dirty="0">
                <a:hlinkClick r:id="rId2"/>
              </a:rPr>
              <a:t>https://www.ecoschools.global/seven-steps-methodology</a:t>
            </a:r>
            <a:endParaRPr lang="en-US" sz="2800">
              <a:cs typeface="Calibri"/>
            </a:endParaRPr>
          </a:p>
          <a:p>
            <a:endParaRPr lang="en-US" sz="2800" dirty="0">
              <a:cs typeface="Calibri"/>
            </a:endParaRPr>
          </a:p>
          <a:p>
            <a:r>
              <a:rPr lang="en-US" sz="2800" dirty="0">
                <a:hlinkClick r:id="rId3"/>
              </a:rPr>
              <a:t>What’s Bioeconomy? Book</a:t>
            </a:r>
            <a:endParaRPr lang="en-US" sz="2800">
              <a:cs typeface="Calibri"/>
            </a:endParaRPr>
          </a:p>
          <a:p>
            <a:pPr marL="0" indent="0">
              <a:buNone/>
            </a:pPr>
            <a:r>
              <a:rPr lang="en-US" sz="2800" dirty="0">
                <a:hlinkClick r:id="rId3"/>
              </a:rPr>
              <a:t>https://projects.research-and-innovation.ec.europa.eu/en/research-area/industrial-research-and-innovation/eu-valorisation-policy/knowledge-valorisation-platform/repository/whats-bioeconomy-book-kids</a:t>
            </a:r>
            <a:endParaRPr lang="en-US" sz="2800"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is an Eco Committee?</a:t>
            </a:r>
            <a:endParaRPr lang="el-GR" sz="4000" b="1">
              <a:ea typeface="Calibri"/>
              <a:cs typeface="Calibri"/>
            </a:endParaRPr>
          </a:p>
        </p:txBody>
      </p:sp>
      <p:sp>
        <p:nvSpPr>
          <p:cNvPr id="3" name="Content Placeholder 2"/>
          <p:cNvSpPr>
            <a:spLocks noGrp="1"/>
          </p:cNvSpPr>
          <p:nvPr>
            <p:ph idx="1"/>
          </p:nvPr>
        </p:nvSpPr>
        <p:spPr>
          <a:xfrm>
            <a:off x="493204" y="1268760"/>
            <a:ext cx="8229600" cy="4525963"/>
          </a:xfrm>
        </p:spPr>
        <p:txBody>
          <a:bodyPr>
            <a:normAutofit/>
          </a:bodyPr>
          <a:lstStyle/>
          <a:p>
            <a:pPr marL="0" indent="0">
              <a:buNone/>
            </a:pPr>
            <a:r>
              <a:rPr lang="en-US" sz="2800" b="1" dirty="0"/>
              <a:t>It is a group of people who are the driving force behind the Eco-Schools process and will represent the ideas of the whole school.</a:t>
            </a:r>
          </a:p>
          <a:p>
            <a:endParaRPr lang="el-GR" sz="2800" b="1" dirty="0"/>
          </a:p>
        </p:txBody>
      </p:sp>
      <p:sp>
        <p:nvSpPr>
          <p:cNvPr id="4" name="TextBox 3"/>
          <p:cNvSpPr txBox="1"/>
          <p:nvPr/>
        </p:nvSpPr>
        <p:spPr>
          <a:xfrm>
            <a:off x="461220" y="3347599"/>
            <a:ext cx="4421668" cy="646331"/>
          </a:xfrm>
          <a:prstGeom prst="rect">
            <a:avLst/>
          </a:prstGeom>
          <a:noFill/>
        </p:spPr>
        <p:txBody>
          <a:bodyPr wrap="square" rtlCol="0">
            <a:spAutoFit/>
          </a:bodyPr>
          <a:lstStyle/>
          <a:p>
            <a:r>
              <a:rPr lang="en-US" dirty="0">
                <a:hlinkClick r:id="rId2"/>
              </a:rPr>
              <a:t>https://www.ecoschools.global/seven-steps-methodology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410625"/>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 Who is Involved?</a:t>
            </a:r>
            <a:endParaRPr lang="el-GR" sz="4000" b="1">
              <a:ea typeface="Calibri"/>
              <a:cs typeface="Calibri"/>
            </a:endParaRPr>
          </a:p>
        </p:txBody>
      </p:sp>
      <p:sp>
        <p:nvSpPr>
          <p:cNvPr id="3" name="Content Placeholder 2"/>
          <p:cNvSpPr>
            <a:spLocks noGrp="1"/>
          </p:cNvSpPr>
          <p:nvPr>
            <p:ph idx="1"/>
          </p:nvPr>
        </p:nvSpPr>
        <p:spPr>
          <a:xfrm>
            <a:off x="259485" y="1205805"/>
            <a:ext cx="8243256" cy="4087552"/>
          </a:xfrm>
        </p:spPr>
        <p:txBody>
          <a:bodyPr vert="horz" lIns="91440" tIns="45720" rIns="91440" bIns="45720" rtlCol="0" anchor="t">
            <a:noAutofit/>
          </a:bodyPr>
          <a:lstStyle/>
          <a:p>
            <a:pPr marL="0" indent="0">
              <a:buNone/>
            </a:pPr>
            <a:r>
              <a:rPr lang="en-US" sz="2000" b="1" u="sng" dirty="0">
                <a:latin typeface="+mj-lt"/>
              </a:rPr>
              <a:t>An Eco Committee is student-led</a:t>
            </a:r>
            <a:endParaRPr lang="en-US" sz="2000" b="1" u="sng" dirty="0">
              <a:latin typeface="+mj-lt"/>
              <a:ea typeface="Calibri"/>
              <a:cs typeface="Calibri"/>
            </a:endParaRPr>
          </a:p>
          <a:p>
            <a:endParaRPr lang="en-US" sz="2000" b="1" u="sng" dirty="0">
              <a:latin typeface="+mj-lt"/>
              <a:ea typeface="Calibri"/>
              <a:cs typeface="Calibri"/>
            </a:endParaRPr>
          </a:p>
          <a:p>
            <a:r>
              <a:rPr lang="en-US" sz="2000" dirty="0">
                <a:latin typeface="+mj-lt"/>
              </a:rPr>
              <a:t>Students are on the spotlight so they are:</a:t>
            </a:r>
            <a:endParaRPr lang="en-US" sz="2000">
              <a:latin typeface="+mj-lt"/>
              <a:ea typeface="Calibri"/>
              <a:cs typeface="Calibri"/>
            </a:endParaRPr>
          </a:p>
          <a:p>
            <a:endParaRPr lang="en-US" sz="2000" dirty="0">
              <a:solidFill>
                <a:srgbClr val="000000"/>
              </a:solidFill>
              <a:latin typeface="+mj-lt"/>
              <a:ea typeface="Calibri"/>
              <a:cs typeface="Calibri"/>
            </a:endParaRPr>
          </a:p>
          <a:p>
            <a:pPr>
              <a:buFont typeface="Wingdings" pitchFamily="2" charset="2"/>
              <a:buChar char="Ø"/>
            </a:pPr>
            <a:r>
              <a:rPr lang="en-US" sz="2000" b="1" dirty="0">
                <a:solidFill>
                  <a:srgbClr val="00B050"/>
                </a:solidFill>
                <a:latin typeface="+mj-lt"/>
              </a:rPr>
              <a:t>Undertaking Leadership Roles </a:t>
            </a:r>
            <a:r>
              <a:rPr lang="en-US" sz="2000" dirty="0">
                <a:latin typeface="+mj-lt"/>
              </a:rPr>
              <a:t>(chairperson, secretary, coordinators, members) </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en-US" sz="2000" b="1" dirty="0">
                <a:solidFill>
                  <a:srgbClr val="00B050"/>
                </a:solidFill>
                <a:latin typeface="+mj-lt"/>
              </a:rPr>
              <a:t>Making Decisions </a:t>
            </a:r>
            <a:r>
              <a:rPr lang="en-US" sz="2000" dirty="0">
                <a:latin typeface="+mj-lt"/>
              </a:rPr>
              <a:t>on the goals strategies and actions that need to be taken for an environmental problem to be solved</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en-US" sz="2000" b="1" dirty="0">
                <a:solidFill>
                  <a:srgbClr val="00B050"/>
                </a:solidFill>
                <a:latin typeface="+mj-lt"/>
              </a:rPr>
              <a:t>Taking Initiative and Showing Creativity  </a:t>
            </a:r>
            <a:r>
              <a:rPr lang="en-US" sz="2000" dirty="0">
                <a:latin typeface="+mj-lt"/>
              </a:rPr>
              <a:t>to promote environmental awareness and sustainability. </a:t>
            </a:r>
            <a:endParaRPr lang="en-US" sz="20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38"/>
          <a:stretch/>
        </p:blipFill>
        <p:spPr bwMode="auto">
          <a:xfrm>
            <a:off x="6990984" y="934522"/>
            <a:ext cx="1404153" cy="178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672"/>
            <a:ext cx="8229600" cy="831239"/>
          </a:xfrm>
        </p:spPr>
        <p:txBody>
          <a:bodyPr>
            <a:normAutofit/>
          </a:bodyPr>
          <a:lstStyle/>
          <a:p>
            <a:r>
              <a:rPr lang="en-US" sz="4000" b="1" dirty="0"/>
              <a:t> Who is involved?</a:t>
            </a:r>
            <a:endParaRPr lang="el-GR" sz="4000" b="1" dirty="0"/>
          </a:p>
        </p:txBody>
      </p:sp>
      <p:sp>
        <p:nvSpPr>
          <p:cNvPr id="3" name="Content Placeholder 2"/>
          <p:cNvSpPr>
            <a:spLocks noGrp="1"/>
          </p:cNvSpPr>
          <p:nvPr>
            <p:ph idx="1"/>
          </p:nvPr>
        </p:nvSpPr>
        <p:spPr>
          <a:xfrm>
            <a:off x="142999" y="913698"/>
            <a:ext cx="8347859" cy="4472461"/>
          </a:xfrm>
        </p:spPr>
        <p:txBody>
          <a:bodyPr vert="horz" lIns="91440" tIns="45720" rIns="91440" bIns="45720" rtlCol="0" anchor="t">
            <a:noAutofit/>
          </a:bodyPr>
          <a:lstStyle/>
          <a:p>
            <a:pPr marL="0" indent="0">
              <a:buNone/>
            </a:pPr>
            <a:r>
              <a:rPr lang="en-US" sz="2000" dirty="0"/>
              <a:t>Students are on the spotlight so they are:</a:t>
            </a:r>
            <a:endParaRPr lang="en-US" sz="2000" dirty="0">
              <a:latin typeface="+mj-lt"/>
              <a:ea typeface="Calibri"/>
              <a:cs typeface="Calibri"/>
            </a:endParaRPr>
          </a:p>
          <a:p>
            <a:pPr marL="0" indent="0">
              <a:buNone/>
            </a:pPr>
            <a:endParaRPr lang="en-US" sz="1400" dirty="0">
              <a:ea typeface="Calibri"/>
              <a:cs typeface="Calibri"/>
            </a:endParaRPr>
          </a:p>
          <a:p>
            <a:pPr>
              <a:buFont typeface="Wingdings" pitchFamily="2" charset="2"/>
              <a:buChar char="Ø"/>
            </a:pPr>
            <a:r>
              <a:rPr lang="en-US" sz="2000" b="1" dirty="0">
                <a:solidFill>
                  <a:srgbClr val="00B050"/>
                </a:solidFill>
                <a:latin typeface="+mj-lt"/>
              </a:rPr>
              <a:t>Collaborating </a:t>
            </a:r>
            <a:r>
              <a:rPr lang="en-US" sz="2000" dirty="0">
                <a:latin typeface="+mj-lt"/>
              </a:rPr>
              <a:t>with teachers, parents, staff, and invited experts for guidance or support. </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en-US" sz="2000" b="1" dirty="0">
                <a:solidFill>
                  <a:srgbClr val="00B050"/>
                </a:solidFill>
                <a:latin typeface="+mj-lt"/>
              </a:rPr>
              <a:t>Feeling Empowered and </a:t>
            </a:r>
            <a:r>
              <a:rPr lang="en-US" sz="2000" b="1" err="1">
                <a:solidFill>
                  <a:srgbClr val="00B050"/>
                </a:solidFill>
                <a:latin typeface="+mj-lt"/>
              </a:rPr>
              <a:t>Responsibile</a:t>
            </a:r>
            <a:r>
              <a:rPr lang="en-US" sz="2000" b="1" dirty="0">
                <a:solidFill>
                  <a:srgbClr val="00B050"/>
                </a:solidFill>
                <a:latin typeface="+mj-lt"/>
              </a:rPr>
              <a:t> </a:t>
            </a:r>
            <a:r>
              <a:rPr lang="en-US" sz="2000" dirty="0">
                <a:latin typeface="+mj-lt"/>
              </a:rPr>
              <a:t>as they account for the results of their actions</a:t>
            </a:r>
            <a:endParaRPr lang="en-US" sz="2000" dirty="0">
              <a:latin typeface="+mj-lt"/>
              <a:ea typeface="Calibri"/>
              <a:cs typeface="Calibri"/>
            </a:endParaRPr>
          </a:p>
          <a:p>
            <a:pPr>
              <a:buFont typeface="Wingdings" pitchFamily="2" charset="2"/>
              <a:buChar char="Ø"/>
            </a:pPr>
            <a:endParaRPr lang="en-US" sz="2000" dirty="0">
              <a:latin typeface="+mj-lt"/>
              <a:ea typeface="Calibri"/>
              <a:cs typeface="Calibri"/>
            </a:endParaRPr>
          </a:p>
          <a:p>
            <a:pPr>
              <a:buFont typeface="Wingdings" pitchFamily="2" charset="2"/>
              <a:buChar char="Ø"/>
            </a:pPr>
            <a:r>
              <a:rPr lang="en-US" sz="2000" b="1" dirty="0">
                <a:solidFill>
                  <a:srgbClr val="00B050"/>
                </a:solidFill>
                <a:latin typeface="+mj-lt"/>
              </a:rPr>
              <a:t>Having a Unique Educational Experience </a:t>
            </a:r>
            <a:r>
              <a:rPr lang="en-US" sz="2000" dirty="0">
                <a:latin typeface="+mj-lt"/>
              </a:rPr>
              <a:t>as they are learning about environmental issues, and develop their thinking and problem-solving skills by implementing real-life solutions.</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en-US" sz="2000" b="1" dirty="0">
                <a:solidFill>
                  <a:srgbClr val="00B050"/>
                </a:solidFill>
                <a:latin typeface="+mj-lt"/>
              </a:rPr>
              <a:t>A Strong Peer Influence </a:t>
            </a:r>
            <a:r>
              <a:rPr lang="en-US" sz="2000" dirty="0">
                <a:latin typeface="+mj-lt"/>
              </a:rPr>
              <a:t>as they may inspire a broader student community to take action</a:t>
            </a:r>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Who else is involved?</a:t>
            </a:r>
            <a:endParaRPr lang="el-GR" sz="4000" b="1">
              <a:cs typeface="Calibri"/>
            </a:endParaRPr>
          </a:p>
        </p:txBody>
      </p:sp>
      <p:sp>
        <p:nvSpPr>
          <p:cNvPr id="3" name="Content Placeholder 2"/>
          <p:cNvSpPr>
            <a:spLocks noGrp="1"/>
          </p:cNvSpPr>
          <p:nvPr>
            <p:ph idx="1"/>
          </p:nvPr>
        </p:nvSpPr>
        <p:spPr>
          <a:xfrm>
            <a:off x="251520" y="1196753"/>
            <a:ext cx="5136683" cy="4176464"/>
          </a:xfrm>
          <a:ln>
            <a:solidFill>
              <a:schemeClr val="accent1"/>
            </a:solidFill>
          </a:ln>
        </p:spPr>
        <p:txBody>
          <a:bodyPr>
            <a:noAutofit/>
          </a:bodyPr>
          <a:lstStyle/>
          <a:p>
            <a:r>
              <a:rPr lang="en-US" sz="2000" dirty="0"/>
              <a:t>An Eco Committee should include: Students/Teachers/The Principal/Non-Teaching Staff (e.g. Secretary, Caretaker, Cleaner)/Parents/Members of the Board of Management/interested and relevant members of the wider community</a:t>
            </a:r>
          </a:p>
          <a:p>
            <a:endParaRPr lang="en-US" sz="2000" dirty="0"/>
          </a:p>
          <a:p>
            <a:r>
              <a:rPr lang="en-US" sz="2000" dirty="0"/>
              <a:t>It should include students from different grade levels, backgrounds, and interests to provide a more democratic perspective. Teachers and staff members should act as advisors or mentors, providing guidance and support.</a:t>
            </a:r>
          </a:p>
          <a:p>
            <a:pPr marL="0" indent="0">
              <a:buNone/>
            </a:pPr>
            <a:endParaRPr lang="el-G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238" y="1802984"/>
            <a:ext cx="3417881" cy="24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45" y="274638"/>
            <a:ext cx="8229600" cy="1143000"/>
          </a:xfrm>
        </p:spPr>
        <p:txBody>
          <a:bodyPr>
            <a:normAutofit/>
          </a:bodyPr>
          <a:lstStyle/>
          <a:p>
            <a:r>
              <a:rPr lang="en-US" sz="4000" b="1" dirty="0"/>
              <a:t>What does an Eco Committee do?</a:t>
            </a:r>
            <a:endParaRPr lang="el-GR" sz="4000" b="1">
              <a:cs typeface="Calibri"/>
            </a:endParaRPr>
          </a:p>
        </p:txBody>
      </p:sp>
      <p:sp>
        <p:nvSpPr>
          <p:cNvPr id="3" name="Content Placeholder 2"/>
          <p:cNvSpPr>
            <a:spLocks noGrp="1"/>
          </p:cNvSpPr>
          <p:nvPr>
            <p:ph idx="1"/>
          </p:nvPr>
        </p:nvSpPr>
        <p:spPr>
          <a:xfrm>
            <a:off x="307919" y="1348090"/>
            <a:ext cx="8229600" cy="4680520"/>
          </a:xfrm>
        </p:spPr>
        <p:txBody>
          <a:bodyPr vert="horz" lIns="91440" tIns="45720" rIns="91440" bIns="45720" rtlCol="0" anchor="t">
            <a:normAutofit/>
          </a:bodyPr>
          <a:lstStyle/>
          <a:p>
            <a:r>
              <a:rPr lang="en-US" sz="2000" dirty="0">
                <a:latin typeface="+mj-lt"/>
              </a:rPr>
              <a:t>They make sure that the seven steps of the Eco schools </a:t>
            </a:r>
            <a:r>
              <a:rPr lang="en-US" sz="2000" err="1">
                <a:latin typeface="+mj-lt"/>
              </a:rPr>
              <a:t>programme</a:t>
            </a:r>
            <a:r>
              <a:rPr lang="en-US" sz="2000" dirty="0">
                <a:latin typeface="+mj-lt"/>
              </a:rPr>
              <a:t> are followed so they assume various roles in the process.</a:t>
            </a:r>
          </a:p>
          <a:p>
            <a:endParaRPr lang="en-US" sz="2000" dirty="0"/>
          </a:p>
          <a:p>
            <a:r>
              <a:rPr lang="en-US" sz="2000" dirty="0"/>
              <a:t>They identify a problem at school, suggest possible solutions, choose the best one, implement it and monitor whether the problem is solved. </a:t>
            </a:r>
            <a:r>
              <a:rPr lang="en-US" sz="2000" dirty="0">
                <a:latin typeface="+mj-lt"/>
              </a:rPr>
              <a:t>Then, they ensure that the entire school knows about Eco-Schools action plan and will receive regular updates</a:t>
            </a:r>
          </a:p>
          <a:p>
            <a:endParaRPr lang="en-US" sz="2000" dirty="0">
              <a:latin typeface="+mj-lt"/>
            </a:endParaRPr>
          </a:p>
          <a:p>
            <a:r>
              <a:rPr lang="en-US" sz="2000" dirty="0">
                <a:latin typeface="+mj-lt"/>
              </a:rPr>
              <a:t>They meet regularly to discuss environmental and social actions for the school. They can meet as a whole or separate their tasks and adjust their meeting time accordingly. The meetings can be online or organized at a specific time during the school hours and they can be open to public</a:t>
            </a:r>
          </a:p>
          <a:p>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endParaRPr lang="el-GR" sz="20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612988"/>
            <a:ext cx="2328898" cy="97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2400" b="1" dirty="0"/>
              <a:t>Putting Theory Into Practice – </a:t>
            </a:r>
            <a:br>
              <a:rPr lang="en-US" sz="2400" b="1" dirty="0"/>
            </a:br>
            <a:r>
              <a:rPr lang="en-US" sz="2400" b="1" dirty="0"/>
              <a:t>Forming a Committee</a:t>
            </a:r>
            <a:endParaRPr lang="el-GR" sz="2400" b="1" dirty="0"/>
          </a:p>
        </p:txBody>
      </p:sp>
      <p:sp>
        <p:nvSpPr>
          <p:cNvPr id="3" name="Content Placeholder 2"/>
          <p:cNvSpPr>
            <a:spLocks noGrp="1"/>
          </p:cNvSpPr>
          <p:nvPr>
            <p:ph idx="1"/>
          </p:nvPr>
        </p:nvSpPr>
        <p:spPr>
          <a:xfrm>
            <a:off x="392144" y="1006222"/>
            <a:ext cx="8229600" cy="5400600"/>
          </a:xfrm>
        </p:spPr>
        <p:txBody>
          <a:bodyPr vert="horz" lIns="91440" tIns="45720" rIns="91440" bIns="45720" rtlCol="0" anchor="t">
            <a:normAutofit/>
          </a:bodyPr>
          <a:lstStyle/>
          <a:p>
            <a:pPr>
              <a:buFont typeface="Wingdings" pitchFamily="2" charset="2"/>
              <a:buChar char="ü"/>
            </a:pPr>
            <a:r>
              <a:rPr lang="en-US" sz="1600" b="1" dirty="0">
                <a:latin typeface="+mj-lt"/>
              </a:rPr>
              <a:t> Waste management has always been a hotly-debated issue at schools and one of the things that annoys students.  Therefore the introduction of bioeconomy and the solutions it offers can start from there.  </a:t>
            </a:r>
          </a:p>
          <a:p>
            <a:pPr>
              <a:buFont typeface="Wingdings" pitchFamily="2" charset="2"/>
              <a:buChar char="ü"/>
            </a:pPr>
            <a:endParaRPr lang="en-US" sz="1600" b="1" dirty="0">
              <a:latin typeface="+mj-lt"/>
            </a:endParaRPr>
          </a:p>
          <a:p>
            <a:pPr>
              <a:buFont typeface="Wingdings" pitchFamily="2" charset="2"/>
              <a:buChar char="ü"/>
            </a:pPr>
            <a:r>
              <a:rPr lang="en-US" sz="1600" b="1" dirty="0">
                <a:latin typeface="+mj-lt"/>
              </a:rPr>
              <a:t>Students can use the traditional methods of conversations and meetings to tackle with it or even use social media to recruit members </a:t>
            </a:r>
            <a:r>
              <a:rPr lang="en-US" sz="1600" dirty="0">
                <a:latin typeface="+mj-lt"/>
              </a:rPr>
              <a:t>for the committee. Especially for a committee formed to work on a bioeconomy challenge, you can share your thoughts and ask how the rest of the people in your chat group feel.  </a:t>
            </a:r>
          </a:p>
          <a:p>
            <a:pPr marL="0" indent="0">
              <a:buNone/>
            </a:pPr>
            <a:r>
              <a:rPr lang="en-US" sz="1600" b="1" dirty="0" err="1">
                <a:solidFill>
                  <a:schemeClr val="tx2"/>
                </a:solidFill>
                <a:latin typeface="+mj-lt"/>
              </a:rPr>
              <a:t>e.g</a:t>
            </a:r>
            <a:r>
              <a:rPr lang="en-US" sz="1600" b="1" dirty="0">
                <a:solidFill>
                  <a:schemeClr val="tx2"/>
                </a:solidFill>
                <a:latin typeface="+mj-lt"/>
              </a:rPr>
              <a:t> Is there anyone else who is really annoyed by the amount of waste and litter in our school?</a:t>
            </a:r>
          </a:p>
          <a:p>
            <a:pPr marL="0" indent="0">
              <a:buNone/>
            </a:pPr>
            <a:endParaRPr lang="en-US" sz="1600" b="1"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p:txBody>
      </p:sp>
      <p:sp>
        <p:nvSpPr>
          <p:cNvPr id="6" name="Oval Callout 5"/>
          <p:cNvSpPr/>
          <p:nvPr/>
        </p:nvSpPr>
        <p:spPr>
          <a:xfrm>
            <a:off x="2941065" y="4500759"/>
            <a:ext cx="1872208"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Yes, I am! I know what you mean!</a:t>
            </a:r>
            <a:endParaRPr lang="el-GR" sz="1600" dirty="0"/>
          </a:p>
        </p:txBody>
      </p:sp>
      <p:sp>
        <p:nvSpPr>
          <p:cNvPr id="8" name="Rounded Rectangular Callout 7"/>
          <p:cNvSpPr/>
          <p:nvPr/>
        </p:nvSpPr>
        <p:spPr>
          <a:xfrm>
            <a:off x="2731009" y="3426906"/>
            <a:ext cx="2295700" cy="8646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 am also annoyed, but what can we do?</a:t>
            </a:r>
            <a:endParaRPr lang="el-GR" sz="1600" dirty="0"/>
          </a:p>
        </p:txBody>
      </p:sp>
      <p:sp>
        <p:nvSpPr>
          <p:cNvPr id="9" name="Oval Callout 8"/>
          <p:cNvSpPr/>
          <p:nvPr/>
        </p:nvSpPr>
        <p:spPr>
          <a:xfrm>
            <a:off x="6322417" y="5106538"/>
            <a:ext cx="2264184" cy="9523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Let’s talk about it during the class assembly!</a:t>
            </a:r>
            <a:endParaRPr lang="el-GR" sz="1600" dirty="0"/>
          </a:p>
        </p:txBody>
      </p:sp>
      <p:sp>
        <p:nvSpPr>
          <p:cNvPr id="10" name="Rectangular Callout 9"/>
          <p:cNvSpPr/>
          <p:nvPr/>
        </p:nvSpPr>
        <p:spPr>
          <a:xfrm>
            <a:off x="5619616" y="3565981"/>
            <a:ext cx="1944216" cy="134012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Why don’t we form an ECO-Committee? We can ask our teachers to help us!</a:t>
            </a:r>
            <a:endParaRPr lang="el-GR" sz="1600" dirty="0"/>
          </a:p>
        </p:txBody>
      </p:sp>
      <p:sp>
        <p:nvSpPr>
          <p:cNvPr id="11" name="Oval Callout 10"/>
          <p:cNvSpPr/>
          <p:nvPr/>
        </p:nvSpPr>
        <p:spPr>
          <a:xfrm>
            <a:off x="188121" y="4118369"/>
            <a:ext cx="2444593" cy="13808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 sure we can do something. Have you heard about </a:t>
            </a:r>
            <a:r>
              <a:rPr lang="en-US" sz="1200" dirty="0" err="1"/>
              <a:t>Bioeconomy</a:t>
            </a:r>
            <a:r>
              <a:rPr lang="en-US" sz="1200" dirty="0"/>
              <a:t> and the solutions it offers?</a:t>
            </a:r>
          </a:p>
          <a:p>
            <a:pPr algn="ctr"/>
            <a:endParaRPr lang="el-GR" sz="1200" dirty="0"/>
          </a:p>
        </p:txBody>
      </p:sp>
    </p:spTree>
    <p:extLst>
      <p:ext uri="{BB962C8B-B14F-4D97-AF65-F5344CB8AC3E}">
        <p14:creationId xmlns:p14="http://schemas.microsoft.com/office/powerpoint/2010/main" val="364764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3" y="323726"/>
            <a:ext cx="8676456" cy="1143000"/>
          </a:xfrm>
        </p:spPr>
        <p:txBody>
          <a:bodyPr>
            <a:normAutofit fontScale="90000"/>
          </a:bodyPr>
          <a:lstStyle/>
          <a:p>
            <a:r>
              <a:rPr lang="en-US" b="1" dirty="0"/>
              <a:t>Step 1 - Forming a Committee - Members</a:t>
            </a:r>
            <a:endParaRPr lang="el-GR" b="1" dirty="0">
              <a:latin typeface="Century Gothic" pitchFamily="34" charset="0"/>
            </a:endParaRPr>
          </a:p>
        </p:txBody>
      </p:sp>
      <p:sp>
        <p:nvSpPr>
          <p:cNvPr id="3" name="Content Placeholder 2"/>
          <p:cNvSpPr>
            <a:spLocks noGrp="1"/>
          </p:cNvSpPr>
          <p:nvPr>
            <p:ph idx="1"/>
          </p:nvPr>
        </p:nvSpPr>
        <p:spPr>
          <a:xfrm>
            <a:off x="252055" y="2160150"/>
            <a:ext cx="5328592" cy="3312368"/>
          </a:xfrm>
        </p:spPr>
        <p:txBody>
          <a:bodyPr>
            <a:normAutofit/>
          </a:bodyPr>
          <a:lstStyle/>
          <a:p>
            <a:pPr>
              <a:buFont typeface="Wingdings" pitchFamily="2" charset="2"/>
              <a:buChar char="ü"/>
            </a:pPr>
            <a:r>
              <a:rPr lang="en-US" sz="1800" b="1" dirty="0">
                <a:latin typeface="+mj-lt"/>
              </a:rPr>
              <a:t>The Eco </a:t>
            </a:r>
            <a:r>
              <a:rPr lang="en-US" sz="1800" b="1" dirty="0" err="1">
                <a:latin typeface="+mj-lt"/>
              </a:rPr>
              <a:t>Commitee</a:t>
            </a:r>
            <a:r>
              <a:rPr lang="en-US" sz="1800" b="1" dirty="0">
                <a:latin typeface="+mj-lt"/>
              </a:rPr>
              <a:t> can create an online poster </a:t>
            </a:r>
            <a:r>
              <a:rPr lang="en-US" sz="1800" dirty="0">
                <a:latin typeface="+mj-lt"/>
              </a:rPr>
              <a:t>(</a:t>
            </a:r>
            <a:r>
              <a:rPr lang="en-US" sz="1800" dirty="0" err="1">
                <a:latin typeface="+mj-lt"/>
              </a:rPr>
              <a:t>e.g</a:t>
            </a:r>
            <a:r>
              <a:rPr lang="en-US" sz="1800" dirty="0">
                <a:latin typeface="+mj-lt"/>
              </a:rPr>
              <a:t> with Canvas) </a:t>
            </a:r>
            <a:r>
              <a:rPr lang="en-US" sz="1800" b="1" dirty="0">
                <a:latin typeface="+mj-lt"/>
              </a:rPr>
              <a:t>to invite people to join the first committee meetings regarding the waste management at school. In this first meeting, the students can also vote on the representatives each class will have on the Eco Committee. </a:t>
            </a:r>
            <a:r>
              <a:rPr lang="en-US" sz="1800" dirty="0">
                <a:latin typeface="+mj-lt"/>
              </a:rPr>
              <a:t>More stakeholders (teachers, parents, the principal, the cleaners, the canteen owner </a:t>
            </a:r>
            <a:r>
              <a:rPr lang="en-US" sz="1800" dirty="0" err="1">
                <a:latin typeface="+mj-lt"/>
              </a:rPr>
              <a:t>etc</a:t>
            </a:r>
            <a:r>
              <a:rPr lang="en-US" sz="1800" dirty="0">
                <a:latin typeface="+mj-lt"/>
              </a:rPr>
              <a:t>) should be invited to  join the meeting during which the Eco committee is formed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593" y="1340768"/>
            <a:ext cx="299423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92" y="116632"/>
            <a:ext cx="8229600" cy="1143000"/>
          </a:xfrm>
        </p:spPr>
        <p:txBody>
          <a:bodyPr>
            <a:normAutofit/>
          </a:bodyPr>
          <a:lstStyle/>
          <a:p>
            <a:r>
              <a:rPr lang="en-US" sz="3200" b="1" dirty="0"/>
              <a:t>Bioeconomy and the Eco Committee</a:t>
            </a:r>
            <a:endParaRPr lang="el-GR" sz="3200" b="1">
              <a:cs typeface="Calibri"/>
            </a:endParaRPr>
          </a:p>
        </p:txBody>
      </p:sp>
      <p:sp>
        <p:nvSpPr>
          <p:cNvPr id="3" name="Content Placeholder 2"/>
          <p:cNvSpPr>
            <a:spLocks noGrp="1"/>
          </p:cNvSpPr>
          <p:nvPr>
            <p:ph idx="1"/>
          </p:nvPr>
        </p:nvSpPr>
        <p:spPr>
          <a:xfrm>
            <a:off x="227552" y="1216897"/>
            <a:ext cx="4608512" cy="3816424"/>
          </a:xfrm>
        </p:spPr>
        <p:txBody>
          <a:bodyPr vert="horz" lIns="91440" tIns="45720" rIns="91440" bIns="45720" rtlCol="0" anchor="t">
            <a:noAutofit/>
          </a:bodyPr>
          <a:lstStyle/>
          <a:p>
            <a:pPr marL="0" indent="0">
              <a:buNone/>
            </a:pPr>
            <a:r>
              <a:rPr lang="en-US" sz="2000" b="1" dirty="0">
                <a:latin typeface="+mj-lt"/>
              </a:rPr>
              <a:t>CASE STUDY</a:t>
            </a:r>
            <a:r>
              <a:rPr lang="en-US" sz="2000" dirty="0">
                <a:latin typeface="+mj-lt"/>
              </a:rPr>
              <a:t>: </a:t>
            </a:r>
          </a:p>
          <a:p>
            <a:pPr marL="0" indent="0">
              <a:buNone/>
            </a:pPr>
            <a:r>
              <a:rPr lang="en-US" sz="2000" dirty="0">
                <a:latin typeface="+mj-lt"/>
              </a:rPr>
              <a:t>The Eco Committee of an Elementary school expresses a concern about the significant amounts of waste, including food scraps, paper, and plastic the school generates. </a:t>
            </a:r>
          </a:p>
          <a:p>
            <a:pPr marL="0" indent="0">
              <a:buNone/>
            </a:pPr>
            <a:r>
              <a:rPr lang="en-US" sz="2000" dirty="0">
                <a:latin typeface="+mj-lt"/>
              </a:rPr>
              <a:t>They form the committee </a:t>
            </a:r>
            <a:r>
              <a:rPr lang="en-US" sz="2000" dirty="0"/>
              <a:t>by recruiting students</a:t>
            </a:r>
            <a:r>
              <a:rPr lang="en-US" sz="2000" dirty="0">
                <a:latin typeface="+mj-lt"/>
              </a:rPr>
              <a:t> from all grades. </a:t>
            </a:r>
            <a:endParaRPr lang="en-US">
              <a:latin typeface="+mj-lt"/>
            </a:endParaRPr>
          </a:p>
          <a:p>
            <a:pPr marL="0" indent="0">
              <a:buNone/>
            </a:pPr>
            <a:r>
              <a:rPr lang="en-US" sz="2000" dirty="0">
                <a:latin typeface="+mj-lt"/>
              </a:rPr>
              <a:t>They  split the Eco committee into sub-groups who can work on a number of solutions since there is  a variety of methods used to tackle with the problem of waste at schools.</a:t>
            </a:r>
            <a:endParaRPr lang="en-US">
              <a:cs typeface="Calibri"/>
            </a:endParaRPr>
          </a:p>
          <a:p>
            <a:pPr marL="0" indent="0">
              <a:buNone/>
            </a:pPr>
            <a:r>
              <a:rPr lang="en-US" sz="2000" b="1" dirty="0">
                <a:latin typeface="+mj-lt"/>
              </a:rPr>
              <a:t> </a:t>
            </a:r>
            <a:endParaRPr lang="el-GR" sz="20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47610" cy="33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974B7780C42449E1B381D958C3DA6" ma:contentTypeVersion="15" ma:contentTypeDescription="Create a new document." ma:contentTypeScope="" ma:versionID="bcec56c81c8b5c59dfea318dd3f1d099">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2b81b4b6a23ad7be83921c77658914f4"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899AFA-7EE4-41D8-AC37-6E6EE598B2FF}"/>
</file>

<file path=customXml/itemProps2.xml><?xml version="1.0" encoding="utf-8"?>
<ds:datastoreItem xmlns:ds="http://schemas.openxmlformats.org/officeDocument/2006/customXml" ds:itemID="{6E7BDE9B-EB49-4AB4-A30D-2022B7B08CD9}">
  <ds:schemaRefs>
    <ds:schemaRef ds:uri="http://schemas.microsoft.com/sharepoint/v3/contenttype/forms"/>
  </ds:schemaRefs>
</ds:datastoreItem>
</file>

<file path=customXml/itemProps3.xml><?xml version="1.0" encoding="utf-8"?>
<ds:datastoreItem xmlns:ds="http://schemas.openxmlformats.org/officeDocument/2006/customXml" ds:itemID="{36410765-5043-40E0-A077-6B5FE2021262}">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docProps/app.xml><?xml version="1.0" encoding="utf-8"?>
<Properties xmlns="http://schemas.openxmlformats.org/officeDocument/2006/extended-properties" xmlns:vt="http://schemas.openxmlformats.org/officeDocument/2006/docPropsVTypes">
  <TotalTime>0</TotalTime>
  <Words>1586</Words>
  <Application>Microsoft Office PowerPoint</Application>
  <PresentationFormat>On-screen Show (4:3)</PresentationFormat>
  <Paragraphs>91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Training materials</vt:lpstr>
      <vt:lpstr>What is an Eco Committee?</vt:lpstr>
      <vt:lpstr> Who is Involved?</vt:lpstr>
      <vt:lpstr> Who is involved?</vt:lpstr>
      <vt:lpstr>Who else is involved?</vt:lpstr>
      <vt:lpstr>What does an Eco Committee do?</vt:lpstr>
      <vt:lpstr>Putting Theory Into Practice –  Forming a Committee</vt:lpstr>
      <vt:lpstr>Step 1 - Forming a Committee - Members</vt:lpstr>
      <vt:lpstr>Bioeconomy and the Eco Committee</vt:lpstr>
      <vt:lpstr>Bioeconomy and the Eco Committee</vt:lpstr>
      <vt:lpstr>Bioeconomy and the Eco Committee</vt:lpstr>
      <vt:lpstr>Bioeconomy and the Eco Committee</vt:lpstr>
      <vt:lpstr>Bioeconomy and the Eco Committee</vt:lpstr>
      <vt:lpstr>Bioeconomy and the Eco Committee</vt:lpstr>
      <vt:lpstr>Bioeconomy and the Eco Committee</vt:lpstr>
      <vt:lpstr>        Extra tips</vt:lpstr>
      <vt:lpstr>   Extra Tips </vt:lpstr>
      <vt:lpstr>Educational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176</cp:revision>
  <dcterms:created xsi:type="dcterms:W3CDTF">2024-05-12T12:39:55Z</dcterms:created>
  <dcterms:modified xsi:type="dcterms:W3CDTF">2025-02-03T11:00:31Z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