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59" r:id="rId7"/>
    <p:sldId id="274" r:id="rId8"/>
    <p:sldId id="261" r:id="rId9"/>
    <p:sldId id="260" r:id="rId10"/>
    <p:sldId id="277" r:id="rId11"/>
    <p:sldId id="278" r:id="rId12"/>
    <p:sldId id="271" r:id="rId13"/>
    <p:sldId id="276" r:id="rId14"/>
    <p:sldId id="282" r:id="rId15"/>
    <p:sldId id="283" r:id="rId16"/>
    <p:sldId id="279" r:id="rId17"/>
    <p:sldId id="280" r:id="rId18"/>
    <p:sldId id="272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58E32-4C03-9478-4252-5C822DE13DD9}" v="166" dt="2024-09-30T10:57:53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105" d="100"/>
          <a:sy n="105" d="100"/>
        </p:scale>
        <p:origin x="10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8B818-7FE2-48DB-A54A-1BB27F3D375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94585-F267-4BC0-BBDF-8E08617241F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12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94585-F267-4BC0-BBDF-8E08617241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5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be.com/shorts/DCCqACRKFEc?feature=shar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anva.com/design/DAGGpLqF0pU/7f8liLOGmDFAeWbHcQaDww/edit?utm_content=DAGGpLqF0pU&amp;utm_campaign=designshare&amp;utm_medium=link2&amp;utm_source=sharebutt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research-and-innovation.ec.europa.eu/en/research-area/industrial-research-and-innovation/eu-valorisation-policy/knowledge-valorisation-platform/repository/whats-bioeconomy-book-kids" TargetMode="External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067944" y="1340768"/>
            <a:ext cx="36004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Group 8"/>
          <p:cNvGrpSpPr/>
          <p:nvPr/>
        </p:nvGrpSpPr>
        <p:grpSpPr>
          <a:xfrm>
            <a:off x="127770" y="0"/>
            <a:ext cx="8600428" cy="5976664"/>
            <a:chOff x="0" y="1"/>
            <a:chExt cx="9492845" cy="70654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492845" cy="7065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650" y="548680"/>
              <a:ext cx="4809590" cy="424847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192657" y="1834788"/>
            <a:ext cx="981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</a:rPr>
              <a:t>PASO 1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FORMAR UN COMITÉ ECOLÓGICO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055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25" y="0"/>
            <a:ext cx="7844343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Bioeconomía</a:t>
            </a:r>
            <a:r>
              <a:rPr lang="en-US" b="1" dirty="0"/>
              <a:t> y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Comité</a:t>
            </a:r>
            <a:r>
              <a:rPr lang="en-US" b="1" dirty="0"/>
              <a:t> </a:t>
            </a:r>
            <a:r>
              <a:rPr lang="en-US" b="1" dirty="0" err="1"/>
              <a:t>Ecológico</a:t>
            </a:r>
            <a:endParaRPr lang="es-ES" dirty="0" err="1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77272"/>
            <a:ext cx="1195384" cy="7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6FC48B-04F9-5ADC-63AD-B5927827D039}"/>
              </a:ext>
            </a:extLst>
          </p:cNvPr>
          <p:cNvSpPr>
            <a:spLocks noGrp="1"/>
          </p:cNvSpPr>
          <p:nvPr/>
        </p:nvSpPr>
        <p:spPr>
          <a:xfrm>
            <a:off x="288856" y="889186"/>
            <a:ext cx="8675632" cy="5273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n-US" sz="2000" dirty="0">
                <a:latin typeface="+mj-lt"/>
              </a:rPr>
              <a:t>El primer </a:t>
            </a:r>
            <a:r>
              <a:rPr lang="en-US" sz="2000" dirty="0" err="1">
                <a:latin typeface="+mj-lt"/>
              </a:rPr>
              <a:t>subgrupo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puede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introducir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programas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compostaje</a:t>
            </a:r>
            <a:r>
              <a:rPr lang="en-US" sz="2000" dirty="0">
                <a:latin typeface="+mj-lt"/>
              </a:rPr>
              <a:t> para </a:t>
            </a:r>
            <a:r>
              <a:rPr lang="en-US" sz="2000" dirty="0" err="1">
                <a:latin typeface="+mj-lt"/>
              </a:rPr>
              <a:t>gestionar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residuos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orgánicos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convirtiendo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restos</a:t>
            </a:r>
            <a:r>
              <a:rPr lang="en-US" sz="2000" dirty="0">
                <a:latin typeface="+mj-lt"/>
              </a:rPr>
              <a:t> de comida y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desechos</a:t>
            </a:r>
            <a:r>
              <a:rPr lang="en-US" sz="2000" dirty="0">
                <a:latin typeface="+mj-lt"/>
              </a:rPr>
              <a:t> del </a:t>
            </a:r>
            <a:r>
              <a:rPr lang="en-US" sz="2000" dirty="0" err="1">
                <a:latin typeface="+mj-lt"/>
              </a:rPr>
              <a:t>jardín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abono</a:t>
            </a:r>
            <a:r>
              <a:rPr lang="en-US" sz="2000" dirty="0">
                <a:latin typeface="+mj-lt"/>
              </a:rPr>
              <a:t> para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huertos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escolares</a:t>
            </a:r>
            <a:r>
              <a:rPr lang="en-US" sz="2000" dirty="0">
                <a:latin typeface="+mj-lt"/>
              </a:rPr>
              <a:t>.</a:t>
            </a:r>
            <a:endParaRPr lang="es-ES" dirty="0"/>
          </a:p>
          <a:p>
            <a:pPr algn="just"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El </a:t>
            </a:r>
            <a:r>
              <a:rPr lang="en-US" sz="2000" dirty="0" err="1">
                <a:latin typeface="+mj-lt"/>
              </a:rPr>
              <a:t>comité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puede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decidir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quiénes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participarán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qué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medidas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serán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necesarias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caso</a:t>
            </a:r>
            <a:r>
              <a:rPr lang="en-US" sz="2000" dirty="0">
                <a:latin typeface="+mj-lt"/>
              </a:rPr>
              <a:t>, el </a:t>
            </a:r>
            <a:r>
              <a:rPr lang="en-US" sz="2000" dirty="0" err="1">
                <a:latin typeface="+mj-lt"/>
              </a:rPr>
              <a:t>comité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necesitará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ayuda</a:t>
            </a:r>
            <a:r>
              <a:rPr lang="en-US" sz="2000" dirty="0">
                <a:latin typeface="+mj-lt"/>
              </a:rPr>
              <a:t> del personal de la </a:t>
            </a:r>
            <a:r>
              <a:rPr lang="en-US" sz="2000" dirty="0" err="1">
                <a:latin typeface="+mj-lt"/>
              </a:rPr>
              <a:t>cafetería</a:t>
            </a:r>
            <a:r>
              <a:rPr lang="en-US" sz="2000" dirty="0">
                <a:latin typeface="+mj-lt"/>
              </a:rPr>
              <a:t> para que </a:t>
            </a:r>
            <a:r>
              <a:rPr lang="en-US" sz="2000" dirty="0" err="1">
                <a:latin typeface="+mj-lt"/>
              </a:rPr>
              <a:t>puedan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recopilar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información</a:t>
            </a:r>
            <a:r>
              <a:rPr lang="en-US" sz="2000" dirty="0">
                <a:latin typeface="+mj-lt"/>
              </a:rPr>
              <a:t> que </a:t>
            </a:r>
            <a:r>
              <a:rPr lang="en-US" sz="2000" dirty="0" err="1">
                <a:latin typeface="+mj-lt"/>
              </a:rPr>
              <a:t>necesitan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sobre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cantidad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alimentos</a:t>
            </a:r>
            <a:r>
              <a:rPr lang="en-US" sz="2000" dirty="0">
                <a:latin typeface="+mj-lt"/>
              </a:rPr>
              <a:t> que se </a:t>
            </a:r>
            <a:r>
              <a:rPr lang="en-US" sz="2000" dirty="0" err="1">
                <a:latin typeface="+mj-lt"/>
              </a:rPr>
              <a:t>desperdician</a:t>
            </a:r>
            <a:r>
              <a:rPr lang="en-US" sz="2000" dirty="0">
                <a:latin typeface="+mj-lt"/>
              </a:rPr>
              <a:t>.  </a:t>
            </a:r>
            <a:endParaRPr lang="en-US" dirty="0"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err="1">
                <a:latin typeface="+mj-lt"/>
              </a:rPr>
              <a:t>Luego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pueden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informar</a:t>
            </a:r>
            <a:r>
              <a:rPr lang="en-US" sz="2000" dirty="0">
                <a:latin typeface="+mj-lt"/>
              </a:rPr>
              <a:t> al </a:t>
            </a:r>
            <a:r>
              <a:rPr lang="en-US" sz="2000" dirty="0" err="1">
                <a:latin typeface="+mj-lt"/>
              </a:rPr>
              <a:t>alumnado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sobre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beneficios</a:t>
            </a:r>
            <a:r>
              <a:rPr lang="en-US" sz="2000" dirty="0">
                <a:latin typeface="+mj-lt"/>
              </a:rPr>
              <a:t> del </a:t>
            </a:r>
            <a:r>
              <a:rPr lang="en-US" sz="2000" dirty="0" err="1">
                <a:latin typeface="+mj-lt"/>
              </a:rPr>
              <a:t>compostaje</a:t>
            </a:r>
            <a:r>
              <a:rPr lang="en-US" sz="2000" dirty="0">
                <a:latin typeface="+mj-lt"/>
              </a:rPr>
              <a:t> (con </a:t>
            </a:r>
            <a:r>
              <a:rPr lang="en-US" sz="2000" dirty="0" err="1">
                <a:latin typeface="+mj-lt"/>
              </a:rPr>
              <a:t>carteles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discursos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presentaciones</a:t>
            </a:r>
            <a:r>
              <a:rPr lang="en-US" sz="2000" dirty="0">
                <a:latin typeface="+mj-lt"/>
              </a:rPr>
              <a:t> breves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clase</a:t>
            </a:r>
            <a:r>
              <a:rPr lang="en-US" sz="2000" dirty="0">
                <a:latin typeface="+mj-lt"/>
              </a:rPr>
              <a:t>). </a:t>
            </a:r>
            <a:endParaRPr lang="en-US" dirty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err="1">
                <a:latin typeface="+mj-lt"/>
              </a:rPr>
              <a:t>Después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informar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al </a:t>
            </a:r>
            <a:r>
              <a:rPr lang="en-US" sz="2000" dirty="0" err="1"/>
              <a:t>alumnado</a:t>
            </a:r>
            <a:r>
              <a:rPr lang="en-US" sz="2000" dirty="0">
                <a:latin typeface="+mj-lt"/>
              </a:rPr>
              <a:t>, el </a:t>
            </a:r>
            <a:r>
              <a:rPr lang="en-US" sz="2000" dirty="0" err="1">
                <a:latin typeface="+mj-lt"/>
              </a:rPr>
              <a:t>Comité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Ecológico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debe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supervisar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evaluar</a:t>
            </a:r>
            <a:r>
              <a:rPr lang="en-US" sz="2000" dirty="0">
                <a:latin typeface="+mj-lt"/>
              </a:rPr>
              <a:t> el </a:t>
            </a:r>
            <a:r>
              <a:rPr lang="en-US" sz="2000" dirty="0" err="1">
                <a:latin typeface="+mj-lt"/>
              </a:rPr>
              <a:t>curso</a:t>
            </a:r>
            <a:r>
              <a:rPr lang="en-US" sz="2000" dirty="0">
                <a:latin typeface="+mj-lt"/>
              </a:rPr>
              <a:t> de las </a:t>
            </a:r>
            <a:r>
              <a:rPr lang="en-US" sz="2000" dirty="0" err="1">
                <a:latin typeface="+mj-lt"/>
              </a:rPr>
              <a:t>acciones</a:t>
            </a:r>
            <a:r>
              <a:rPr lang="en-US" sz="2000" dirty="0">
                <a:latin typeface="+mj-lt"/>
              </a:rPr>
              <a:t>. ¿Se </a:t>
            </a:r>
            <a:r>
              <a:rPr lang="en-US" sz="2000" dirty="0" err="1">
                <a:latin typeface="+mj-lt"/>
              </a:rPr>
              <a:t>desperdicia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menos</a:t>
            </a:r>
            <a:r>
              <a:rPr lang="en-US" sz="2000" dirty="0">
                <a:latin typeface="+mj-lt"/>
              </a:rPr>
              <a:t> comida? ¿Ha </a:t>
            </a:r>
            <a:r>
              <a:rPr lang="en-US" sz="2000" dirty="0" err="1">
                <a:latin typeface="+mj-lt"/>
              </a:rPr>
              <a:t>cambiado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actitud</a:t>
            </a:r>
            <a:r>
              <a:rPr lang="en-US" sz="2000" dirty="0">
                <a:latin typeface="+mj-lt"/>
              </a:rPr>
              <a:t> del </a:t>
            </a:r>
            <a:r>
              <a:rPr lang="en-US" sz="2000" dirty="0" err="1"/>
              <a:t>alumnado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hacia</a:t>
            </a:r>
            <a:r>
              <a:rPr lang="en-US" sz="2000" dirty="0">
                <a:latin typeface="+mj-lt"/>
              </a:rPr>
              <a:t> el </a:t>
            </a:r>
            <a:r>
              <a:rPr lang="en-US" sz="2000" dirty="0" err="1">
                <a:latin typeface="+mj-lt"/>
              </a:rPr>
              <a:t>desperdicio</a:t>
            </a:r>
            <a:r>
              <a:rPr lang="en-US" sz="2000" dirty="0">
                <a:latin typeface="+mj-lt"/>
              </a:rPr>
              <a:t> de comida? </a:t>
            </a:r>
            <a:endParaRPr lang="en-US" dirty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>
                <a:latin typeface="+mj-lt"/>
              </a:rPr>
              <a:t>Luego,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comité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informa</a:t>
            </a:r>
            <a:r>
              <a:rPr lang="en-US" sz="2000" dirty="0">
                <a:latin typeface="+mj-lt"/>
              </a:rPr>
              <a:t> a la </a:t>
            </a:r>
            <a:r>
              <a:rPr lang="en-US" sz="2000" dirty="0" err="1">
                <a:latin typeface="+mj-lt"/>
              </a:rPr>
              <a:t>comunidad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general </a:t>
            </a:r>
            <a:r>
              <a:rPr lang="en-US" sz="2000" dirty="0" err="1">
                <a:latin typeface="+mj-lt"/>
              </a:rPr>
              <a:t>sobre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resultados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Pueden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enviar</a:t>
            </a:r>
            <a:r>
              <a:rPr lang="en-US" sz="2000" dirty="0">
                <a:latin typeface="+mj-lt"/>
              </a:rPr>
              <a:t> un </a:t>
            </a:r>
            <a:r>
              <a:rPr lang="en-US" sz="2000" dirty="0" err="1">
                <a:latin typeface="+mj-lt"/>
              </a:rPr>
              <a:t>boletín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padres y al </a:t>
            </a:r>
            <a:r>
              <a:rPr lang="en-US" sz="2000" dirty="0" err="1">
                <a:latin typeface="+mj-lt"/>
              </a:rPr>
              <a:t>ayuntamiento</a:t>
            </a:r>
            <a:r>
              <a:rPr lang="en-US" sz="2000" dirty="0">
                <a:latin typeface="+mj-lt"/>
              </a:rPr>
              <a:t> con las </a:t>
            </a:r>
            <a:r>
              <a:rPr lang="en-US" sz="2000" dirty="0" err="1">
                <a:latin typeface="+mj-lt"/>
              </a:rPr>
              <a:t>cantidades</a:t>
            </a:r>
            <a:r>
              <a:rPr lang="en-US" sz="2000" dirty="0">
                <a:latin typeface="+mj-lt"/>
              </a:rPr>
              <a:t> de compost que se </a:t>
            </a:r>
            <a:r>
              <a:rPr lang="en-US" sz="2000" dirty="0" err="1">
                <a:latin typeface="+mj-lt"/>
              </a:rPr>
              <a:t>producen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como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unidad</a:t>
            </a:r>
            <a:r>
              <a:rPr lang="en-US" sz="2000" dirty="0">
                <a:latin typeface="+mj-lt"/>
              </a:rPr>
              <a:t> escolar y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beneficios</a:t>
            </a:r>
            <a:r>
              <a:rPr lang="en-US" sz="2000" dirty="0">
                <a:latin typeface="+mj-lt"/>
              </a:rPr>
              <a:t> que </a:t>
            </a:r>
            <a:r>
              <a:rPr lang="en-US" sz="2000" dirty="0" err="1">
                <a:latin typeface="+mj-lt"/>
              </a:rPr>
              <a:t>esto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conlleva</a:t>
            </a:r>
            <a:r>
              <a:rPr lang="en-US" sz="2000" dirty="0">
                <a:latin typeface="+mj-lt"/>
              </a:rPr>
              <a:t>. 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Bioeconomía</a:t>
            </a:r>
            <a:r>
              <a:rPr lang="en-US" b="1" dirty="0"/>
              <a:t> y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Comité</a:t>
            </a:r>
            <a:r>
              <a:rPr lang="en-US" b="1" dirty="0"/>
              <a:t> </a:t>
            </a:r>
            <a:r>
              <a:rPr lang="en-US" b="1" dirty="0" err="1"/>
              <a:t>Ecológico</a:t>
            </a:r>
            <a:endParaRPr lang="es-E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/>
              <a:t>El </a:t>
            </a:r>
            <a:r>
              <a:rPr lang="en-US" sz="2000" dirty="0" err="1"/>
              <a:t>segundo</a:t>
            </a:r>
            <a:r>
              <a:rPr lang="en-US" sz="2000" dirty="0"/>
              <a:t> </a:t>
            </a:r>
            <a:r>
              <a:rPr lang="en-US" sz="2000" dirty="0" err="1"/>
              <a:t>subgrupo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introducir</a:t>
            </a:r>
            <a:r>
              <a:rPr lang="en-US" sz="2000" dirty="0"/>
              <a:t> </a:t>
            </a:r>
            <a:r>
              <a:rPr lang="en-US" sz="2000" dirty="0" err="1"/>
              <a:t>programas</a:t>
            </a:r>
            <a:r>
              <a:rPr lang="en-US" sz="2000" dirty="0"/>
              <a:t> de </a:t>
            </a:r>
            <a:r>
              <a:rPr lang="en-US" sz="2000" dirty="0" err="1"/>
              <a:t>reciclaje</a:t>
            </a:r>
            <a:r>
              <a:rPr lang="en-US" sz="2000" dirty="0"/>
              <a:t> para </a:t>
            </a:r>
            <a:r>
              <a:rPr lang="en-US" sz="2000" dirty="0" err="1"/>
              <a:t>reducir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residuos</a:t>
            </a:r>
            <a:r>
              <a:rPr lang="en-US" sz="2000" dirty="0"/>
              <a:t> de </a:t>
            </a:r>
            <a:r>
              <a:rPr lang="en-US" sz="2000" dirty="0" err="1"/>
              <a:t>plástico</a:t>
            </a:r>
            <a:r>
              <a:rPr lang="en-US" sz="2000" dirty="0"/>
              <a:t> y </a:t>
            </a:r>
            <a:r>
              <a:rPr lang="en-US" sz="2000" dirty="0" err="1"/>
              <a:t>papel</a:t>
            </a:r>
            <a:r>
              <a:rPr lang="en-US" sz="2000" dirty="0"/>
              <a:t>. </a:t>
            </a:r>
            <a:endParaRPr lang="en-US" sz="2000" dirty="0"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/>
              <a:t>El </a:t>
            </a:r>
            <a:r>
              <a:rPr lang="en-US" sz="2000" dirty="0" err="1"/>
              <a:t>Comité</a:t>
            </a:r>
            <a:r>
              <a:rPr lang="en-US" sz="2000" dirty="0"/>
              <a:t> </a:t>
            </a:r>
            <a:r>
              <a:rPr lang="en-US" sz="2000" dirty="0" err="1"/>
              <a:t>Ecológico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tomar</a:t>
            </a:r>
            <a:r>
              <a:rPr lang="en-US" sz="2000" dirty="0"/>
              <a:t> la </a:t>
            </a:r>
            <a:r>
              <a:rPr lang="en-US" sz="2000" dirty="0" err="1"/>
              <a:t>iniciativa</a:t>
            </a:r>
            <a:r>
              <a:rPr lang="en-US" sz="2000" dirty="0"/>
              <a:t> de </a:t>
            </a:r>
            <a:r>
              <a:rPr lang="en-US" sz="2000" dirty="0" err="1"/>
              <a:t>recoger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residuos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dos días y </a:t>
            </a:r>
            <a:r>
              <a:rPr lang="en-US" sz="2000" dirty="0" err="1"/>
              <a:t>presentar</a:t>
            </a:r>
            <a:r>
              <a:rPr lang="en-US" sz="2000" dirty="0"/>
              <a:t> la forma </a:t>
            </a:r>
            <a:r>
              <a:rPr lang="en-US" sz="2000" dirty="0" err="1"/>
              <a:t>en</a:t>
            </a:r>
            <a:r>
              <a:rPr lang="en-US" sz="2000" dirty="0"/>
              <a:t> que </a:t>
            </a:r>
            <a:r>
              <a:rPr lang="en-US" sz="2000" dirty="0" err="1"/>
              <a:t>agrupamos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residuos</a:t>
            </a:r>
            <a:r>
              <a:rPr lang="en-US" sz="2000" dirty="0"/>
              <a:t> de </a:t>
            </a:r>
            <a:r>
              <a:rPr lang="en-US" sz="2000" dirty="0" err="1"/>
              <a:t>nuestro</a:t>
            </a:r>
            <a:r>
              <a:rPr lang="en-US" sz="2000" dirty="0"/>
              <a:t> </a:t>
            </a:r>
            <a:r>
              <a:rPr lang="en-US" sz="2000" dirty="0" err="1"/>
              <a:t>centro</a:t>
            </a:r>
            <a:r>
              <a:rPr lang="en-US" sz="2000" dirty="0"/>
              <a:t> escolar y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desechamos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contenedores</a:t>
            </a:r>
            <a:r>
              <a:rPr lang="en-US" sz="2000" dirty="0"/>
              <a:t> de </a:t>
            </a:r>
            <a:r>
              <a:rPr lang="en-US" sz="2000" dirty="0" err="1"/>
              <a:t>reciclaje</a:t>
            </a:r>
            <a:r>
              <a:rPr lang="en-US" sz="2000" dirty="0"/>
              <a:t> </a:t>
            </a:r>
            <a:r>
              <a:rPr lang="en-US" sz="2000" dirty="0" err="1"/>
              <a:t>según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material del que </a:t>
            </a:r>
            <a:r>
              <a:rPr lang="en-US" sz="2000" dirty="0" err="1"/>
              <a:t>están</a:t>
            </a:r>
            <a:r>
              <a:rPr lang="en-US" sz="2000" dirty="0"/>
              <a:t> </a:t>
            </a:r>
            <a:r>
              <a:rPr lang="en-US" sz="2000" dirty="0" err="1"/>
              <a:t>hechos</a:t>
            </a:r>
            <a:r>
              <a:rPr lang="en-US" sz="2000" dirty="0"/>
              <a:t>. </a:t>
            </a:r>
            <a:endParaRPr lang="en-US" dirty="0">
              <a:ea typeface="Calibri"/>
              <a:cs typeface="Calibri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/>
              <a:t>Luego,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informar</a:t>
            </a:r>
            <a:r>
              <a:rPr lang="en-US" sz="2000" dirty="0"/>
              <a:t> al </a:t>
            </a:r>
            <a:r>
              <a:rPr lang="en-US" sz="2000" dirty="0" err="1"/>
              <a:t>alumnado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beneficios</a:t>
            </a:r>
            <a:r>
              <a:rPr lang="en-US" sz="2000" dirty="0"/>
              <a:t> del </a:t>
            </a:r>
            <a:r>
              <a:rPr lang="en-US" sz="2000" dirty="0" err="1"/>
              <a:t>reciclaje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centro</a:t>
            </a:r>
            <a:r>
              <a:rPr lang="en-US" sz="2000" dirty="0"/>
              <a:t> escolar e </a:t>
            </a:r>
            <a:r>
              <a:rPr lang="en-US" sz="2000" dirty="0" err="1"/>
              <a:t>inspirarlos</a:t>
            </a:r>
            <a:r>
              <a:rPr lang="en-US" sz="2000" dirty="0"/>
              <a:t> para que </a:t>
            </a:r>
            <a:r>
              <a:rPr lang="en-US" sz="2000" dirty="0" err="1"/>
              <a:t>formen</a:t>
            </a:r>
            <a:r>
              <a:rPr lang="en-US" sz="2000" dirty="0"/>
              <a:t> </a:t>
            </a:r>
            <a:r>
              <a:rPr lang="en-US" sz="2000" dirty="0" err="1"/>
              <a:t>grupos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pequeños</a:t>
            </a:r>
            <a:r>
              <a:rPr lang="en-US" sz="2000" dirty="0"/>
              <a:t> de </a:t>
            </a:r>
            <a:r>
              <a:rPr lang="en-US" sz="2000" dirty="0" err="1"/>
              <a:t>voluntarios</a:t>
            </a:r>
            <a:r>
              <a:rPr lang="en-US" sz="2000" dirty="0"/>
              <a:t> que se </a:t>
            </a:r>
            <a:r>
              <a:rPr lang="en-US" sz="2000" dirty="0" err="1"/>
              <a:t>comunicarán</a:t>
            </a:r>
            <a:r>
              <a:rPr lang="en-US" sz="2000" dirty="0"/>
              <a:t> con </a:t>
            </a:r>
            <a:r>
              <a:rPr lang="en-US" sz="2000" dirty="0" err="1"/>
              <a:t>empresas</a:t>
            </a:r>
            <a:r>
              <a:rPr lang="en-US" sz="2000" dirty="0"/>
              <a:t> de </a:t>
            </a:r>
            <a:r>
              <a:rPr lang="en-US" sz="2000" dirty="0" err="1"/>
              <a:t>reciclaje</a:t>
            </a:r>
            <a:r>
              <a:rPr lang="en-US" sz="2000" dirty="0"/>
              <a:t> y </a:t>
            </a:r>
            <a:r>
              <a:rPr lang="en-US" sz="2000" dirty="0" err="1"/>
              <a:t>encontrarán</a:t>
            </a:r>
            <a:r>
              <a:rPr lang="en-US" sz="2000" dirty="0"/>
              <a:t> la </a:t>
            </a:r>
            <a:r>
              <a:rPr lang="en-US" sz="2000" dirty="0" err="1"/>
              <a:t>mejor</a:t>
            </a:r>
            <a:r>
              <a:rPr lang="en-US" sz="2000" dirty="0"/>
              <a:t> </a:t>
            </a:r>
            <a:r>
              <a:rPr lang="en-US" sz="2000" dirty="0" err="1"/>
              <a:t>oferta</a:t>
            </a:r>
            <a:r>
              <a:rPr lang="en-US" sz="2000" dirty="0"/>
              <a:t> para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materiales</a:t>
            </a:r>
            <a:r>
              <a:rPr lang="en-US" sz="2000" dirty="0"/>
              <a:t> </a:t>
            </a:r>
            <a:r>
              <a:rPr lang="en-US" sz="2000" dirty="0" err="1"/>
              <a:t>reciclables</a:t>
            </a:r>
            <a:r>
              <a:rPr lang="en-US" sz="2000" dirty="0"/>
              <a:t> del </a:t>
            </a:r>
            <a:r>
              <a:rPr lang="en-US" sz="2000" dirty="0" err="1"/>
              <a:t>centro</a:t>
            </a:r>
            <a:r>
              <a:rPr lang="en-US" sz="2000" dirty="0"/>
              <a:t> escolar. En </a:t>
            </a:r>
            <a:r>
              <a:rPr lang="en-US" sz="2000" dirty="0" err="1"/>
              <a:t>lugar</a:t>
            </a:r>
            <a:r>
              <a:rPr lang="en-US" sz="2000" dirty="0"/>
              <a:t> de dinero, la </a:t>
            </a:r>
            <a:r>
              <a:rPr lang="en-US" sz="2000" dirty="0" err="1"/>
              <a:t>empresa</a:t>
            </a:r>
            <a:r>
              <a:rPr lang="en-US" sz="2000" dirty="0"/>
              <a:t> </a:t>
            </a:r>
            <a:r>
              <a:rPr lang="en-US" sz="2000" dirty="0" err="1"/>
              <a:t>podría</a:t>
            </a:r>
            <a:r>
              <a:rPr lang="en-US" sz="2000" dirty="0"/>
              <a:t> </a:t>
            </a:r>
            <a:r>
              <a:rPr lang="en-US" sz="2000" dirty="0" err="1"/>
              <a:t>proporcionar</a:t>
            </a:r>
            <a:r>
              <a:rPr lang="en-US" sz="2000" dirty="0"/>
              <a:t> al </a:t>
            </a:r>
            <a:r>
              <a:rPr lang="en-US" sz="2000" dirty="0" err="1"/>
              <a:t>centro</a:t>
            </a:r>
            <a:r>
              <a:rPr lang="en-US" sz="2000" dirty="0"/>
              <a:t> escolar </a:t>
            </a:r>
            <a:r>
              <a:rPr lang="en-US" sz="2000" dirty="0" err="1"/>
              <a:t>papel</a:t>
            </a:r>
            <a:r>
              <a:rPr lang="en-US" sz="2000" dirty="0"/>
              <a:t> </a:t>
            </a:r>
            <a:r>
              <a:rPr lang="en-US" sz="2000" dirty="0" err="1"/>
              <a:t>reciclado</a:t>
            </a:r>
            <a:r>
              <a:rPr lang="en-US" sz="2000" dirty="0"/>
              <a:t> y material escolar de </a:t>
            </a:r>
            <a:r>
              <a:rPr lang="en-US" sz="2000" dirty="0" err="1"/>
              <a:t>origen</a:t>
            </a:r>
            <a:r>
              <a:rPr lang="en-US" sz="2000" dirty="0"/>
              <a:t> </a:t>
            </a:r>
            <a:r>
              <a:rPr lang="en-US" sz="2000" dirty="0" err="1"/>
              <a:t>biológico</a:t>
            </a:r>
            <a:r>
              <a:rPr lang="en-US" sz="2000" dirty="0"/>
              <a:t>. </a:t>
            </a:r>
            <a:endParaRPr lang="en-US" dirty="0">
              <a:ea typeface="Calibri"/>
              <a:cs typeface="Calibri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/>
              <a:t>El </a:t>
            </a:r>
            <a:r>
              <a:rPr lang="en-US" sz="2000" dirty="0" err="1"/>
              <a:t>Comité</a:t>
            </a:r>
            <a:r>
              <a:rPr lang="en-US" sz="2000" dirty="0"/>
              <a:t> </a:t>
            </a:r>
            <a:r>
              <a:rPr lang="en-US" sz="2000" dirty="0" err="1"/>
              <a:t>Ecológico</a:t>
            </a:r>
            <a:r>
              <a:rPr lang="en-US" sz="2000" dirty="0"/>
              <a:t> </a:t>
            </a:r>
            <a:r>
              <a:rPr lang="en-US" sz="2000" dirty="0" err="1"/>
              <a:t>supervisará</a:t>
            </a:r>
            <a:r>
              <a:rPr lang="en-US" sz="2000" dirty="0"/>
              <a:t> y </a:t>
            </a:r>
            <a:r>
              <a:rPr lang="en-US" sz="2000" dirty="0" err="1"/>
              <a:t>evaluará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beneficios</a:t>
            </a:r>
            <a:r>
              <a:rPr lang="en-US" sz="2000" dirty="0"/>
              <a:t> </a:t>
            </a:r>
            <a:r>
              <a:rPr lang="en-US" sz="2000" dirty="0" err="1"/>
              <a:t>financieros</a:t>
            </a:r>
            <a:r>
              <a:rPr lang="en-US" sz="2000" dirty="0"/>
              <a:t> y </a:t>
            </a:r>
            <a:r>
              <a:rPr lang="en-US" sz="2000" dirty="0" err="1"/>
              <a:t>educativos</a:t>
            </a:r>
            <a:r>
              <a:rPr lang="en-US" sz="2000" dirty="0"/>
              <a:t> del </a:t>
            </a:r>
            <a:r>
              <a:rPr lang="en-US" sz="2000" dirty="0" err="1"/>
              <a:t>proyecto</a:t>
            </a:r>
            <a:r>
              <a:rPr lang="en-US" sz="2000" dirty="0"/>
              <a:t> </a:t>
            </a:r>
            <a:r>
              <a:rPr lang="en-US" sz="2000" dirty="0" err="1"/>
              <a:t>específico</a:t>
            </a:r>
            <a:r>
              <a:rPr lang="en-US" sz="2000" dirty="0"/>
              <a:t> y </a:t>
            </a:r>
            <a:r>
              <a:rPr lang="en-US" sz="2000" dirty="0" err="1"/>
              <a:t>escribirá</a:t>
            </a:r>
            <a:r>
              <a:rPr lang="en-US" sz="2000" dirty="0"/>
              <a:t> un </a:t>
            </a:r>
            <a:r>
              <a:rPr lang="en-US" sz="2000" dirty="0" err="1"/>
              <a:t>artículo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periódico</a:t>
            </a:r>
            <a:r>
              <a:rPr lang="en-US" sz="2000" dirty="0"/>
              <a:t> escolar para </a:t>
            </a:r>
            <a:r>
              <a:rPr lang="en-US" sz="2000" dirty="0" err="1"/>
              <a:t>promocionarlo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buena</a:t>
            </a:r>
            <a:r>
              <a:rPr lang="en-US" sz="2000" dirty="0"/>
              <a:t> </a:t>
            </a:r>
            <a:r>
              <a:rPr lang="en-US" sz="2000" dirty="0" err="1"/>
              <a:t>práctica</a:t>
            </a:r>
            <a:r>
              <a:rPr lang="en-US" sz="2000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39152"/>
            <a:ext cx="1885752" cy="125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40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46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/>
              <a:t>Bioeconomía</a:t>
            </a:r>
            <a:r>
              <a:rPr lang="en-US" b="1" dirty="0"/>
              <a:t> y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Comité</a:t>
            </a:r>
            <a:r>
              <a:rPr lang="en-US" b="1" dirty="0"/>
              <a:t> </a:t>
            </a:r>
            <a:r>
              <a:rPr lang="en-US" b="1" dirty="0" err="1"/>
              <a:t>Ecológico</a:t>
            </a:r>
            <a:endParaRPr lang="es-E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23569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1600" dirty="0"/>
              <a:t>El </a:t>
            </a:r>
            <a:r>
              <a:rPr lang="en-US" sz="1600" dirty="0" err="1"/>
              <a:t>tercer</a:t>
            </a:r>
            <a:r>
              <a:rPr lang="en-US" sz="1600" dirty="0"/>
              <a:t> </a:t>
            </a:r>
            <a:r>
              <a:rPr lang="en-US" sz="1600" dirty="0" err="1"/>
              <a:t>grupo</a:t>
            </a:r>
            <a:r>
              <a:rPr lang="en-US" sz="1600" dirty="0"/>
              <a:t> </a:t>
            </a:r>
            <a:r>
              <a:rPr lang="en-US" sz="1600" dirty="0" err="1"/>
              <a:t>puede</a:t>
            </a:r>
            <a:r>
              <a:rPr lang="en-US" sz="1600" dirty="0"/>
              <a:t> </a:t>
            </a:r>
            <a:r>
              <a:rPr lang="en-US" sz="1600" dirty="0" err="1"/>
              <a:t>promover</a:t>
            </a:r>
            <a:r>
              <a:rPr lang="en-US" sz="1600" dirty="0"/>
              <a:t> el </a:t>
            </a:r>
            <a:r>
              <a:rPr lang="en-US" sz="1600" dirty="0" err="1"/>
              <a:t>uso</a:t>
            </a:r>
            <a:r>
              <a:rPr lang="en-US" sz="1600" dirty="0"/>
              <a:t> de </a:t>
            </a:r>
            <a:r>
              <a:rPr lang="en-US" sz="1600" dirty="0" err="1"/>
              <a:t>materiales</a:t>
            </a:r>
            <a:r>
              <a:rPr lang="en-US" sz="1600" dirty="0"/>
              <a:t> biodegradables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áreas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el material escolar o el </a:t>
            </a:r>
            <a:r>
              <a:rPr lang="en-US" sz="1600" dirty="0" err="1"/>
              <a:t>envasado</a:t>
            </a:r>
            <a:r>
              <a:rPr lang="en-US" sz="1600" dirty="0"/>
              <a:t> de </a:t>
            </a:r>
            <a:r>
              <a:rPr lang="en-US" sz="1600" dirty="0" err="1"/>
              <a:t>alimentos</a:t>
            </a:r>
            <a:r>
              <a:rPr lang="en-US" sz="1600" dirty="0"/>
              <a:t>.</a:t>
            </a:r>
            <a:endParaRPr lang="es-ES" dirty="0"/>
          </a:p>
          <a:p>
            <a:pPr algn="just">
              <a:buFont typeface="Wingdings" pitchFamily="2" charset="2"/>
              <a:buChar char="ü"/>
            </a:pPr>
            <a:r>
              <a:rPr lang="en-US" sz="1600" dirty="0"/>
              <a:t> El </a:t>
            </a:r>
            <a:r>
              <a:rPr lang="en-US" sz="1600" dirty="0" err="1"/>
              <a:t>Comité</a:t>
            </a:r>
            <a:r>
              <a:rPr lang="en-US" sz="1600" dirty="0"/>
              <a:t> </a:t>
            </a:r>
            <a:r>
              <a:rPr lang="en-US" sz="1600" dirty="0" err="1"/>
              <a:t>Ecológico</a:t>
            </a:r>
            <a:r>
              <a:rPr lang="en-US" sz="1600" dirty="0"/>
              <a:t> </a:t>
            </a:r>
            <a:r>
              <a:rPr lang="en-US" sz="1600" dirty="0" err="1"/>
              <a:t>puede</a:t>
            </a:r>
            <a:r>
              <a:rPr lang="en-US" sz="1600" dirty="0"/>
              <a:t> </a:t>
            </a:r>
            <a:r>
              <a:rPr lang="en-US" sz="1600" dirty="0" err="1"/>
              <a:t>animar</a:t>
            </a:r>
            <a:r>
              <a:rPr lang="en-US" sz="1600" dirty="0"/>
              <a:t> al </a:t>
            </a:r>
            <a:r>
              <a:rPr lang="en-US" sz="1600" dirty="0" err="1"/>
              <a:t>alumnado</a:t>
            </a:r>
            <a:r>
              <a:rPr lang="en-US" sz="1600" dirty="0"/>
              <a:t> a </a:t>
            </a:r>
            <a:r>
              <a:rPr lang="en-US" sz="1600" dirty="0" err="1"/>
              <a:t>utilizar</a:t>
            </a:r>
            <a:r>
              <a:rPr lang="en-US" sz="1600" dirty="0"/>
              <a:t> </a:t>
            </a:r>
            <a:r>
              <a:rPr lang="en-US" sz="1600" dirty="0" err="1"/>
              <a:t>cajas</a:t>
            </a:r>
            <a:r>
              <a:rPr lang="en-US" sz="1600" dirty="0"/>
              <a:t> de </a:t>
            </a:r>
            <a:r>
              <a:rPr lang="en-US" sz="1600" dirty="0" err="1"/>
              <a:t>biocomida</a:t>
            </a:r>
            <a:r>
              <a:rPr lang="en-US" sz="1600" dirty="0"/>
              <a:t> o </a:t>
            </a:r>
            <a:r>
              <a:rPr lang="en-US" sz="1600" dirty="0" err="1"/>
              <a:t>bolsas</a:t>
            </a:r>
            <a:r>
              <a:rPr lang="en-US" sz="1600" dirty="0"/>
              <a:t> de </a:t>
            </a:r>
            <a:r>
              <a:rPr lang="en-US" sz="1600" dirty="0" err="1"/>
              <a:t>biocomida</a:t>
            </a:r>
            <a:r>
              <a:rPr lang="en-US" sz="1600" dirty="0"/>
              <a:t> </a:t>
            </a:r>
            <a:r>
              <a:rPr lang="en-US" sz="1600" dirty="0" err="1"/>
              <a:t>hechas</a:t>
            </a:r>
            <a:r>
              <a:rPr lang="en-US" sz="1600" dirty="0"/>
              <a:t> de </a:t>
            </a:r>
            <a:r>
              <a:rPr lang="en-US" sz="1600" dirty="0" err="1"/>
              <a:t>tela</a:t>
            </a:r>
            <a:r>
              <a:rPr lang="en-US" sz="1600" dirty="0"/>
              <a:t>. Para </a:t>
            </a:r>
            <a:r>
              <a:rPr lang="en-US" sz="1600" dirty="0" err="1"/>
              <a:t>ello</a:t>
            </a:r>
            <a:r>
              <a:rPr lang="en-US" sz="1600" dirty="0"/>
              <a:t>, </a:t>
            </a:r>
            <a:r>
              <a:rPr lang="en-US" sz="1600" dirty="0" err="1"/>
              <a:t>pueden</a:t>
            </a:r>
            <a:r>
              <a:rPr lang="en-US" sz="1600" dirty="0"/>
              <a:t> </a:t>
            </a:r>
            <a:r>
              <a:rPr lang="en-US" sz="1600" dirty="0" err="1"/>
              <a:t>utilizar</a:t>
            </a:r>
            <a:r>
              <a:rPr lang="en-US" sz="1600" dirty="0"/>
              <a:t> </a:t>
            </a:r>
            <a:r>
              <a:rPr lang="en-US" sz="1600" dirty="0" err="1"/>
              <a:t>presentaciones</a:t>
            </a:r>
            <a:r>
              <a:rPr lang="en-US" sz="1600" dirty="0"/>
              <a:t> y material del </a:t>
            </a:r>
            <a:r>
              <a:rPr lang="en-US" sz="1600" dirty="0" err="1"/>
              <a:t>libro</a:t>
            </a:r>
            <a:r>
              <a:rPr lang="en-US" sz="1600" dirty="0"/>
              <a:t> “¿</a:t>
            </a:r>
            <a:r>
              <a:rPr lang="en-US" sz="1600" dirty="0" err="1"/>
              <a:t>Qué</a:t>
            </a:r>
            <a:r>
              <a:rPr lang="en-US" sz="1600" dirty="0"/>
              <a:t> </a:t>
            </a:r>
            <a:r>
              <a:rPr lang="en-US" sz="1600" dirty="0" err="1"/>
              <a:t>es</a:t>
            </a:r>
            <a:r>
              <a:rPr lang="en-US" sz="1600" dirty="0"/>
              <a:t> la </a:t>
            </a:r>
            <a:r>
              <a:rPr lang="en-US" sz="1600" dirty="0" err="1"/>
              <a:t>bioeconomía</a:t>
            </a:r>
            <a:r>
              <a:rPr lang="en-US" sz="1600" dirty="0"/>
              <a:t>?”, el primer </a:t>
            </a:r>
            <a:r>
              <a:rPr lang="en-US" sz="1600" dirty="0" err="1"/>
              <a:t>libro</a:t>
            </a:r>
            <a:r>
              <a:rPr lang="en-US" sz="1600" dirty="0"/>
              <a:t> con </a:t>
            </a:r>
            <a:r>
              <a:rPr lang="en-US" sz="1600" dirty="0" err="1"/>
              <a:t>solapas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bioeconomía</a:t>
            </a:r>
            <a:r>
              <a:rPr lang="en-US" sz="1600" dirty="0"/>
              <a:t> para </a:t>
            </a:r>
            <a:r>
              <a:rPr lang="en-US" sz="1600" dirty="0" err="1"/>
              <a:t>niños</a:t>
            </a:r>
            <a:r>
              <a:rPr lang="en-US" sz="1600" dirty="0"/>
              <a:t> con </a:t>
            </a:r>
            <a:r>
              <a:rPr lang="en-US" sz="1600" dirty="0" err="1"/>
              <a:t>ilustraciones</a:t>
            </a:r>
            <a:r>
              <a:rPr lang="en-US" sz="1600" dirty="0"/>
              <a:t> de </a:t>
            </a:r>
            <a:r>
              <a:rPr lang="en-US" sz="1600" dirty="0" err="1"/>
              <a:t>Alistar</a:t>
            </a:r>
            <a:r>
              <a:rPr lang="en-US" sz="1600" dirty="0"/>
              <a:t>, </a:t>
            </a:r>
            <a:r>
              <a:rPr lang="en-US" sz="1600" dirty="0" err="1"/>
              <a:t>producido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el </a:t>
            </a:r>
            <a:r>
              <a:rPr lang="en-US" sz="1600" dirty="0" err="1"/>
              <a:t>proyecto</a:t>
            </a:r>
            <a:r>
              <a:rPr lang="en-US" sz="1600" dirty="0"/>
              <a:t> </a:t>
            </a:r>
            <a:r>
              <a:rPr lang="en-US" sz="1600" dirty="0" err="1"/>
              <a:t>europeo</a:t>
            </a:r>
            <a:r>
              <a:rPr lang="en-US" sz="1600" dirty="0"/>
              <a:t> BIOVOICES. </a:t>
            </a:r>
            <a:r>
              <a:rPr lang="en-US" sz="1600" dirty="0" err="1"/>
              <a:t>También</a:t>
            </a:r>
            <a:r>
              <a:rPr lang="en-US" sz="1600" dirty="0"/>
              <a:t> </a:t>
            </a:r>
            <a:r>
              <a:rPr lang="en-US" sz="1600" dirty="0" err="1"/>
              <a:t>pueden</a:t>
            </a:r>
            <a:r>
              <a:rPr lang="en-US" sz="1600" dirty="0"/>
              <a:t> </a:t>
            </a:r>
            <a:r>
              <a:rPr lang="en-US" sz="1600" dirty="0" err="1"/>
              <a:t>hacer</a:t>
            </a:r>
            <a:r>
              <a:rPr lang="en-US" sz="1600" dirty="0"/>
              <a:t> que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productos</a:t>
            </a:r>
            <a:r>
              <a:rPr lang="en-US" sz="1600" dirty="0"/>
              <a:t> de </a:t>
            </a:r>
            <a:r>
              <a:rPr lang="en-US" sz="1600" dirty="0" err="1"/>
              <a:t>origen</a:t>
            </a:r>
            <a:r>
              <a:rPr lang="en-US" sz="1600" dirty="0"/>
              <a:t> </a:t>
            </a:r>
            <a:r>
              <a:rPr lang="en-US" sz="1600" dirty="0" err="1"/>
              <a:t>biológico</a:t>
            </a:r>
            <a:r>
              <a:rPr lang="en-US" sz="1600" dirty="0"/>
              <a:t> </a:t>
            </a:r>
            <a:r>
              <a:rPr lang="en-US" sz="1600" dirty="0" err="1"/>
              <a:t>cobren</a:t>
            </a:r>
            <a:r>
              <a:rPr lang="en-US" sz="1600" dirty="0"/>
              <a:t> </a:t>
            </a:r>
            <a:r>
              <a:rPr lang="en-US" sz="1600" dirty="0" err="1"/>
              <a:t>vida</a:t>
            </a:r>
            <a:r>
              <a:rPr lang="en-US" sz="1600" dirty="0"/>
              <a:t> a </a:t>
            </a:r>
            <a:r>
              <a:rPr lang="en-US" sz="1600" dirty="0" err="1"/>
              <a:t>través</a:t>
            </a:r>
            <a:r>
              <a:rPr lang="en-US" sz="1600" dirty="0"/>
              <a:t> de </a:t>
            </a:r>
            <a:r>
              <a:rPr lang="en-US" sz="1600" dirty="0" err="1"/>
              <a:t>Chatterpix</a:t>
            </a:r>
            <a:r>
              <a:rPr lang="en-US" sz="1600" dirty="0"/>
              <a:t>, lo que </a:t>
            </a:r>
            <a:r>
              <a:rPr lang="en-US" sz="1600" dirty="0" err="1"/>
              <a:t>resultará</a:t>
            </a:r>
            <a:r>
              <a:rPr lang="en-US" sz="1600" dirty="0"/>
              <a:t> </a:t>
            </a:r>
            <a:r>
              <a:rPr lang="en-US" sz="1600" dirty="0" err="1"/>
              <a:t>más</a:t>
            </a:r>
            <a:r>
              <a:rPr lang="en-US" sz="1600" dirty="0"/>
              <a:t> </a:t>
            </a:r>
            <a:r>
              <a:rPr lang="en-US" sz="1600" dirty="0" err="1"/>
              <a:t>interesante</a:t>
            </a:r>
            <a:r>
              <a:rPr lang="en-US" sz="1600" dirty="0"/>
              <a:t> para al </a:t>
            </a:r>
            <a:r>
              <a:rPr lang="en-US" sz="1600" dirty="0" err="1"/>
              <a:t>alumnado</a:t>
            </a:r>
            <a:r>
              <a:rPr lang="en-US" sz="1600" dirty="0"/>
              <a:t> </a:t>
            </a:r>
            <a:r>
              <a:rPr lang="en-US" sz="1600" dirty="0" err="1"/>
              <a:t>más</a:t>
            </a:r>
            <a:r>
              <a:rPr lang="en-US" sz="1600" dirty="0"/>
              <a:t> </a:t>
            </a:r>
            <a:r>
              <a:rPr lang="en-US" sz="1600" dirty="0" err="1"/>
              <a:t>joven</a:t>
            </a:r>
            <a:r>
              <a:rPr lang="en-US" sz="1600" dirty="0"/>
              <a:t>.</a:t>
            </a:r>
            <a:endParaRPr lang="en-US" sz="1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https://youtube.com/shorts/DCCqACRKFEc?feature=share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algn="just">
              <a:buFont typeface="Wingdings" pitchFamily="2" charset="2"/>
              <a:buChar char="ü"/>
            </a:pPr>
            <a:r>
              <a:rPr lang="en-US" sz="1600" dirty="0"/>
              <a:t>El </a:t>
            </a:r>
            <a:r>
              <a:rPr lang="en-US" sz="1600" dirty="0" err="1"/>
              <a:t>Comité</a:t>
            </a:r>
            <a:r>
              <a:rPr lang="en-US" sz="1600" dirty="0"/>
              <a:t> </a:t>
            </a:r>
            <a:r>
              <a:rPr lang="en-US" sz="1600" dirty="0" err="1"/>
              <a:t>Ecológico</a:t>
            </a:r>
            <a:r>
              <a:rPr lang="en-US" sz="1600" dirty="0"/>
              <a:t> </a:t>
            </a:r>
            <a:r>
              <a:rPr lang="en-US" sz="1600" dirty="0" err="1"/>
              <a:t>también</a:t>
            </a:r>
            <a:r>
              <a:rPr lang="en-US" sz="1600" dirty="0"/>
              <a:t> </a:t>
            </a:r>
            <a:r>
              <a:rPr lang="en-US" sz="1600" dirty="0" err="1"/>
              <a:t>puede</a:t>
            </a:r>
            <a:r>
              <a:rPr lang="en-US" sz="1600" dirty="0"/>
              <a:t> </a:t>
            </a:r>
            <a:r>
              <a:rPr lang="en-US" sz="1600" dirty="0" err="1"/>
              <a:t>recaudar</a:t>
            </a:r>
            <a:r>
              <a:rPr lang="en-US" sz="1600" dirty="0"/>
              <a:t> </a:t>
            </a:r>
            <a:r>
              <a:rPr lang="en-US" sz="1600" dirty="0" err="1"/>
              <a:t>fondos</a:t>
            </a:r>
            <a:r>
              <a:rPr lang="en-US" sz="1600" dirty="0"/>
              <a:t> con la </a:t>
            </a:r>
            <a:r>
              <a:rPr lang="en-US" sz="1600" dirty="0" err="1"/>
              <a:t>venta</a:t>
            </a:r>
            <a:r>
              <a:rPr lang="en-US" sz="1600" dirty="0"/>
              <a:t> del compost que produce para </a:t>
            </a:r>
            <a:r>
              <a:rPr lang="en-US" sz="1600" dirty="0" err="1"/>
              <a:t>comprar</a:t>
            </a:r>
            <a:r>
              <a:rPr lang="en-US" sz="1600" dirty="0"/>
              <a:t> </a:t>
            </a:r>
            <a:r>
              <a:rPr lang="en-US" sz="1600" dirty="0" err="1"/>
              <a:t>lápices</a:t>
            </a:r>
            <a:r>
              <a:rPr lang="en-US" sz="1600" dirty="0"/>
              <a:t> </a:t>
            </a:r>
            <a:r>
              <a:rPr lang="en-US" sz="1600" dirty="0" err="1"/>
              <a:t>hechos</a:t>
            </a:r>
            <a:r>
              <a:rPr lang="en-US" sz="1600" dirty="0"/>
              <a:t> con </a:t>
            </a:r>
            <a:r>
              <a:rPr lang="en-US" sz="1600" dirty="0" err="1"/>
              <a:t>cañas</a:t>
            </a:r>
            <a:r>
              <a:rPr lang="en-US" sz="1600" dirty="0"/>
              <a:t> de </a:t>
            </a:r>
            <a:r>
              <a:rPr lang="en-US" sz="1600" dirty="0" err="1"/>
              <a:t>bambú</a:t>
            </a:r>
            <a:r>
              <a:rPr lang="en-US" sz="1600" dirty="0"/>
              <a:t> y </a:t>
            </a:r>
            <a:r>
              <a:rPr lang="en-US" sz="1600" dirty="0" err="1"/>
              <a:t>cuadernos</a:t>
            </a:r>
            <a:r>
              <a:rPr lang="en-US" sz="1600" dirty="0"/>
              <a:t> </a:t>
            </a:r>
            <a:r>
              <a:rPr lang="en-US" sz="1600" dirty="0" err="1"/>
              <a:t>hechos</a:t>
            </a:r>
            <a:r>
              <a:rPr lang="en-US" sz="1600" dirty="0"/>
              <a:t> con </a:t>
            </a:r>
            <a:r>
              <a:rPr lang="en-US" sz="1600" dirty="0" err="1"/>
              <a:t>excrementos</a:t>
            </a:r>
            <a:r>
              <a:rPr lang="en-US" sz="1600" dirty="0"/>
              <a:t> de </a:t>
            </a:r>
            <a:r>
              <a:rPr lang="en-US" sz="1600" dirty="0" err="1"/>
              <a:t>animales</a:t>
            </a:r>
            <a:r>
              <a:rPr lang="en-US" sz="1600" dirty="0"/>
              <a:t>. </a:t>
            </a:r>
            <a:endParaRPr lang="en-US" dirty="0"/>
          </a:p>
          <a:p>
            <a:pPr algn="just">
              <a:buFont typeface="Wingdings" pitchFamily="2" charset="2"/>
              <a:buChar char="ü"/>
            </a:pPr>
            <a:r>
              <a:rPr lang="en-US" sz="1600" dirty="0"/>
              <a:t>Por </a:t>
            </a:r>
            <a:r>
              <a:rPr lang="en-US" sz="1600" dirty="0" err="1"/>
              <a:t>último</a:t>
            </a:r>
            <a:r>
              <a:rPr lang="en-US" sz="1600" dirty="0"/>
              <a:t>,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Comité</a:t>
            </a:r>
            <a:r>
              <a:rPr lang="en-US" sz="1600" dirty="0"/>
              <a:t> </a:t>
            </a:r>
            <a:r>
              <a:rPr lang="en-US" sz="1600" dirty="0" err="1"/>
              <a:t>Ecológico</a:t>
            </a:r>
            <a:r>
              <a:rPr lang="en-US" sz="1600" dirty="0"/>
              <a:t> </a:t>
            </a:r>
            <a:r>
              <a:rPr lang="en-US" sz="1600" dirty="0" err="1"/>
              <a:t>debe</a:t>
            </a:r>
            <a:r>
              <a:rPr lang="en-US" sz="1600" dirty="0"/>
              <a:t> </a:t>
            </a:r>
            <a:r>
              <a:rPr lang="en-US" sz="1600" dirty="0" err="1"/>
              <a:t>evaluar</a:t>
            </a:r>
            <a:r>
              <a:rPr lang="en-US" sz="1600" dirty="0"/>
              <a:t> y </a:t>
            </a:r>
            <a:r>
              <a:rPr lang="en-US" sz="1600" dirty="0" err="1"/>
              <a:t>monitorear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curso</a:t>
            </a:r>
            <a:r>
              <a:rPr lang="en-US" sz="1600" dirty="0"/>
              <a:t> de las </a:t>
            </a:r>
            <a:r>
              <a:rPr lang="en-US" sz="1600" dirty="0" err="1"/>
              <a:t>acciones</a:t>
            </a:r>
            <a:r>
              <a:rPr lang="en-US" sz="1600" dirty="0"/>
              <a:t> e </a:t>
            </a:r>
            <a:r>
              <a:rPr lang="en-US" sz="1600" dirty="0" err="1"/>
              <a:t>informar</a:t>
            </a:r>
            <a:r>
              <a:rPr lang="en-US" sz="1600" dirty="0"/>
              <a:t> al </a:t>
            </a:r>
            <a:r>
              <a:rPr lang="en-US" sz="1600" dirty="0" err="1"/>
              <a:t>público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general </a:t>
            </a:r>
            <a:r>
              <a:rPr lang="en-US" sz="1600" dirty="0" err="1"/>
              <a:t>sobre</a:t>
            </a:r>
            <a:r>
              <a:rPr lang="en-US" sz="1600" dirty="0"/>
              <a:t> la </a:t>
            </a:r>
            <a:r>
              <a:rPr lang="en-US" sz="1600" dirty="0" err="1"/>
              <a:t>iniciativa</a:t>
            </a:r>
            <a:r>
              <a:rPr lang="en-US" sz="1600" dirty="0"/>
              <a:t> </a:t>
            </a:r>
            <a:r>
              <a:rPr lang="en-US" sz="1600" dirty="0" err="1"/>
              <a:t>haciéndola</a:t>
            </a:r>
            <a:r>
              <a:rPr lang="en-US" sz="1600" dirty="0"/>
              <a:t> </a:t>
            </a:r>
            <a:r>
              <a:rPr lang="en-US" sz="1600" dirty="0" err="1"/>
              <a:t>pública</a:t>
            </a:r>
            <a:r>
              <a:rPr lang="en-US" sz="1600" dirty="0"/>
              <a:t>.</a:t>
            </a:r>
            <a:endParaRPr lang="en-US" dirty="0">
              <a:ea typeface="Calibri"/>
              <a:cs typeface="Calibri"/>
            </a:endParaRPr>
          </a:p>
          <a:p>
            <a:pPr>
              <a:buFont typeface="Wingdings" pitchFamily="2" charset="2"/>
              <a:buChar char="ü"/>
            </a:pPr>
            <a:endParaRPr lang="en-US" sz="1600" dirty="0"/>
          </a:p>
          <a:p>
            <a:endParaRPr lang="el-GR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17232"/>
            <a:ext cx="902967" cy="117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265248" y="4582288"/>
            <a:ext cx="7488832" cy="22539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US" sz="1600" dirty="0"/>
              <a:t>Si </a:t>
            </a:r>
            <a:r>
              <a:rPr lang="en-US" sz="1600" dirty="0" err="1"/>
              <a:t>comparamos</a:t>
            </a:r>
            <a:r>
              <a:rPr lang="en-US" sz="1600" dirty="0"/>
              <a:t> un </a:t>
            </a:r>
            <a:r>
              <a:rPr lang="en-US" sz="1600" dirty="0" err="1"/>
              <a:t>proyecto</a:t>
            </a:r>
            <a:r>
              <a:rPr lang="en-US" sz="1600" dirty="0"/>
              <a:t> escolar </a:t>
            </a:r>
            <a:r>
              <a:rPr lang="en-US" sz="1600" dirty="0" err="1"/>
              <a:t>medioambiental</a:t>
            </a:r>
            <a:r>
              <a:rPr lang="en-US" sz="1600" dirty="0"/>
              <a:t> con un </a:t>
            </a:r>
            <a:r>
              <a:rPr lang="en-US" sz="1600" dirty="0" err="1"/>
              <a:t>concierto</a:t>
            </a:r>
            <a:r>
              <a:rPr lang="en-US" sz="1600" dirty="0"/>
              <a:t>, </a:t>
            </a:r>
            <a:r>
              <a:rPr lang="en-US" sz="1600" dirty="0" err="1"/>
              <a:t>el</a:t>
            </a:r>
            <a:r>
              <a:rPr lang="en-US" sz="1600" dirty="0"/>
              <a:t> Eco </a:t>
            </a:r>
            <a:r>
              <a:rPr lang="en-US" sz="1600" dirty="0" err="1"/>
              <a:t>Comité</a:t>
            </a:r>
            <a:r>
              <a:rPr lang="en-US" sz="1600" dirty="0"/>
              <a:t> es </a:t>
            </a:r>
            <a:r>
              <a:rPr lang="en-US" sz="1600" dirty="0" err="1"/>
              <a:t>el</a:t>
            </a:r>
            <a:r>
              <a:rPr lang="en-US" sz="1600" dirty="0"/>
              <a:t> conductor del </a:t>
            </a:r>
            <a:r>
              <a:rPr lang="en-US" sz="1600" dirty="0" err="1"/>
              <a:t>mismo</a:t>
            </a:r>
            <a:r>
              <a:rPr lang="en-US" sz="1600" dirty="0"/>
              <a:t>, </a:t>
            </a:r>
            <a:r>
              <a:rPr lang="en-US" sz="1600" dirty="0" err="1"/>
              <a:t>quien</a:t>
            </a:r>
            <a:r>
              <a:rPr lang="en-US" sz="1600" dirty="0"/>
              <a:t> </a:t>
            </a:r>
            <a:r>
              <a:rPr lang="en-US" sz="1600" dirty="0" err="1"/>
              <a:t>toma</a:t>
            </a:r>
            <a:r>
              <a:rPr lang="en-US" sz="1600" dirty="0"/>
              <a:t> la </a:t>
            </a:r>
            <a:r>
              <a:rPr lang="en-US" sz="1600" dirty="0" err="1"/>
              <a:t>iniciativa</a:t>
            </a:r>
            <a:r>
              <a:rPr lang="en-US" sz="1600" dirty="0"/>
              <a:t> de </a:t>
            </a:r>
            <a:r>
              <a:rPr lang="en-US" sz="1600" dirty="0" err="1"/>
              <a:t>organizarlo</a:t>
            </a:r>
            <a:r>
              <a:rPr lang="en-US" sz="1600" dirty="0"/>
              <a:t>, </a:t>
            </a:r>
            <a:r>
              <a:rPr lang="en-US" sz="1600" dirty="0" err="1"/>
              <a:t>elige</a:t>
            </a:r>
            <a:r>
              <a:rPr lang="en-US" sz="1600" dirty="0"/>
              <a:t> a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músicos</a:t>
            </a:r>
            <a:r>
              <a:rPr lang="en-US" sz="1600" dirty="0"/>
              <a:t>,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instrumentos</a:t>
            </a:r>
            <a:r>
              <a:rPr lang="en-US" sz="1600" dirty="0"/>
              <a:t> que </a:t>
            </a:r>
            <a:r>
              <a:rPr lang="en-US" sz="1600" dirty="0" err="1"/>
              <a:t>tocarán</a:t>
            </a:r>
            <a:r>
              <a:rPr lang="en-US" sz="1600" dirty="0"/>
              <a:t>,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orden</a:t>
            </a:r>
            <a:r>
              <a:rPr lang="en-US" sz="1600" dirty="0"/>
              <a:t> de las canciones y lo </a:t>
            </a:r>
            <a:r>
              <a:rPr lang="en-US" sz="1600" dirty="0" err="1"/>
              <a:t>evalúa</a:t>
            </a:r>
            <a:r>
              <a:rPr lang="en-US" sz="1600" dirty="0"/>
              <a:t> al final </a:t>
            </a:r>
            <a:r>
              <a:rPr lang="en-US" sz="1600" dirty="0" err="1"/>
              <a:t>identificando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puntos </a:t>
            </a:r>
            <a:r>
              <a:rPr lang="en-US" sz="1600" dirty="0" err="1"/>
              <a:t>fuertes</a:t>
            </a:r>
            <a:r>
              <a:rPr lang="en-US" sz="1600" dirty="0"/>
              <a:t> y </a:t>
            </a:r>
            <a:r>
              <a:rPr lang="en-US" sz="1600" dirty="0" err="1"/>
              <a:t>los</a:t>
            </a:r>
            <a:r>
              <a:rPr lang="en-US" sz="1600" dirty="0"/>
              <a:t> que </a:t>
            </a:r>
            <a:r>
              <a:rPr lang="en-US" sz="1600" dirty="0" err="1"/>
              <a:t>necesitan</a:t>
            </a:r>
            <a:r>
              <a:rPr lang="en-US" sz="1600" dirty="0"/>
              <a:t> </a:t>
            </a:r>
            <a:r>
              <a:rPr lang="en-US" sz="1600" dirty="0" err="1"/>
              <a:t>mejorarse</a:t>
            </a:r>
            <a:r>
              <a:rPr lang="en-US" sz="1600" dirty="0"/>
              <a:t>. Y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concierto</a:t>
            </a:r>
            <a:r>
              <a:rPr lang="en-US" sz="1600" dirty="0"/>
              <a:t> es un </a:t>
            </a:r>
            <a:r>
              <a:rPr lang="en-US" sz="1600" dirty="0" err="1"/>
              <a:t>éxito</a:t>
            </a:r>
            <a:r>
              <a:rPr lang="en-US" sz="1600" dirty="0"/>
              <a:t>, se </a:t>
            </a:r>
            <a:r>
              <a:rPr lang="en-US" sz="1600" dirty="0" err="1"/>
              <a:t>realizarán</a:t>
            </a:r>
            <a:r>
              <a:rPr lang="en-US" sz="1600" dirty="0"/>
              <a:t> </a:t>
            </a:r>
            <a:r>
              <a:rPr lang="en-US" sz="1600" dirty="0" err="1"/>
              <a:t>artículos</a:t>
            </a:r>
            <a:r>
              <a:rPr lang="en-US" sz="1600" dirty="0"/>
              <a:t> y </a:t>
            </a:r>
            <a:r>
              <a:rPr lang="en-US" sz="1600" dirty="0" err="1"/>
              <a:t>reportajes</a:t>
            </a:r>
            <a:r>
              <a:rPr lang="en-US" sz="1600" dirty="0"/>
              <a:t> </a:t>
            </a:r>
            <a:r>
              <a:rPr lang="en-US" sz="1600" dirty="0" err="1"/>
              <a:t>periodísticos</a:t>
            </a:r>
            <a:r>
              <a:rPr lang="en-US" sz="1600" dirty="0"/>
              <a:t> para que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impacto</a:t>
            </a:r>
            <a:r>
              <a:rPr lang="en-US" sz="1600" dirty="0"/>
              <a:t> sea </a:t>
            </a:r>
            <a:r>
              <a:rPr lang="en-US" sz="1600" dirty="0" err="1"/>
              <a:t>aún</a:t>
            </a:r>
            <a:r>
              <a:rPr lang="en-US" sz="1600" dirty="0"/>
              <a:t> mayor.</a:t>
            </a:r>
            <a:endParaRPr lang="es-E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2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8317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        </a:t>
            </a:r>
            <a:r>
              <a:rPr lang="en-US" sz="3200" b="1" dirty="0" err="1"/>
              <a:t>Consejos</a:t>
            </a:r>
            <a:r>
              <a:rPr lang="en-US" sz="3200" b="1" dirty="0"/>
              <a:t> </a:t>
            </a:r>
            <a:r>
              <a:rPr lang="en-US" sz="3200" b="1" dirty="0" err="1"/>
              <a:t>adicionales</a:t>
            </a:r>
            <a:endParaRPr lang="el-GR" sz="3200" b="1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16700"/>
            <a:ext cx="5851989" cy="43924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000" b="1" dirty="0">
                <a:ea typeface="+mn-lt"/>
                <a:cs typeface="+mn-lt"/>
              </a:rPr>
              <a:t>El </a:t>
            </a:r>
            <a:r>
              <a:rPr lang="en-US" sz="2000" b="1" dirty="0" err="1">
                <a:ea typeface="+mn-lt"/>
                <a:cs typeface="+mn-lt"/>
              </a:rPr>
              <a:t>Comité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Ecológico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también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puede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hacer</a:t>
            </a:r>
            <a:r>
              <a:rPr lang="en-US" sz="2000" b="1" dirty="0">
                <a:ea typeface="+mn-lt"/>
                <a:cs typeface="+mn-lt"/>
              </a:rPr>
              <a:t> lo </a:t>
            </a:r>
            <a:r>
              <a:rPr lang="en-US" sz="2000" b="1" dirty="0" err="1">
                <a:ea typeface="+mn-lt"/>
                <a:cs typeface="+mn-lt"/>
              </a:rPr>
              <a:t>siguiente</a:t>
            </a:r>
            <a:r>
              <a:rPr lang="en-US" sz="2000" b="1" dirty="0">
                <a:ea typeface="+mn-lt"/>
                <a:cs typeface="+mn-lt"/>
              </a:rPr>
              <a:t> para </a:t>
            </a:r>
            <a:r>
              <a:rPr lang="en-US" sz="2000" b="1" dirty="0" err="1">
                <a:ea typeface="+mn-lt"/>
                <a:cs typeface="+mn-lt"/>
              </a:rPr>
              <a:t>facilitar</a:t>
            </a:r>
            <a:r>
              <a:rPr lang="en-US" sz="2000" b="1" dirty="0">
                <a:ea typeface="+mn-lt"/>
                <a:cs typeface="+mn-lt"/>
              </a:rPr>
              <a:t> la </a:t>
            </a:r>
            <a:r>
              <a:rPr lang="en-US" sz="2000" b="1" dirty="0" err="1">
                <a:ea typeface="+mn-lt"/>
                <a:cs typeface="+mn-lt"/>
              </a:rPr>
              <a:t>comunicación</a:t>
            </a:r>
            <a:r>
              <a:rPr lang="en-US" sz="2000" b="1" dirty="0">
                <a:ea typeface="+mn-lt"/>
                <a:cs typeface="+mn-lt"/>
              </a:rPr>
              <a:t> entre </a:t>
            </a:r>
            <a:r>
              <a:rPr lang="en-US" sz="2000" b="1" dirty="0" err="1">
                <a:ea typeface="+mn-lt"/>
                <a:cs typeface="+mn-lt"/>
              </a:rPr>
              <a:t>los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miembros</a:t>
            </a:r>
            <a:r>
              <a:rPr lang="en-US" sz="2000" b="1" dirty="0">
                <a:ea typeface="+mn-lt"/>
                <a:cs typeface="+mn-lt"/>
              </a:rPr>
              <a:t> y </a:t>
            </a:r>
            <a:r>
              <a:rPr lang="en-US" sz="2000" b="1" dirty="0" err="1">
                <a:ea typeface="+mn-lt"/>
                <a:cs typeface="+mn-lt"/>
              </a:rPr>
              <a:t>difundir</a:t>
            </a:r>
            <a:r>
              <a:rPr lang="en-US" sz="2000" b="1" dirty="0">
                <a:ea typeface="+mn-lt"/>
                <a:cs typeface="+mn-lt"/>
              </a:rPr>
              <a:t> la </a:t>
            </a:r>
            <a:r>
              <a:rPr lang="en-US" sz="2000" b="1" dirty="0" err="1">
                <a:ea typeface="+mn-lt"/>
                <a:cs typeface="+mn-lt"/>
              </a:rPr>
              <a:t>información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más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rápidamente</a:t>
            </a:r>
            <a:r>
              <a:rPr lang="en-US" sz="2000" b="1" dirty="0">
                <a:ea typeface="+mn-lt"/>
                <a:cs typeface="+mn-lt"/>
              </a:rPr>
              <a:t>:</a:t>
            </a:r>
            <a:endParaRPr lang="es-ES" dirty="0"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b="1" dirty="0" err="1">
                <a:ea typeface="+mn-lt"/>
                <a:cs typeface="+mn-lt"/>
              </a:rPr>
              <a:t>Pueden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llevar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actas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durante</a:t>
            </a:r>
            <a:r>
              <a:rPr lang="en-US" sz="2000" dirty="0">
                <a:ea typeface="+mn-lt"/>
                <a:cs typeface="+mn-lt"/>
              </a:rPr>
              <a:t> las </a:t>
            </a:r>
            <a:r>
              <a:rPr lang="en-US" sz="2000" dirty="0" err="1">
                <a:ea typeface="+mn-lt"/>
                <a:cs typeface="+mn-lt"/>
              </a:rPr>
              <a:t>reuniones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dirty="0" err="1">
                <a:ea typeface="+mn-lt"/>
                <a:cs typeface="+mn-lt"/>
              </a:rPr>
              <a:t>subirlas</a:t>
            </a:r>
            <a:r>
              <a:rPr lang="en-US" sz="2000" dirty="0">
                <a:ea typeface="+mn-lt"/>
                <a:cs typeface="+mn-lt"/>
              </a:rPr>
              <a:t> a un sitio o </a:t>
            </a:r>
            <a:r>
              <a:rPr lang="en-US" sz="2000" dirty="0" err="1">
                <a:ea typeface="+mn-lt"/>
                <a:cs typeface="+mn-lt"/>
              </a:rPr>
              <a:t>espacio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específico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plataforma</a:t>
            </a:r>
            <a:r>
              <a:rPr lang="en-US" sz="2000" dirty="0">
                <a:ea typeface="+mn-lt"/>
                <a:cs typeface="+mn-lt"/>
              </a:rPr>
              <a:t> del </a:t>
            </a:r>
            <a:r>
              <a:rPr lang="en-US" sz="2000" dirty="0" err="1">
                <a:ea typeface="+mn-lt"/>
                <a:cs typeface="+mn-lt"/>
              </a:rPr>
              <a:t>centro</a:t>
            </a:r>
            <a:r>
              <a:rPr lang="en-US" sz="2000" dirty="0">
                <a:ea typeface="+mn-lt"/>
                <a:cs typeface="+mn-lt"/>
              </a:rPr>
              <a:t> escolar </a:t>
            </a:r>
            <a:r>
              <a:rPr lang="en-US" sz="2000" dirty="0" err="1">
                <a:ea typeface="+mn-lt"/>
                <a:cs typeface="+mn-lt"/>
              </a:rPr>
              <a:t>creado</a:t>
            </a:r>
            <a:r>
              <a:rPr lang="en-US" sz="2000" dirty="0">
                <a:ea typeface="+mn-lt"/>
                <a:cs typeface="+mn-lt"/>
              </a:rPr>
              <a:t> para el </a:t>
            </a:r>
            <a:r>
              <a:rPr lang="en-US" sz="2000" dirty="0" err="1">
                <a:ea typeface="+mn-lt"/>
                <a:cs typeface="+mn-lt"/>
              </a:rPr>
              <a:t>Comité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Ecólogico</a:t>
            </a:r>
            <a:r>
              <a:rPr lang="en-US" sz="2000" dirty="0">
                <a:ea typeface="+mn-lt"/>
                <a:cs typeface="+mn-lt"/>
              </a:rPr>
              <a:t> del </a:t>
            </a:r>
            <a:r>
              <a:rPr lang="en-US" sz="2000" dirty="0" err="1">
                <a:ea typeface="+mn-lt"/>
                <a:cs typeface="+mn-lt"/>
              </a:rPr>
              <a:t>centro</a:t>
            </a:r>
            <a:r>
              <a:rPr lang="en-US" sz="2000" dirty="0">
                <a:ea typeface="+mn-lt"/>
                <a:cs typeface="+mn-lt"/>
              </a:rPr>
              <a:t> escolar. El</a:t>
            </a:r>
            <a:r>
              <a:rPr lang="en-US" sz="2000" dirty="0"/>
              <a:t> </a:t>
            </a:r>
            <a:r>
              <a:rPr lang="en-US" sz="2000" dirty="0" err="1"/>
              <a:t>alumnado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profesores</a:t>
            </a:r>
            <a:r>
              <a:rPr lang="en-US" sz="2000" dirty="0">
                <a:ea typeface="+mn-lt"/>
                <a:cs typeface="+mn-lt"/>
              </a:rPr>
              <a:t> y padres </a:t>
            </a:r>
            <a:r>
              <a:rPr lang="en-US" sz="2000" dirty="0" err="1">
                <a:ea typeface="+mn-lt"/>
                <a:cs typeface="+mn-lt"/>
              </a:rPr>
              <a:t>deben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tener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acceso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ellas</a:t>
            </a:r>
            <a:r>
              <a:rPr lang="en-US" sz="2000" dirty="0">
                <a:ea typeface="+mn-lt"/>
                <a:cs typeface="+mn-lt"/>
              </a:rPr>
              <a:t>. Luego, </a:t>
            </a:r>
            <a:r>
              <a:rPr lang="en-US" sz="2000" dirty="0"/>
              <a:t>el </a:t>
            </a:r>
            <a:r>
              <a:rPr lang="en-US" sz="2000" dirty="0" err="1"/>
              <a:t>alumnado</a:t>
            </a:r>
            <a:r>
              <a:rPr lang="en-US" sz="2000" dirty="0"/>
              <a:t> </a:t>
            </a:r>
            <a:r>
              <a:rPr lang="en-US" sz="2000" dirty="0" err="1">
                <a:ea typeface="+mn-lt"/>
                <a:cs typeface="+mn-lt"/>
              </a:rPr>
              <a:t>puede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interactuar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través</a:t>
            </a:r>
            <a:r>
              <a:rPr lang="en-US" sz="2000" dirty="0">
                <a:ea typeface="+mn-lt"/>
                <a:cs typeface="+mn-lt"/>
              </a:rPr>
              <a:t> de la </a:t>
            </a:r>
            <a:r>
              <a:rPr lang="en-US" sz="2000" dirty="0" err="1">
                <a:ea typeface="+mn-lt"/>
                <a:cs typeface="+mn-lt"/>
              </a:rPr>
              <a:t>plataforma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dirty="0" err="1">
                <a:ea typeface="+mn-lt"/>
                <a:cs typeface="+mn-lt"/>
              </a:rPr>
              <a:t>enviar</a:t>
            </a:r>
            <a:r>
              <a:rPr lang="en-US" sz="2000" dirty="0">
                <a:ea typeface="+mn-lt"/>
                <a:cs typeface="+mn-lt"/>
              </a:rPr>
              <a:t> sus </a:t>
            </a:r>
            <a:r>
              <a:rPr lang="en-US" sz="2000" dirty="0" err="1">
                <a:ea typeface="+mn-lt"/>
                <a:cs typeface="+mn-lt"/>
              </a:rPr>
              <a:t>comentarios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sobre</a:t>
            </a:r>
            <a:r>
              <a:rPr lang="en-US" sz="2000" dirty="0">
                <a:ea typeface="+mn-lt"/>
                <a:cs typeface="+mn-lt"/>
              </a:rPr>
              <a:t> el </a:t>
            </a:r>
            <a:r>
              <a:rPr lang="en-US" sz="2000" dirty="0" err="1">
                <a:ea typeface="+mn-lt"/>
                <a:cs typeface="+mn-lt"/>
              </a:rPr>
              <a:t>progreso</a:t>
            </a:r>
            <a:r>
              <a:rPr lang="en-US" sz="2000" dirty="0">
                <a:ea typeface="+mn-lt"/>
                <a:cs typeface="+mn-lt"/>
              </a:rPr>
              <a:t> de las </a:t>
            </a:r>
            <a:r>
              <a:rPr lang="en-US" sz="2000" dirty="0" err="1">
                <a:ea typeface="+mn-lt"/>
                <a:cs typeface="+mn-lt"/>
              </a:rPr>
              <a:t>acciones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Incluso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pueden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hacer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sugerencias</a:t>
            </a:r>
            <a:r>
              <a:rPr lang="en-US" sz="2000" dirty="0">
                <a:ea typeface="+mn-lt"/>
                <a:cs typeface="+mn-lt"/>
              </a:rPr>
              <a:t> para </a:t>
            </a:r>
            <a:r>
              <a:rPr lang="en-US" sz="2000" dirty="0" err="1">
                <a:ea typeface="+mn-lt"/>
                <a:cs typeface="+mn-lt"/>
              </a:rPr>
              <a:t>realizar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cambios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el</a:t>
            </a:r>
            <a:r>
              <a:rPr lang="en-US" sz="2000" dirty="0">
                <a:ea typeface="+mn-lt"/>
                <a:cs typeface="+mn-lt"/>
              </a:rPr>
              <a:t> plan </a:t>
            </a:r>
            <a:r>
              <a:rPr lang="en-US" sz="2000" dirty="0" err="1">
                <a:ea typeface="+mn-lt"/>
                <a:cs typeface="+mn-lt"/>
              </a:rPr>
              <a:t>inicial</a:t>
            </a:r>
            <a:r>
              <a:rPr lang="en-US" sz="2000" dirty="0">
                <a:ea typeface="+mn-lt"/>
                <a:cs typeface="+mn-lt"/>
              </a:rPr>
              <a:t> no </a:t>
            </a:r>
            <a:r>
              <a:rPr lang="en-US" sz="2000" dirty="0" err="1">
                <a:ea typeface="+mn-lt"/>
                <a:cs typeface="+mn-lt"/>
              </a:rPr>
              <a:t>funciona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s-ES" dirty="0">
              <a:ea typeface="Calibri"/>
              <a:cs typeface="Calibri"/>
            </a:endParaRPr>
          </a:p>
          <a:p>
            <a:endParaRPr lang="en-US" sz="2000" dirty="0">
              <a:latin typeface="+mj-lt"/>
            </a:endParaRPr>
          </a:p>
          <a:p>
            <a:endParaRPr lang="el-GR" sz="2000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7"/>
          <a:stretch/>
        </p:blipFill>
        <p:spPr bwMode="auto">
          <a:xfrm>
            <a:off x="6175517" y="20576"/>
            <a:ext cx="2968483" cy="339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915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658"/>
            <a:ext cx="3199433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/>
            <a:r>
              <a:rPr lang="en-US" sz="2000" dirty="0" err="1">
                <a:latin typeface="+mj-lt"/>
              </a:rPr>
              <a:t>Pueden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enviar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toda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comunidad</a:t>
            </a:r>
            <a:r>
              <a:rPr lang="en-US" sz="2000" dirty="0">
                <a:latin typeface="+mj-lt"/>
              </a:rPr>
              <a:t> escolar </a:t>
            </a:r>
            <a:r>
              <a:rPr lang="en-US" sz="2000" b="1" dirty="0">
                <a:latin typeface="+mj-lt"/>
              </a:rPr>
              <a:t>un </a:t>
            </a:r>
            <a:r>
              <a:rPr lang="en-US" sz="2000" b="1" dirty="0" err="1">
                <a:latin typeface="+mj-lt"/>
              </a:rPr>
              <a:t>boletín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mensual</a:t>
            </a:r>
            <a:r>
              <a:rPr lang="en-US" sz="2000" b="1" dirty="0">
                <a:latin typeface="+mj-lt"/>
              </a:rPr>
              <a:t> online</a:t>
            </a:r>
            <a:r>
              <a:rPr lang="en-US" sz="2000" dirty="0">
                <a:latin typeface="+mj-lt"/>
              </a:rPr>
              <a:t> con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curso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acciones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realizadas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materia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gestión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residuos</a:t>
            </a:r>
            <a:r>
              <a:rPr lang="en-US" sz="2000" dirty="0">
                <a:latin typeface="+mj-lt"/>
              </a:rPr>
              <a:t> y a </a:t>
            </a:r>
            <a:r>
              <a:rPr lang="en-US" sz="2000" dirty="0" err="1">
                <a:latin typeface="+mj-lt"/>
              </a:rPr>
              <a:t>través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él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pueden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compartir</a:t>
            </a:r>
            <a:r>
              <a:rPr lang="en-US" sz="2000" dirty="0">
                <a:latin typeface="+mj-lt"/>
              </a:rPr>
              <a:t> un </a:t>
            </a:r>
            <a:r>
              <a:rPr lang="en-US" sz="2000" dirty="0" err="1">
                <a:latin typeface="+mj-lt"/>
              </a:rPr>
              <a:t>consejo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sobre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bioeconomía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centro</a:t>
            </a:r>
            <a:r>
              <a:rPr lang="en-US" sz="2000" dirty="0">
                <a:latin typeface="+mj-lt"/>
              </a:rPr>
              <a:t> escolar o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casa. </a:t>
            </a:r>
            <a:endParaRPr lang="es-ES" dirty="0">
              <a:latin typeface="+mj-lt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sz="2000" err="1">
                <a:latin typeface="+mj-lt"/>
              </a:rPr>
              <a:t>p.ej</a:t>
            </a:r>
            <a:r>
              <a:rPr lang="en-US" sz="2000" dirty="0">
                <a:latin typeface="+mj-lt"/>
              </a:rPr>
              <a:t>. </a:t>
            </a:r>
            <a:r>
              <a:rPr lang="en-US" sz="2000" b="1" u="sng" err="1">
                <a:latin typeface="+mj-lt"/>
              </a:rPr>
              <a:t>Objetivo</a:t>
            </a:r>
            <a:r>
              <a:rPr lang="en-US" sz="2000" b="1" u="sng" dirty="0">
                <a:latin typeface="+mj-lt"/>
              </a:rPr>
              <a:t> de la </a:t>
            </a:r>
            <a:r>
              <a:rPr lang="en-US" sz="2000" b="1" u="sng" err="1">
                <a:latin typeface="+mj-lt"/>
              </a:rPr>
              <a:t>semana</a:t>
            </a:r>
            <a:r>
              <a:rPr lang="en-US" sz="2000" b="1" u="sng" dirty="0">
                <a:latin typeface="+mj-lt"/>
              </a:rPr>
              <a:t> </a:t>
            </a:r>
            <a:r>
              <a:rPr lang="en-US" sz="2000" b="1" u="sng" err="1">
                <a:latin typeface="+mj-lt"/>
              </a:rPr>
              <a:t>en</a:t>
            </a:r>
            <a:r>
              <a:rPr lang="en-US" sz="2000" b="1" u="sng" dirty="0">
                <a:latin typeface="+mj-lt"/>
              </a:rPr>
              <a:t> casa</a:t>
            </a:r>
            <a:r>
              <a:rPr lang="en-US" sz="2000" dirty="0">
                <a:latin typeface="+mj-lt"/>
              </a:rPr>
              <a:t>: Cero </a:t>
            </a:r>
            <a:r>
              <a:rPr lang="en-US" sz="2000" err="1">
                <a:latin typeface="+mj-lt"/>
              </a:rPr>
              <a:t>desperdicio</a:t>
            </a:r>
            <a:r>
              <a:rPr lang="en-US" sz="2000" dirty="0">
                <a:latin typeface="+mj-lt"/>
              </a:rPr>
              <a:t> </a:t>
            </a:r>
            <a:r>
              <a:rPr lang="en-US" sz="2000" err="1">
                <a:latin typeface="+mj-lt"/>
              </a:rPr>
              <a:t>alimentario</a:t>
            </a:r>
            <a:r>
              <a:rPr lang="en-US" sz="2000" dirty="0">
                <a:latin typeface="+mj-lt"/>
              </a:rPr>
              <a:t> – </a:t>
            </a:r>
            <a:r>
              <a:rPr lang="en-US" sz="2000" err="1">
                <a:latin typeface="+mj-lt"/>
              </a:rPr>
              <a:t>Hacemos</a:t>
            </a:r>
            <a:r>
              <a:rPr lang="en-US" sz="2000" dirty="0">
                <a:latin typeface="+mj-lt"/>
              </a:rPr>
              <a:t> compost con las </a:t>
            </a:r>
            <a:r>
              <a:rPr lang="en-US" sz="2000" err="1">
                <a:latin typeface="+mj-lt"/>
              </a:rPr>
              <a:t>cáscaras</a:t>
            </a:r>
            <a:r>
              <a:rPr lang="en-US" sz="2000" dirty="0">
                <a:latin typeface="+mj-lt"/>
              </a:rPr>
              <a:t> de </a:t>
            </a:r>
            <a:r>
              <a:rPr lang="en-US" sz="2000" err="1">
                <a:latin typeface="+mj-lt"/>
              </a:rPr>
              <a:t>frutas</a:t>
            </a:r>
            <a:r>
              <a:rPr lang="en-US" sz="2000" dirty="0">
                <a:latin typeface="+mj-lt"/>
              </a:rPr>
              <a:t> y </a:t>
            </a:r>
            <a:r>
              <a:rPr lang="en-US" sz="2000" err="1">
                <a:latin typeface="+mj-lt"/>
              </a:rPr>
              <a:t>verduras</a:t>
            </a:r>
            <a:endParaRPr lang="es-ES" err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  <a:hlinkClick r:id="rId2"/>
              </a:rPr>
              <a:t>https://www.canva.com/design/DAGGpLqF0pU/7f8liLOGmDFAeWbHcQaDww/edit?utm_content=DAGGpLqF0pU&amp;utm_campaign=designshare&amp;utm_medium=link2&amp;utm_source=sharebutton</a:t>
            </a:r>
            <a:endParaRPr lang="en-US" sz="2000" dirty="0">
              <a:latin typeface="+mj-lt"/>
            </a:endParaRPr>
          </a:p>
          <a:p>
            <a:endParaRPr lang="el-GR" sz="20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224" y="44055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latin typeface="Century Gothic"/>
              </a:rPr>
              <a:t>Consejos</a:t>
            </a:r>
            <a:br>
              <a:rPr lang="en-US" b="1" dirty="0">
                <a:latin typeface="Century Gothic"/>
              </a:rPr>
            </a:br>
            <a:r>
              <a:rPr lang="en-US" b="1" dirty="0" err="1">
                <a:latin typeface="Century Gothic"/>
              </a:rPr>
              <a:t>adicionales</a:t>
            </a:r>
          </a:p>
          <a:p>
            <a:pPr algn="l"/>
            <a:endParaRPr lang="en-US" b="1" dirty="0">
              <a:latin typeface="Century Gothic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715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305">
            <a:off x="3433111" y="60289"/>
            <a:ext cx="5776686" cy="557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67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entury Gothic" pitchFamily="34" charset="0"/>
              </a:rPr>
              <a:t>Recursos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educativos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67544" y="1124744"/>
            <a:ext cx="822960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  <a:p>
            <a:r>
              <a:rPr lang="en-US" dirty="0">
                <a:hlinkClick r:id="rId3"/>
              </a:rPr>
              <a:t>What’s </a:t>
            </a:r>
            <a:r>
              <a:rPr lang="en-US" dirty="0" err="1">
                <a:hlinkClick r:id="rId3"/>
              </a:rPr>
              <a:t>Bioeconomy</a:t>
            </a:r>
            <a:r>
              <a:rPr lang="en-US" dirty="0">
                <a:hlinkClick r:id="rId3"/>
              </a:rPr>
              <a:t>? Book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https://projects.research-and-innovation.ec.europa.eu/en/research-area/industrial-research-and-innovation/eu-valorisation-policy/knowledge-valorisation-platform/repository/whats-bioeconomy-book-kids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es un </a:t>
            </a:r>
            <a:r>
              <a:rPr lang="en-US" b="1" dirty="0" err="1"/>
              <a:t>Comité</a:t>
            </a:r>
            <a:r>
              <a:rPr lang="en-US" b="1" dirty="0"/>
              <a:t> </a:t>
            </a:r>
            <a:r>
              <a:rPr lang="en-US" b="1" dirty="0" err="1"/>
              <a:t>Ecológico</a:t>
            </a:r>
            <a:r>
              <a:rPr lang="en-US" b="1" dirty="0"/>
              <a:t>?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26876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Es un </a:t>
            </a:r>
            <a:r>
              <a:rPr lang="en-US" sz="2800" b="1" dirty="0" err="1"/>
              <a:t>grupo</a:t>
            </a:r>
            <a:r>
              <a:rPr lang="en-US" sz="2800" b="1" dirty="0"/>
              <a:t> de personas que son la </a:t>
            </a:r>
            <a:r>
              <a:rPr lang="en-US" sz="2800" b="1" dirty="0" err="1"/>
              <a:t>fuerza</a:t>
            </a:r>
            <a:r>
              <a:rPr lang="en-US" sz="2800" b="1" dirty="0"/>
              <a:t> </a:t>
            </a:r>
            <a:r>
              <a:rPr lang="en-US" sz="2800" b="1" dirty="0" err="1"/>
              <a:t>impulsora</a:t>
            </a:r>
            <a:r>
              <a:rPr lang="en-US" sz="2800" b="1" dirty="0"/>
              <a:t> </a:t>
            </a:r>
            <a:r>
              <a:rPr lang="en-US" sz="2800" b="1" dirty="0" err="1"/>
              <a:t>detrás</a:t>
            </a:r>
            <a:r>
              <a:rPr lang="en-US" sz="2800" b="1" dirty="0"/>
              <a:t> del </a:t>
            </a:r>
            <a:r>
              <a:rPr lang="en-US" sz="2800" b="1" dirty="0" err="1"/>
              <a:t>proceso</a:t>
            </a:r>
            <a:r>
              <a:rPr lang="en-US" sz="2800" b="1" dirty="0"/>
              <a:t> de </a:t>
            </a:r>
            <a:r>
              <a:rPr lang="en-US" sz="2800" b="1" dirty="0" err="1"/>
              <a:t>Ecoescuelas</a:t>
            </a:r>
            <a:r>
              <a:rPr lang="en-US" sz="2800" b="1" dirty="0"/>
              <a:t> y </a:t>
            </a:r>
            <a:r>
              <a:rPr lang="en-US" sz="2800" b="1" dirty="0" err="1"/>
              <a:t>representarán</a:t>
            </a:r>
            <a:r>
              <a:rPr lang="en-US" sz="2800" b="1" dirty="0"/>
              <a:t> las ideas de </a:t>
            </a:r>
            <a:r>
              <a:rPr lang="en-US" sz="2800" b="1" dirty="0" err="1"/>
              <a:t>toda</a:t>
            </a:r>
            <a:r>
              <a:rPr lang="en-US" sz="2800" b="1" dirty="0"/>
              <a:t> la </a:t>
            </a:r>
            <a:r>
              <a:rPr lang="en-US" sz="2800" b="1" dirty="0" err="1"/>
              <a:t>escuela</a:t>
            </a:r>
            <a:r>
              <a:rPr lang="en-US" sz="2800" b="1" dirty="0"/>
              <a:t>. </a:t>
            </a:r>
            <a:endParaRPr lang="es-ES" dirty="0"/>
          </a:p>
          <a:p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08518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10625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¿</a:t>
            </a:r>
            <a:r>
              <a:rPr lang="en-US" b="1" dirty="0" err="1"/>
              <a:t>Quién</a:t>
            </a:r>
            <a:r>
              <a:rPr lang="en-US" b="1" dirty="0"/>
              <a:t> </a:t>
            </a:r>
            <a:r>
              <a:rPr lang="en-US" b="1" dirty="0" err="1"/>
              <a:t>está</a:t>
            </a:r>
            <a:r>
              <a:rPr lang="en-US" b="1" dirty="0"/>
              <a:t> </a:t>
            </a:r>
            <a:r>
              <a:rPr lang="en-US" b="1" dirty="0" err="1"/>
              <a:t>involucrado</a:t>
            </a:r>
            <a:r>
              <a:rPr lang="en-US" b="1" dirty="0"/>
              <a:t>?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/>
        </p:blipFill>
        <p:spPr bwMode="auto">
          <a:xfrm>
            <a:off x="7380312" y="260648"/>
            <a:ext cx="1404153" cy="178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781D0A-6B82-6308-7BE8-D0B40BEC953A}"/>
              </a:ext>
            </a:extLst>
          </p:cNvPr>
          <p:cNvSpPr>
            <a:spLocks noGrp="1"/>
          </p:cNvSpPr>
          <p:nvPr/>
        </p:nvSpPr>
        <p:spPr>
          <a:xfrm>
            <a:off x="375775" y="1143370"/>
            <a:ext cx="8243256" cy="5210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u="sng" dirty="0">
                <a:latin typeface="+mj-lt"/>
              </a:rPr>
              <a:t>Un </a:t>
            </a:r>
            <a:r>
              <a:rPr lang="en-US" sz="2600" b="1" u="sng" dirty="0" err="1">
                <a:latin typeface="+mj-lt"/>
              </a:rPr>
              <a:t>Comité</a:t>
            </a:r>
            <a:r>
              <a:rPr lang="en-US" sz="2600" b="1" u="sng" dirty="0">
                <a:latin typeface="+mj-lt"/>
              </a:rPr>
              <a:t> </a:t>
            </a:r>
            <a:r>
              <a:rPr lang="en-US" sz="2600" b="1" u="sng" dirty="0" err="1">
                <a:latin typeface="+mj-lt"/>
              </a:rPr>
              <a:t>Ecológico</a:t>
            </a:r>
            <a:r>
              <a:rPr lang="en-US" sz="2600" b="1" u="sng" dirty="0">
                <a:latin typeface="+mj-lt"/>
              </a:rPr>
              <a:t> </a:t>
            </a:r>
            <a:r>
              <a:rPr lang="en-US" sz="2600" b="1" u="sng" dirty="0" err="1">
                <a:latin typeface="+mj-lt"/>
              </a:rPr>
              <a:t>está</a:t>
            </a:r>
            <a:r>
              <a:rPr lang="en-US" sz="2600" b="1" u="sng" dirty="0">
                <a:latin typeface="+mj-lt"/>
              </a:rPr>
              <a:t> </a:t>
            </a:r>
            <a:r>
              <a:rPr lang="en-US" sz="2600" b="1" u="sng" dirty="0" err="1">
                <a:latin typeface="+mj-lt"/>
              </a:rPr>
              <a:t>dirigido</a:t>
            </a:r>
            <a:r>
              <a:rPr lang="en-US" sz="2600" b="1" u="sng" dirty="0">
                <a:latin typeface="+mj-lt"/>
              </a:rPr>
              <a:t> </a:t>
            </a:r>
            <a:r>
              <a:rPr lang="en-US" sz="2600" b="1" u="sng" dirty="0" err="1">
                <a:latin typeface="+mj-lt"/>
              </a:rPr>
              <a:t>por</a:t>
            </a:r>
            <a:r>
              <a:rPr lang="en-US" sz="2600" b="1" u="sng" dirty="0">
                <a:latin typeface="+mj-lt"/>
              </a:rPr>
              <a:t> </a:t>
            </a:r>
            <a:endParaRPr lang="es-ES" sz="2600" dirty="0">
              <a:latin typeface="+mj-lt"/>
            </a:endParaRPr>
          </a:p>
          <a:p>
            <a:pPr marL="0" indent="0">
              <a:buNone/>
            </a:pPr>
            <a:r>
              <a:rPr lang="en-US" sz="2600" b="1" u="sng" dirty="0" err="1">
                <a:latin typeface="+mj-lt"/>
              </a:rPr>
              <a:t>estudiantes</a:t>
            </a:r>
            <a:r>
              <a:rPr lang="en-US" sz="2600" b="1" u="sng" dirty="0">
                <a:latin typeface="+mj-lt"/>
              </a:rPr>
              <a:t>.</a:t>
            </a:r>
            <a:endParaRPr lang="es-ES" sz="2600" dirty="0">
              <a:ea typeface="Calibri"/>
              <a:cs typeface="Calibri"/>
            </a:endParaRPr>
          </a:p>
          <a:p>
            <a:pPr algn="just"/>
            <a:r>
              <a:rPr lang="en-US" sz="2600" dirty="0">
                <a:latin typeface="+mj-lt"/>
              </a:rPr>
              <a:t>El </a:t>
            </a:r>
            <a:r>
              <a:rPr lang="en-US" sz="2600" dirty="0" err="1">
                <a:latin typeface="+mj-lt"/>
              </a:rPr>
              <a:t>alumnado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es</a:t>
            </a:r>
            <a:r>
              <a:rPr lang="en-US" sz="2600" dirty="0">
                <a:latin typeface="+mj-lt"/>
              </a:rPr>
              <a:t> el </a:t>
            </a:r>
            <a:r>
              <a:rPr lang="en-US" sz="2600" dirty="0" err="1">
                <a:latin typeface="+mj-lt"/>
              </a:rPr>
              <a:t>centro</a:t>
            </a:r>
            <a:r>
              <a:rPr lang="en-US" sz="2600" dirty="0">
                <a:latin typeface="+mj-lt"/>
              </a:rPr>
              <a:t> de </a:t>
            </a:r>
            <a:r>
              <a:rPr lang="en-US" sz="2600" dirty="0" err="1">
                <a:latin typeface="+mj-lt"/>
              </a:rPr>
              <a:t>atención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latin typeface="+mj-lt"/>
              </a:rPr>
              <a:t>por</a:t>
            </a:r>
            <a:r>
              <a:rPr lang="en-US" sz="2600" dirty="0">
                <a:latin typeface="+mj-lt"/>
              </a:rPr>
              <a:t> lo que:</a:t>
            </a:r>
            <a:endParaRPr lang="en-US" sz="2600" dirty="0">
              <a:latin typeface="+mj-lt"/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Asumen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roles de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liderazgo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dirty="0">
                <a:latin typeface="+mj-lt"/>
              </a:rPr>
              <a:t>(</a:t>
            </a:r>
            <a:r>
              <a:rPr lang="en-US" sz="2600" dirty="0" err="1">
                <a:latin typeface="+mj-lt"/>
              </a:rPr>
              <a:t>presidente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latin typeface="+mj-lt"/>
              </a:rPr>
              <a:t>secretario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latin typeface="+mj-lt"/>
              </a:rPr>
              <a:t>coordinadores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latin typeface="+mj-lt"/>
              </a:rPr>
              <a:t>miembros</a:t>
            </a:r>
            <a:r>
              <a:rPr lang="en-US" sz="2600" dirty="0">
                <a:latin typeface="+mj-lt"/>
              </a:rPr>
              <a:t>). </a:t>
            </a:r>
            <a:endParaRPr lang="en-US" sz="2600" dirty="0"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B050"/>
                </a:solidFill>
                <a:latin typeface="+mj-lt"/>
              </a:rPr>
              <a:t>Toman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decisiones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sobre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los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objetivos</a:t>
            </a:r>
            <a:r>
              <a:rPr lang="en-US" sz="2600" dirty="0">
                <a:latin typeface="+mj-lt"/>
              </a:rPr>
              <a:t>, las </a:t>
            </a:r>
            <a:r>
              <a:rPr lang="en-US" sz="2600" dirty="0" err="1">
                <a:latin typeface="+mj-lt"/>
              </a:rPr>
              <a:t>estrategias</a:t>
            </a:r>
            <a:r>
              <a:rPr lang="en-US" sz="2600" dirty="0">
                <a:latin typeface="+mj-lt"/>
              </a:rPr>
              <a:t> y las </a:t>
            </a:r>
            <a:r>
              <a:rPr lang="en-US" sz="2600" dirty="0" err="1">
                <a:latin typeface="+mj-lt"/>
              </a:rPr>
              <a:t>acciones</a:t>
            </a:r>
            <a:r>
              <a:rPr lang="en-US" sz="2600" dirty="0">
                <a:latin typeface="+mj-lt"/>
              </a:rPr>
              <a:t> que se </a:t>
            </a:r>
            <a:r>
              <a:rPr lang="en-US" sz="2600" dirty="0" err="1">
                <a:latin typeface="+mj-lt"/>
              </a:rPr>
              <a:t>deben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tomar</a:t>
            </a:r>
            <a:r>
              <a:rPr lang="en-US" sz="2600" dirty="0">
                <a:latin typeface="+mj-lt"/>
              </a:rPr>
              <a:t> para resolver un </a:t>
            </a:r>
            <a:r>
              <a:rPr lang="en-US" sz="2600" dirty="0" err="1">
                <a:latin typeface="+mj-lt"/>
              </a:rPr>
              <a:t>problema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ambiental</a:t>
            </a:r>
            <a:r>
              <a:rPr lang="en-US" sz="2600" dirty="0">
                <a:latin typeface="+mj-lt"/>
              </a:rPr>
              <a:t>.</a:t>
            </a:r>
            <a:endParaRPr lang="en-US" sz="2600" dirty="0">
              <a:latin typeface="+mj-lt"/>
              <a:ea typeface="Calibri"/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en-US" sz="2600" b="1" dirty="0">
                <a:solidFill>
                  <a:srgbClr val="00B050"/>
                </a:solidFill>
                <a:latin typeface="+mj-lt"/>
              </a:rPr>
              <a:t>Toman la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iniciativa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y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muestran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creatividad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dirty="0">
                <a:latin typeface="+mj-lt"/>
              </a:rPr>
              <a:t>para </a:t>
            </a:r>
            <a:r>
              <a:rPr lang="en-US" sz="2600" dirty="0" err="1">
                <a:latin typeface="+mj-lt"/>
              </a:rPr>
              <a:t>promover</a:t>
            </a:r>
            <a:r>
              <a:rPr lang="en-US" sz="2600" dirty="0">
                <a:latin typeface="+mj-lt"/>
              </a:rPr>
              <a:t> la </a:t>
            </a:r>
            <a:r>
              <a:rPr lang="en-US" sz="2600" dirty="0" err="1">
                <a:latin typeface="+mj-lt"/>
              </a:rPr>
              <a:t>conciencia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ambiental</a:t>
            </a:r>
            <a:r>
              <a:rPr lang="en-US" sz="2600" dirty="0">
                <a:latin typeface="+mj-lt"/>
              </a:rPr>
              <a:t> y la </a:t>
            </a:r>
            <a:r>
              <a:rPr lang="en-US" sz="2600" dirty="0" err="1">
                <a:latin typeface="+mj-lt"/>
              </a:rPr>
              <a:t>sostenibilidad</a:t>
            </a:r>
            <a:r>
              <a:rPr lang="en-US" sz="2600" dirty="0">
                <a:latin typeface="+mj-lt"/>
              </a:rPr>
              <a:t>.</a:t>
            </a:r>
            <a:endParaRPr lang="en-US" sz="2600" dirty="0">
              <a:ea typeface="Calibri"/>
              <a:cs typeface="Calibri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4672"/>
            <a:ext cx="8229600" cy="83123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¿</a:t>
            </a:r>
            <a:r>
              <a:rPr lang="en-US" b="1" dirty="0" err="1"/>
              <a:t>Quién</a:t>
            </a:r>
            <a:r>
              <a:rPr lang="en-US" b="1" dirty="0"/>
              <a:t> </a:t>
            </a:r>
            <a:r>
              <a:rPr lang="en-US" b="1" dirty="0" err="1"/>
              <a:t>está</a:t>
            </a:r>
            <a:r>
              <a:rPr lang="en-US" b="1" dirty="0"/>
              <a:t> </a:t>
            </a:r>
            <a:r>
              <a:rPr lang="en-US" b="1" dirty="0" err="1"/>
              <a:t>involucrado</a:t>
            </a:r>
            <a:r>
              <a:rPr lang="en-US" b="1" dirty="0"/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F0C06B-438E-F0B4-97AC-CA7B4A2FB807}"/>
              </a:ext>
            </a:extLst>
          </p:cNvPr>
          <p:cNvSpPr>
            <a:spLocks noGrp="1"/>
          </p:cNvSpPr>
          <p:nvPr/>
        </p:nvSpPr>
        <p:spPr>
          <a:xfrm>
            <a:off x="158683" y="836712"/>
            <a:ext cx="8877813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"/>
              </a:spcBef>
              <a:buNone/>
            </a:pPr>
            <a:r>
              <a:rPr lang="en-US" sz="2600" dirty="0"/>
              <a:t>El </a:t>
            </a:r>
            <a:r>
              <a:rPr lang="en-US" sz="2600" dirty="0" err="1"/>
              <a:t>alumnado</a:t>
            </a:r>
            <a:r>
              <a:rPr lang="en-US" sz="2600" dirty="0"/>
              <a:t> </a:t>
            </a:r>
            <a:r>
              <a:rPr lang="en-US" sz="2600" dirty="0" err="1"/>
              <a:t>es</a:t>
            </a:r>
            <a:r>
              <a:rPr lang="en-US" sz="2600" dirty="0"/>
              <a:t> el </a:t>
            </a:r>
            <a:r>
              <a:rPr lang="en-US" sz="2600" dirty="0" err="1"/>
              <a:t>centro</a:t>
            </a:r>
            <a:r>
              <a:rPr lang="en-US" sz="2600" dirty="0"/>
              <a:t> de </a:t>
            </a:r>
            <a:r>
              <a:rPr lang="en-US" sz="2600" dirty="0" err="1"/>
              <a:t>atención</a:t>
            </a:r>
            <a:r>
              <a:rPr lang="en-US" sz="2600" dirty="0"/>
              <a:t>, </a:t>
            </a:r>
            <a:r>
              <a:rPr lang="en-US" sz="2600" dirty="0" err="1"/>
              <a:t>por</a:t>
            </a:r>
            <a:r>
              <a:rPr lang="en-US" sz="2600" dirty="0"/>
              <a:t> lo que: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Colaboran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con </a:t>
            </a:r>
            <a:r>
              <a:rPr lang="en-US" sz="2600" dirty="0" err="1">
                <a:latin typeface="+mj-lt"/>
              </a:rPr>
              <a:t>profesores</a:t>
            </a:r>
            <a:r>
              <a:rPr lang="en-US" sz="2600" dirty="0">
                <a:latin typeface="+mj-lt"/>
              </a:rPr>
              <a:t>, padres, personal y personas </a:t>
            </a:r>
            <a:r>
              <a:rPr lang="en-US" sz="2600" dirty="0" err="1">
                <a:latin typeface="+mj-lt"/>
              </a:rPr>
              <a:t>expertas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invitadas</a:t>
            </a:r>
            <a:r>
              <a:rPr lang="en-US" sz="2600" dirty="0">
                <a:latin typeface="+mj-lt"/>
              </a:rPr>
              <a:t> para </a:t>
            </a:r>
            <a:r>
              <a:rPr lang="en-US" sz="2600" dirty="0" err="1">
                <a:latin typeface="+mj-lt"/>
              </a:rPr>
              <a:t>recibir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orientación</a:t>
            </a:r>
            <a:r>
              <a:rPr lang="en-US" sz="2600" dirty="0">
                <a:latin typeface="+mj-lt"/>
              </a:rPr>
              <a:t> o </a:t>
            </a:r>
            <a:r>
              <a:rPr lang="en-US" sz="2600" dirty="0" err="1">
                <a:latin typeface="+mj-lt"/>
              </a:rPr>
              <a:t>apoyo</a:t>
            </a:r>
            <a:r>
              <a:rPr lang="en-US" sz="2600" dirty="0">
                <a:latin typeface="+mj-lt"/>
              </a:rPr>
              <a:t>.</a:t>
            </a:r>
            <a:endParaRPr lang="en-US" sz="2600" dirty="0">
              <a:latin typeface="+mj-lt"/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B050"/>
                </a:solidFill>
                <a:latin typeface="+mj-lt"/>
              </a:rPr>
              <a:t>Se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sienten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personas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empoderados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y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responsables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al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rendir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cuentas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los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resultados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de sus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acciones</a:t>
            </a:r>
            <a:r>
              <a:rPr lang="en-US" sz="2600" dirty="0">
                <a:latin typeface="+mj-lt"/>
              </a:rPr>
              <a:t>. </a:t>
            </a:r>
            <a:endParaRPr lang="en-US" sz="2600" dirty="0">
              <a:latin typeface="+mj-lt"/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B050"/>
                </a:solidFill>
                <a:latin typeface="+mj-lt"/>
              </a:rPr>
              <a:t>Viven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una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experiencia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educativa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única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al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aprender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sobre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cuestiones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ambientales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y </a:t>
            </a:r>
            <a:r>
              <a:rPr lang="en-US" sz="2600" dirty="0" err="1">
                <a:latin typeface="+mj-lt"/>
              </a:rPr>
              <a:t>desarrollar</a:t>
            </a:r>
            <a:r>
              <a:rPr lang="en-US" sz="2600" dirty="0">
                <a:latin typeface="+mj-lt"/>
              </a:rPr>
              <a:t> sus </a:t>
            </a:r>
            <a:r>
              <a:rPr lang="en-US" sz="2600" dirty="0" err="1">
                <a:latin typeface="+mj-lt"/>
              </a:rPr>
              <a:t>habilidades</a:t>
            </a:r>
            <a:r>
              <a:rPr lang="en-US" sz="2600" dirty="0">
                <a:latin typeface="+mj-lt"/>
              </a:rPr>
              <a:t> de </a:t>
            </a:r>
            <a:r>
              <a:rPr lang="en-US" sz="2600" dirty="0" err="1">
                <a:latin typeface="+mj-lt"/>
              </a:rPr>
              <a:t>pensamiento</a:t>
            </a:r>
            <a:r>
              <a:rPr lang="en-US" sz="2600" dirty="0">
                <a:latin typeface="+mj-lt"/>
              </a:rPr>
              <a:t> y </a:t>
            </a:r>
            <a:r>
              <a:rPr lang="en-US" sz="2600" dirty="0" err="1">
                <a:latin typeface="+mj-lt"/>
              </a:rPr>
              <a:t>resolución</a:t>
            </a:r>
            <a:r>
              <a:rPr lang="en-US" sz="2600" dirty="0">
                <a:latin typeface="+mj-lt"/>
              </a:rPr>
              <a:t> de </a:t>
            </a:r>
            <a:r>
              <a:rPr lang="en-US" sz="2600" dirty="0" err="1">
                <a:latin typeface="+mj-lt"/>
              </a:rPr>
              <a:t>problemas</a:t>
            </a:r>
            <a:r>
              <a:rPr lang="en-US" sz="2600" dirty="0">
                <a:latin typeface="+mj-lt"/>
              </a:rPr>
              <a:t> al </a:t>
            </a:r>
            <a:r>
              <a:rPr lang="en-US" sz="2600" dirty="0" err="1">
                <a:latin typeface="+mj-lt"/>
              </a:rPr>
              <a:t>implementar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soluciones</a:t>
            </a:r>
            <a:r>
              <a:rPr lang="en-US" sz="2600" dirty="0">
                <a:latin typeface="+mj-lt"/>
              </a:rPr>
              <a:t> de la </a:t>
            </a:r>
            <a:r>
              <a:rPr lang="en-US" sz="2600" dirty="0" err="1">
                <a:latin typeface="+mj-lt"/>
              </a:rPr>
              <a:t>vida</a:t>
            </a:r>
            <a:r>
              <a:rPr lang="en-US" sz="2600" dirty="0">
                <a:latin typeface="+mj-lt"/>
              </a:rPr>
              <a:t> real. </a:t>
            </a:r>
            <a:endParaRPr lang="en-US" sz="2600" dirty="0">
              <a:latin typeface="+mj-lt"/>
              <a:ea typeface="Calibri"/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Influyen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con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fuerza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a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sus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+mj-lt"/>
              </a:rPr>
              <a:t>compañeros</a:t>
            </a:r>
            <a:r>
              <a:rPr lang="en-US" sz="2600" b="1" dirty="0">
                <a:solidFill>
                  <a:srgbClr val="00B050"/>
                </a:solidFill>
                <a:latin typeface="+mj-lt"/>
              </a:rPr>
              <a:t>(as)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ya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que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pueden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inspirar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600" dirty="0" err="1">
                <a:latin typeface="+mj-lt"/>
              </a:rPr>
              <a:t>una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comunidad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estudiantil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más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amplia</a:t>
            </a:r>
            <a:r>
              <a:rPr lang="en-US" sz="2600" dirty="0">
                <a:latin typeface="+mj-lt"/>
              </a:rPr>
              <a:t> a </a:t>
            </a:r>
            <a:r>
              <a:rPr lang="en-US" sz="2600" dirty="0" err="1">
                <a:latin typeface="+mj-lt"/>
              </a:rPr>
              <a:t>tomar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medidas</a:t>
            </a:r>
            <a:r>
              <a:rPr lang="en-US" sz="2600" dirty="0">
                <a:latin typeface="+mj-lt"/>
              </a:rPr>
              <a:t>.</a:t>
            </a:r>
            <a:endParaRPr lang="en-US" sz="2600" dirty="0">
              <a:ea typeface="Calibri"/>
              <a:cs typeface="Calibri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¿</a:t>
            </a:r>
            <a:r>
              <a:rPr lang="en-US" b="1" err="1"/>
              <a:t>Quién</a:t>
            </a:r>
            <a:r>
              <a:rPr lang="en-US" b="1"/>
              <a:t> </a:t>
            </a:r>
            <a:r>
              <a:rPr lang="en-US" b="1" err="1"/>
              <a:t>más</a:t>
            </a:r>
            <a:r>
              <a:rPr lang="en-US" b="1"/>
              <a:t> </a:t>
            </a:r>
            <a:r>
              <a:rPr lang="en-US" b="1" err="1"/>
              <a:t>está</a:t>
            </a:r>
            <a:r>
              <a:rPr lang="en-US" b="1"/>
              <a:t> </a:t>
            </a:r>
            <a:r>
              <a:rPr lang="en-US" b="1" err="1"/>
              <a:t>involucrado</a:t>
            </a:r>
            <a:r>
              <a:rPr lang="en-US" b="1"/>
              <a:t>?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4762872" cy="452596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20"/>
              </a:spcBef>
            </a:pPr>
            <a:r>
              <a:rPr lang="en-US" sz="2000" dirty="0"/>
              <a:t>Un </a:t>
            </a:r>
            <a:r>
              <a:rPr lang="en-US" sz="2000" dirty="0" err="1"/>
              <a:t>Comité</a:t>
            </a:r>
            <a:r>
              <a:rPr lang="en-US" sz="2000" dirty="0"/>
              <a:t> </a:t>
            </a:r>
            <a:r>
              <a:rPr lang="en-US" sz="2000" dirty="0" err="1"/>
              <a:t>Ecológico</a:t>
            </a:r>
            <a:r>
              <a:rPr lang="en-US" sz="2000" dirty="0"/>
              <a:t> </a:t>
            </a:r>
            <a:r>
              <a:rPr lang="en-US" sz="2000" dirty="0" err="1"/>
              <a:t>debe</a:t>
            </a:r>
            <a:r>
              <a:rPr lang="en-US" sz="2000" dirty="0"/>
              <a:t> </a:t>
            </a:r>
            <a:r>
              <a:rPr lang="en-US" sz="2000" dirty="0" err="1"/>
              <a:t>incluir</a:t>
            </a:r>
            <a:r>
              <a:rPr lang="en-US" sz="2000" dirty="0"/>
              <a:t>: </a:t>
            </a:r>
            <a:r>
              <a:rPr lang="en-US" sz="2000" dirty="0" err="1"/>
              <a:t>estudiantes</a:t>
            </a:r>
            <a:r>
              <a:rPr lang="en-US" sz="2000" dirty="0"/>
              <a:t>/</a:t>
            </a:r>
            <a:r>
              <a:rPr lang="en-US" sz="2000" dirty="0" err="1"/>
              <a:t>profesores</a:t>
            </a:r>
            <a:r>
              <a:rPr lang="en-US" sz="2000" dirty="0"/>
              <a:t>(as)/director(a), personal no </a:t>
            </a:r>
            <a:r>
              <a:rPr lang="en-US" sz="2000" dirty="0" err="1"/>
              <a:t>docente</a:t>
            </a:r>
            <a:r>
              <a:rPr lang="en-US" sz="2000" dirty="0"/>
              <a:t> (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ejemplo</a:t>
            </a:r>
            <a:r>
              <a:rPr lang="en-US" sz="2000" dirty="0"/>
              <a:t>, </a:t>
            </a:r>
            <a:r>
              <a:rPr lang="en-US" sz="2000" dirty="0" err="1"/>
              <a:t>secretaria</a:t>
            </a:r>
            <a:r>
              <a:rPr lang="en-US" sz="2000" dirty="0"/>
              <a:t>(o), </a:t>
            </a:r>
            <a:r>
              <a:rPr lang="en-US" sz="2000" dirty="0" err="1"/>
              <a:t>conserje</a:t>
            </a:r>
            <a:r>
              <a:rPr lang="en-US" sz="2000" dirty="0"/>
              <a:t>, personal de </a:t>
            </a:r>
            <a:r>
              <a:rPr lang="en-US" sz="2000" dirty="0" err="1"/>
              <a:t>limpieza</a:t>
            </a:r>
            <a:r>
              <a:rPr lang="en-US" sz="2000" dirty="0"/>
              <a:t>)/padres/</a:t>
            </a:r>
            <a:r>
              <a:rPr lang="en-US" sz="2000" dirty="0" err="1"/>
              <a:t>miembros</a:t>
            </a:r>
            <a:r>
              <a:rPr lang="en-US" sz="2000" dirty="0"/>
              <a:t> de la junta </a:t>
            </a:r>
            <a:r>
              <a:rPr lang="en-US" sz="2000" dirty="0" err="1"/>
              <a:t>directiva</a:t>
            </a:r>
            <a:r>
              <a:rPr lang="en-US" sz="2000" dirty="0"/>
              <a:t> y </a:t>
            </a:r>
            <a:r>
              <a:rPr lang="en-US" sz="2000" dirty="0" err="1"/>
              <a:t>miembros</a:t>
            </a:r>
            <a:r>
              <a:rPr lang="en-US" sz="2000" dirty="0"/>
              <a:t> </a:t>
            </a:r>
            <a:r>
              <a:rPr lang="en-US" sz="2000" dirty="0" err="1"/>
              <a:t>interesados</a:t>
            </a:r>
            <a:r>
              <a:rPr lang="en-US" sz="2000" dirty="0"/>
              <a:t> y </a:t>
            </a:r>
            <a:r>
              <a:rPr lang="en-US" sz="2000" dirty="0" err="1"/>
              <a:t>relevantes</a:t>
            </a:r>
            <a:r>
              <a:rPr lang="en-US" sz="2000" dirty="0"/>
              <a:t> de la </a:t>
            </a:r>
            <a:r>
              <a:rPr lang="en-US" sz="2000" dirty="0" err="1"/>
              <a:t>comunidad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general.</a:t>
            </a:r>
            <a:endParaRPr lang="es-ES" dirty="0"/>
          </a:p>
          <a:p>
            <a:pPr>
              <a:spcBef>
                <a:spcPts val="20"/>
              </a:spcBef>
            </a:pPr>
            <a:endParaRPr lang="en-US" sz="2000" dirty="0"/>
          </a:p>
          <a:p>
            <a:pPr algn="just">
              <a:spcBef>
                <a:spcPts val="20"/>
              </a:spcBef>
            </a:pPr>
            <a:r>
              <a:rPr lang="en-US" sz="2000" dirty="0"/>
              <a:t>Debe </a:t>
            </a:r>
            <a:r>
              <a:rPr lang="en-US" sz="2000" dirty="0" err="1"/>
              <a:t>incluir</a:t>
            </a:r>
            <a:r>
              <a:rPr lang="en-US" sz="2000" dirty="0"/>
              <a:t> </a:t>
            </a:r>
            <a:r>
              <a:rPr lang="en-US" sz="2000" dirty="0" err="1"/>
              <a:t>estudiantes</a:t>
            </a:r>
            <a:r>
              <a:rPr lang="en-US" sz="2000" dirty="0"/>
              <a:t> de </a:t>
            </a:r>
            <a:r>
              <a:rPr lang="en-US" sz="2000" dirty="0" err="1"/>
              <a:t>diferentes</a:t>
            </a:r>
            <a:r>
              <a:rPr lang="en-US" sz="2000" dirty="0"/>
              <a:t> </a:t>
            </a:r>
            <a:r>
              <a:rPr lang="en-US" sz="2000" dirty="0" err="1"/>
              <a:t>niveles</a:t>
            </a:r>
            <a:r>
              <a:rPr lang="en-US" sz="2000" dirty="0"/>
              <a:t> de </a:t>
            </a:r>
            <a:r>
              <a:rPr lang="en-US" sz="2000" dirty="0" err="1"/>
              <a:t>grado</a:t>
            </a:r>
            <a:r>
              <a:rPr lang="en-US" sz="2000" dirty="0"/>
              <a:t>, </a:t>
            </a:r>
            <a:r>
              <a:rPr lang="en-US" sz="2000" dirty="0" err="1"/>
              <a:t>orígenes</a:t>
            </a:r>
            <a:r>
              <a:rPr lang="en-US" sz="2000" dirty="0"/>
              <a:t> e </a:t>
            </a:r>
            <a:r>
              <a:rPr lang="en-US" sz="2000" dirty="0" err="1"/>
              <a:t>intereses</a:t>
            </a:r>
            <a:r>
              <a:rPr lang="en-US" sz="2000" dirty="0"/>
              <a:t> para </a:t>
            </a:r>
            <a:r>
              <a:rPr lang="en-US" sz="2000" dirty="0" err="1"/>
              <a:t>brindar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perspectiva</a:t>
            </a:r>
            <a:r>
              <a:rPr lang="en-US" sz="2000" dirty="0"/>
              <a:t>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democrática</a:t>
            </a:r>
            <a:r>
              <a:rPr lang="en-US" sz="2000" dirty="0"/>
              <a:t>. El personal </a:t>
            </a:r>
            <a:r>
              <a:rPr lang="en-US" sz="2000" dirty="0" err="1"/>
              <a:t>docente</a:t>
            </a:r>
            <a:r>
              <a:rPr lang="en-US" sz="2000" dirty="0"/>
              <a:t> y el resto del personal </a:t>
            </a:r>
            <a:r>
              <a:rPr lang="en-US" sz="2000" dirty="0" err="1"/>
              <a:t>deben</a:t>
            </a:r>
            <a:r>
              <a:rPr lang="en-US" sz="2000" dirty="0"/>
              <a:t> </a:t>
            </a:r>
            <a:r>
              <a:rPr lang="en-US" sz="2000" dirty="0" err="1"/>
              <a:t>actuar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asesores</a:t>
            </a:r>
            <a:r>
              <a:rPr lang="en-US" sz="2000" dirty="0"/>
              <a:t> o </a:t>
            </a:r>
            <a:r>
              <a:rPr lang="en-US" sz="2000" dirty="0" err="1"/>
              <a:t>mentores</a:t>
            </a:r>
            <a:r>
              <a:rPr lang="en-US" sz="2000" dirty="0"/>
              <a:t>, </a:t>
            </a:r>
            <a:r>
              <a:rPr lang="en-US" sz="2000" dirty="0" err="1"/>
              <a:t>brindando</a:t>
            </a:r>
            <a:r>
              <a:rPr lang="en-US" sz="2000" dirty="0"/>
              <a:t> </a:t>
            </a:r>
            <a:r>
              <a:rPr lang="en-US" sz="2000" dirty="0" err="1"/>
              <a:t>orientación</a:t>
            </a:r>
            <a:r>
              <a:rPr lang="en-US" sz="2000" dirty="0"/>
              <a:t> y </a:t>
            </a:r>
            <a:r>
              <a:rPr lang="en-US" sz="2000" dirty="0" err="1"/>
              <a:t>apoyo</a:t>
            </a:r>
            <a:r>
              <a:rPr lang="en-US" sz="2000" dirty="0"/>
              <a:t>.</a:t>
            </a:r>
            <a:endParaRPr lang="en-US" sz="2000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el-GR" sz="2000" dirty="0">
              <a:ea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76" y="1802984"/>
            <a:ext cx="3863579" cy="28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9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2. 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Qué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hace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un 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Comité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dirty="0" err="1"/>
              <a:t>Ecológico</a:t>
            </a:r>
            <a:r>
              <a:rPr lang="en-US" b="1" dirty="0"/>
              <a:t>?</a:t>
            </a:r>
            <a:endParaRPr lang="el-GR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80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dirty="0">
                <a:latin typeface="+mj-lt"/>
              </a:rPr>
              <a:t>Se </a:t>
            </a:r>
            <a:r>
              <a:rPr lang="en-US" sz="2000" dirty="0" err="1">
                <a:latin typeface="+mj-lt"/>
              </a:rPr>
              <a:t>aseguran</a:t>
            </a:r>
            <a:r>
              <a:rPr lang="en-US" sz="2000" dirty="0">
                <a:latin typeface="+mj-lt"/>
              </a:rPr>
              <a:t> de que se </a:t>
            </a:r>
            <a:r>
              <a:rPr lang="en-US" sz="2000" dirty="0" err="1">
                <a:latin typeface="+mj-lt"/>
              </a:rPr>
              <a:t>sigan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siete</a:t>
            </a:r>
            <a:r>
              <a:rPr lang="en-US" sz="2000" dirty="0">
                <a:latin typeface="+mj-lt"/>
              </a:rPr>
              <a:t> pasos del </a:t>
            </a:r>
            <a:r>
              <a:rPr lang="en-US" sz="2000" dirty="0" err="1">
                <a:latin typeface="+mj-lt"/>
              </a:rPr>
              <a:t>programa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Ecoescuelas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por</a:t>
            </a:r>
            <a:r>
              <a:rPr lang="en-US" sz="2000" dirty="0">
                <a:latin typeface="+mj-lt"/>
              </a:rPr>
              <a:t> lo que </a:t>
            </a:r>
            <a:r>
              <a:rPr lang="en-US" sz="2000" dirty="0" err="1">
                <a:latin typeface="+mj-lt"/>
              </a:rPr>
              <a:t>asumen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diversos</a:t>
            </a:r>
            <a:r>
              <a:rPr lang="en-US" sz="2000" dirty="0">
                <a:latin typeface="+mj-lt"/>
              </a:rPr>
              <a:t> roles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proceso</a:t>
            </a:r>
            <a:r>
              <a:rPr lang="en-US" sz="2000" dirty="0">
                <a:latin typeface="+mj-lt"/>
              </a:rPr>
              <a:t>. </a:t>
            </a:r>
            <a:endParaRPr lang="es-ES" dirty="0">
              <a:latin typeface="+mj-lt"/>
              <a:ea typeface="Calibri"/>
              <a:cs typeface="Calibri"/>
            </a:endParaRPr>
          </a:p>
          <a:p>
            <a:pPr algn="just"/>
            <a:r>
              <a:rPr lang="en-US" sz="2000" dirty="0" err="1">
                <a:latin typeface="+mj-lt"/>
              </a:rPr>
              <a:t>Identifican</a:t>
            </a:r>
            <a:r>
              <a:rPr lang="en-US" sz="2000" dirty="0">
                <a:latin typeface="+mj-lt"/>
              </a:rPr>
              <a:t> un </a:t>
            </a:r>
            <a:r>
              <a:rPr lang="en-US" sz="2000" dirty="0" err="1">
                <a:latin typeface="+mj-lt"/>
              </a:rPr>
              <a:t>problema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centro</a:t>
            </a:r>
            <a:r>
              <a:rPr lang="en-US" sz="2000" dirty="0"/>
              <a:t> escolar, </a:t>
            </a:r>
            <a:r>
              <a:rPr lang="en-US" sz="2000" dirty="0" err="1"/>
              <a:t>sugieren</a:t>
            </a:r>
            <a:r>
              <a:rPr lang="en-US" sz="2000" dirty="0"/>
              <a:t> </a:t>
            </a:r>
            <a:r>
              <a:rPr lang="en-US" sz="2000" dirty="0" err="1"/>
              <a:t>posibles</a:t>
            </a:r>
            <a:r>
              <a:rPr lang="en-US" sz="2000" dirty="0"/>
              <a:t> </a:t>
            </a:r>
            <a:r>
              <a:rPr lang="en-US" sz="2000" dirty="0" err="1"/>
              <a:t>soluciones</a:t>
            </a:r>
            <a:r>
              <a:rPr lang="en-US" sz="2000" dirty="0"/>
              <a:t>, </a:t>
            </a:r>
            <a:r>
              <a:rPr lang="en-US" sz="2000" dirty="0" err="1"/>
              <a:t>eligen</a:t>
            </a:r>
            <a:r>
              <a:rPr lang="en-US" sz="2000" dirty="0"/>
              <a:t> la </a:t>
            </a:r>
            <a:r>
              <a:rPr lang="en-US" sz="2000" dirty="0" err="1"/>
              <a:t>mejor</a:t>
            </a:r>
            <a:r>
              <a:rPr lang="en-US" sz="2000" dirty="0"/>
              <a:t>, la </a:t>
            </a:r>
            <a:r>
              <a:rPr lang="en-US" sz="2000" dirty="0" err="1"/>
              <a:t>implementan</a:t>
            </a:r>
            <a:r>
              <a:rPr lang="en-US" sz="2000" dirty="0"/>
              <a:t> y </a:t>
            </a:r>
            <a:r>
              <a:rPr lang="en-US" sz="2000" dirty="0" err="1"/>
              <a:t>monitorean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problema</a:t>
            </a:r>
            <a:r>
              <a:rPr lang="en-US" sz="2000" dirty="0"/>
              <a:t> se </a:t>
            </a:r>
            <a:r>
              <a:rPr lang="en-US" sz="2000" dirty="0" err="1"/>
              <a:t>resuelve</a:t>
            </a:r>
            <a:r>
              <a:rPr lang="en-US" sz="2000" dirty="0"/>
              <a:t>. </a:t>
            </a:r>
            <a:r>
              <a:rPr lang="en-US" sz="2000" dirty="0">
                <a:latin typeface="+mj-lt"/>
              </a:rPr>
              <a:t>Luego, se </a:t>
            </a:r>
            <a:r>
              <a:rPr lang="en-US" sz="2000" dirty="0" err="1">
                <a:latin typeface="+mj-lt"/>
              </a:rPr>
              <a:t>aseguran</a:t>
            </a:r>
            <a:r>
              <a:rPr lang="en-US" sz="2000" dirty="0">
                <a:latin typeface="+mj-lt"/>
              </a:rPr>
              <a:t> de que </a:t>
            </a:r>
            <a:r>
              <a:rPr lang="en-US" sz="2000" dirty="0" err="1">
                <a:latin typeface="+mj-lt"/>
              </a:rPr>
              <a:t>toda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centro</a:t>
            </a:r>
            <a:r>
              <a:rPr lang="en-US" sz="2000" dirty="0">
                <a:latin typeface="+mj-lt"/>
              </a:rPr>
              <a:t> escolar </a:t>
            </a:r>
            <a:r>
              <a:rPr lang="en-US" sz="2000" dirty="0" err="1">
                <a:latin typeface="+mj-lt"/>
              </a:rPr>
              <a:t>conozca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plan de </a:t>
            </a:r>
            <a:r>
              <a:rPr lang="en-US" sz="2000" dirty="0" err="1">
                <a:latin typeface="+mj-lt"/>
              </a:rPr>
              <a:t>acción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Ecoescuelas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reciba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actualizaciones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periódicas</a:t>
            </a:r>
            <a:r>
              <a:rPr lang="en-US" sz="2000" dirty="0">
                <a:latin typeface="+mj-lt"/>
              </a:rPr>
              <a:t>. </a:t>
            </a:r>
            <a:endParaRPr lang="es-ES" dirty="0">
              <a:latin typeface="+mj-lt"/>
              <a:ea typeface="Calibri"/>
              <a:cs typeface="Calibri"/>
            </a:endParaRPr>
          </a:p>
          <a:p>
            <a:pPr algn="just"/>
            <a:r>
              <a:rPr lang="en-US" sz="2000" dirty="0">
                <a:latin typeface="+mj-lt"/>
              </a:rPr>
              <a:t>Se </a:t>
            </a:r>
            <a:r>
              <a:rPr lang="en-US" sz="2000" dirty="0" err="1">
                <a:latin typeface="+mj-lt"/>
              </a:rPr>
              <a:t>reúnen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regularmente</a:t>
            </a:r>
            <a:r>
              <a:rPr lang="en-US" sz="2000" dirty="0">
                <a:latin typeface="+mj-lt"/>
              </a:rPr>
              <a:t> para </a:t>
            </a:r>
            <a:r>
              <a:rPr lang="en-US" sz="2000" dirty="0" err="1">
                <a:latin typeface="+mj-lt"/>
              </a:rPr>
              <a:t>discutir</a:t>
            </a:r>
            <a:r>
              <a:rPr lang="en-US" sz="2000" dirty="0">
                <a:latin typeface="+mj-lt"/>
              </a:rPr>
              <a:t> las </a:t>
            </a:r>
            <a:r>
              <a:rPr lang="en-US" sz="2000" dirty="0" err="1">
                <a:latin typeface="+mj-lt"/>
              </a:rPr>
              <a:t>acciones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ambientales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sociales</a:t>
            </a:r>
            <a:r>
              <a:rPr lang="en-US" sz="2000" dirty="0">
                <a:latin typeface="+mj-lt"/>
              </a:rPr>
              <a:t> para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centro</a:t>
            </a:r>
            <a:r>
              <a:rPr lang="en-US" sz="2000" dirty="0">
                <a:latin typeface="+mj-lt"/>
              </a:rPr>
              <a:t> escolar. </a:t>
            </a:r>
            <a:r>
              <a:rPr lang="en-US" sz="2000" dirty="0" err="1">
                <a:latin typeface="+mj-lt"/>
              </a:rPr>
              <a:t>Pueden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reunirse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conjunto o </a:t>
            </a:r>
            <a:r>
              <a:rPr lang="en-US" sz="2000" dirty="0" err="1">
                <a:latin typeface="+mj-lt"/>
              </a:rPr>
              <a:t>separar</a:t>
            </a:r>
            <a:r>
              <a:rPr lang="en-US" sz="2000" dirty="0">
                <a:latin typeface="+mj-lt"/>
              </a:rPr>
              <a:t> sus </a:t>
            </a:r>
            <a:r>
              <a:rPr lang="en-US" sz="2000" dirty="0" err="1">
                <a:latin typeface="+mj-lt"/>
              </a:rPr>
              <a:t>tareas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ajustar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horario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reunión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consecuencia</a:t>
            </a:r>
            <a:r>
              <a:rPr lang="en-US" sz="2000" dirty="0">
                <a:latin typeface="+mj-lt"/>
              </a:rPr>
              <a:t>. Las </a:t>
            </a:r>
            <a:r>
              <a:rPr lang="en-US" sz="2000" dirty="0" err="1">
                <a:latin typeface="+mj-lt"/>
              </a:rPr>
              <a:t>reuniones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pueden</a:t>
            </a:r>
            <a:r>
              <a:rPr lang="en-US" sz="2000" dirty="0">
                <a:latin typeface="+mj-lt"/>
              </a:rPr>
              <a:t> ser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línea</a:t>
            </a:r>
            <a:r>
              <a:rPr lang="en-US" sz="2000" dirty="0">
                <a:latin typeface="+mj-lt"/>
              </a:rPr>
              <a:t> u </a:t>
            </a:r>
            <a:r>
              <a:rPr lang="en-US" sz="2000" dirty="0" err="1">
                <a:latin typeface="+mj-lt"/>
              </a:rPr>
              <a:t>organizadas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un </a:t>
            </a:r>
            <a:r>
              <a:rPr lang="en-US" sz="2000" dirty="0" err="1">
                <a:latin typeface="+mj-lt"/>
              </a:rPr>
              <a:t>momento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específico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durante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horario</a:t>
            </a:r>
            <a:r>
              <a:rPr lang="en-US" sz="2000" dirty="0">
                <a:latin typeface="+mj-lt"/>
              </a:rPr>
              <a:t> escolar y </a:t>
            </a:r>
            <a:r>
              <a:rPr lang="en-US" sz="2000" dirty="0" err="1">
                <a:latin typeface="+mj-lt"/>
              </a:rPr>
              <a:t>pueden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estar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abiertas</a:t>
            </a:r>
            <a:r>
              <a:rPr lang="en-US" sz="2000" dirty="0">
                <a:latin typeface="+mj-lt"/>
              </a:rPr>
              <a:t> al </a:t>
            </a:r>
            <a:r>
              <a:rPr lang="en-US" sz="2000" dirty="0" err="1">
                <a:latin typeface="+mj-lt"/>
              </a:rPr>
              <a:t>público</a:t>
            </a:r>
            <a:r>
              <a:rPr lang="en-US" sz="2000" dirty="0">
                <a:latin typeface="+mj-lt"/>
              </a:rPr>
              <a:t>.</a:t>
            </a:r>
            <a:endParaRPr lang="es-ES" dirty="0">
              <a:ea typeface="Calibri"/>
              <a:cs typeface="Calibri"/>
            </a:endParaRPr>
          </a:p>
          <a:p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l-GR" sz="20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1872208" cy="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93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Poniendo</a:t>
            </a:r>
            <a:r>
              <a:rPr lang="en-US" sz="2400" b="1" dirty="0"/>
              <a:t> la </a:t>
            </a:r>
            <a:r>
              <a:rPr lang="en-US" sz="2400" b="1" dirty="0" err="1"/>
              <a:t>teoría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práctica</a:t>
            </a:r>
            <a:r>
              <a:rPr lang="en-US" sz="2400" b="1" dirty="0"/>
              <a:t> – </a:t>
            </a:r>
            <a:br>
              <a:rPr lang="en-US" dirty="0"/>
            </a:br>
            <a:r>
              <a:rPr lang="en-US" sz="2400" b="1" dirty="0" err="1"/>
              <a:t>Formando</a:t>
            </a:r>
            <a:r>
              <a:rPr lang="en-US" sz="2400" b="1" dirty="0"/>
              <a:t> un </a:t>
            </a:r>
            <a:r>
              <a:rPr lang="en-US" sz="2400" b="1" dirty="0" err="1"/>
              <a:t>comité</a:t>
            </a:r>
            <a:r>
              <a:rPr lang="en-US" sz="2400" b="1" dirty="0"/>
              <a:t>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44" y="1006222"/>
            <a:ext cx="8229600" cy="54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1600" b="1" dirty="0">
                <a:latin typeface="+mj-lt"/>
              </a:rPr>
              <a:t> La </a:t>
            </a:r>
            <a:r>
              <a:rPr lang="en-US" sz="1600" b="1" dirty="0" err="1">
                <a:latin typeface="+mj-lt"/>
              </a:rPr>
              <a:t>gestión</a:t>
            </a:r>
            <a:r>
              <a:rPr lang="en-US" sz="1600" b="1" dirty="0">
                <a:latin typeface="+mj-lt"/>
              </a:rPr>
              <a:t> de </a:t>
            </a:r>
            <a:r>
              <a:rPr lang="en-US" sz="1600" b="1" dirty="0" err="1">
                <a:latin typeface="+mj-lt"/>
              </a:rPr>
              <a:t>residuos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siempre</a:t>
            </a:r>
            <a:r>
              <a:rPr lang="en-US" sz="1600" b="1" dirty="0">
                <a:latin typeface="+mj-lt"/>
              </a:rPr>
              <a:t> ha </a:t>
            </a:r>
            <a:r>
              <a:rPr lang="en-US" sz="1600" b="1" dirty="0" err="1">
                <a:latin typeface="+mj-lt"/>
              </a:rPr>
              <a:t>sido</a:t>
            </a:r>
            <a:r>
              <a:rPr lang="en-US" sz="1600" b="1" dirty="0">
                <a:latin typeface="+mj-lt"/>
              </a:rPr>
              <a:t> un </a:t>
            </a:r>
            <a:r>
              <a:rPr lang="en-US" sz="1600" b="1" dirty="0" err="1">
                <a:latin typeface="+mj-lt"/>
              </a:rPr>
              <a:t>tema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muy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debatido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en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los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centros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escolares</a:t>
            </a:r>
            <a:r>
              <a:rPr lang="en-US" sz="1600" b="1" dirty="0">
                <a:latin typeface="+mj-lt"/>
              </a:rPr>
              <a:t> y </a:t>
            </a:r>
            <a:r>
              <a:rPr lang="en-US" sz="1600" b="1" dirty="0" err="1">
                <a:latin typeface="+mj-lt"/>
              </a:rPr>
              <a:t>una</a:t>
            </a:r>
            <a:r>
              <a:rPr lang="en-US" sz="1600" b="1" dirty="0">
                <a:latin typeface="+mj-lt"/>
              </a:rPr>
              <a:t> de las </a:t>
            </a:r>
            <a:r>
              <a:rPr lang="en-US" sz="1600" b="1" dirty="0" err="1">
                <a:latin typeface="+mj-lt"/>
              </a:rPr>
              <a:t>cosas</a:t>
            </a:r>
            <a:r>
              <a:rPr lang="en-US" sz="1600" b="1" dirty="0">
                <a:latin typeface="+mj-lt"/>
              </a:rPr>
              <a:t> que </a:t>
            </a:r>
            <a:r>
              <a:rPr lang="en-US" sz="1600" b="1" dirty="0" err="1">
                <a:latin typeface="+mj-lt"/>
              </a:rPr>
              <a:t>más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molesta</a:t>
            </a:r>
            <a:r>
              <a:rPr lang="en-US" sz="1600" b="1" dirty="0">
                <a:latin typeface="+mj-lt"/>
              </a:rPr>
              <a:t> al </a:t>
            </a:r>
            <a:r>
              <a:rPr lang="en-US" sz="1600" b="1" dirty="0" err="1">
                <a:latin typeface="+mj-lt"/>
              </a:rPr>
              <a:t>alumnado</a:t>
            </a:r>
            <a:r>
              <a:rPr lang="en-US" sz="1600" b="1" dirty="0">
                <a:latin typeface="+mj-lt"/>
              </a:rPr>
              <a:t>. Por lo tanto, la </a:t>
            </a:r>
            <a:r>
              <a:rPr lang="en-US" sz="1600" b="1" dirty="0" err="1">
                <a:latin typeface="+mj-lt"/>
              </a:rPr>
              <a:t>introducción</a:t>
            </a:r>
            <a:r>
              <a:rPr lang="en-US" sz="1600" b="1" dirty="0">
                <a:latin typeface="+mj-lt"/>
              </a:rPr>
              <a:t> de la </a:t>
            </a:r>
            <a:r>
              <a:rPr lang="en-US" sz="1600" b="1" dirty="0" err="1">
                <a:latin typeface="+mj-lt"/>
              </a:rPr>
              <a:t>bioeconomía</a:t>
            </a:r>
            <a:r>
              <a:rPr lang="en-US" sz="1600" b="1" dirty="0">
                <a:latin typeface="+mj-lt"/>
              </a:rPr>
              <a:t> y las </a:t>
            </a:r>
            <a:r>
              <a:rPr lang="en-US" sz="1600" b="1" dirty="0" err="1">
                <a:latin typeface="+mj-lt"/>
              </a:rPr>
              <a:t>soluciones</a:t>
            </a:r>
            <a:r>
              <a:rPr lang="en-US" sz="1600" b="1" dirty="0">
                <a:latin typeface="+mj-lt"/>
              </a:rPr>
              <a:t> que </a:t>
            </a:r>
            <a:r>
              <a:rPr lang="en-US" sz="1600" b="1" dirty="0" err="1">
                <a:latin typeface="+mj-lt"/>
              </a:rPr>
              <a:t>ofrece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pueden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empezar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desde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ahí</a:t>
            </a:r>
            <a:r>
              <a:rPr lang="en-US" sz="1600" b="1" dirty="0">
                <a:latin typeface="+mj-lt"/>
              </a:rPr>
              <a:t>. </a:t>
            </a:r>
            <a:endParaRPr lang="es-ES" dirty="0">
              <a:latin typeface="+mj-lt"/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600" b="1" dirty="0">
                <a:latin typeface="+mj-lt"/>
              </a:rPr>
              <a:t>El </a:t>
            </a:r>
            <a:r>
              <a:rPr lang="en-US" sz="1600" b="1" dirty="0" err="1">
                <a:latin typeface="+mj-lt"/>
              </a:rPr>
              <a:t>alumnado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puede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utilizar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los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métodos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tradicionales</a:t>
            </a:r>
            <a:r>
              <a:rPr lang="en-US" sz="1600" b="1" dirty="0">
                <a:latin typeface="+mj-lt"/>
              </a:rPr>
              <a:t> de </a:t>
            </a:r>
            <a:r>
              <a:rPr lang="en-US" sz="1600" b="1" dirty="0" err="1">
                <a:latin typeface="+mj-lt"/>
              </a:rPr>
              <a:t>conversaciones</a:t>
            </a:r>
            <a:r>
              <a:rPr lang="en-US" sz="1600" b="1" dirty="0">
                <a:latin typeface="+mj-lt"/>
              </a:rPr>
              <a:t> y </a:t>
            </a:r>
            <a:r>
              <a:rPr lang="en-US" sz="1600" b="1" dirty="0" err="1">
                <a:latin typeface="+mj-lt"/>
              </a:rPr>
              <a:t>reuniones</a:t>
            </a:r>
            <a:r>
              <a:rPr lang="en-US" sz="1600" b="1" dirty="0">
                <a:latin typeface="+mj-lt"/>
              </a:rPr>
              <a:t> para </a:t>
            </a:r>
            <a:r>
              <a:rPr lang="en-US" sz="1600" b="1" dirty="0" err="1">
                <a:latin typeface="+mj-lt"/>
              </a:rPr>
              <a:t>abordarlo</a:t>
            </a:r>
            <a:r>
              <a:rPr lang="en-US" sz="1600" b="1" dirty="0">
                <a:latin typeface="+mj-lt"/>
              </a:rPr>
              <a:t> o </a:t>
            </a:r>
            <a:r>
              <a:rPr lang="en-US" sz="1600" b="1" dirty="0" err="1">
                <a:latin typeface="+mj-lt"/>
              </a:rPr>
              <a:t>incluso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utilizar</a:t>
            </a:r>
            <a:r>
              <a:rPr lang="en-US" sz="1600" b="1" dirty="0">
                <a:latin typeface="+mj-lt"/>
              </a:rPr>
              <a:t> las redes </a:t>
            </a:r>
            <a:r>
              <a:rPr lang="en-US" sz="1600" b="1" dirty="0" err="1">
                <a:latin typeface="+mj-lt"/>
              </a:rPr>
              <a:t>sociales</a:t>
            </a:r>
            <a:r>
              <a:rPr lang="en-US" sz="1600" b="1" dirty="0">
                <a:latin typeface="+mj-lt"/>
              </a:rPr>
              <a:t> para </a:t>
            </a:r>
            <a:r>
              <a:rPr lang="en-US" sz="1600" b="1" dirty="0" err="1">
                <a:latin typeface="+mj-lt"/>
              </a:rPr>
              <a:t>reclutar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miembros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para el </a:t>
            </a:r>
            <a:r>
              <a:rPr lang="en-US" sz="1600" dirty="0" err="1">
                <a:latin typeface="+mj-lt"/>
              </a:rPr>
              <a:t>comité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Especialmente</a:t>
            </a:r>
            <a:r>
              <a:rPr lang="en-US" sz="1600" dirty="0">
                <a:latin typeface="+mj-lt"/>
              </a:rPr>
              <a:t> para un </a:t>
            </a:r>
            <a:r>
              <a:rPr lang="en-US" sz="1600" dirty="0" err="1">
                <a:latin typeface="+mj-lt"/>
              </a:rPr>
              <a:t>comité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formado</a:t>
            </a:r>
            <a:r>
              <a:rPr lang="en-US" sz="1600" dirty="0">
                <a:latin typeface="+mj-lt"/>
              </a:rPr>
              <a:t> para </a:t>
            </a:r>
            <a:r>
              <a:rPr lang="en-US" sz="1600" dirty="0" err="1">
                <a:latin typeface="+mj-lt"/>
              </a:rPr>
              <a:t>trabajar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un </a:t>
            </a:r>
            <a:r>
              <a:rPr lang="en-US" sz="1600" dirty="0" err="1">
                <a:latin typeface="+mj-lt"/>
              </a:rPr>
              <a:t>desafío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bioeconomía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puedes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compartir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tus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pensamientos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preguntar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cómo</a:t>
            </a:r>
            <a:r>
              <a:rPr lang="en-US" sz="1600" dirty="0">
                <a:latin typeface="+mj-lt"/>
              </a:rPr>
              <a:t> se </a:t>
            </a:r>
            <a:r>
              <a:rPr lang="en-US" sz="1600" dirty="0" err="1">
                <a:latin typeface="+mj-lt"/>
              </a:rPr>
              <a:t>sienten</a:t>
            </a:r>
            <a:r>
              <a:rPr lang="en-US" sz="1600" dirty="0">
                <a:latin typeface="+mj-lt"/>
              </a:rPr>
              <a:t> el resto de las personas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grupo</a:t>
            </a:r>
            <a:r>
              <a:rPr lang="en-US" sz="1600" dirty="0">
                <a:latin typeface="+mj-lt"/>
              </a:rPr>
              <a:t> de chat</a:t>
            </a:r>
            <a:r>
              <a:rPr lang="en-US" sz="1600" b="1" dirty="0">
                <a:latin typeface="+mj-lt"/>
              </a:rPr>
              <a:t>. </a:t>
            </a:r>
            <a:r>
              <a:rPr lang="en-US" sz="1600" dirty="0">
                <a:latin typeface="+mj-lt"/>
              </a:rPr>
              <a:t> </a:t>
            </a:r>
            <a:endParaRPr lang="es-ES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p.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ej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. ¿Hay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alguien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más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que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esté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realmente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molesto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por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la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cantidad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residuos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y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basura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que se genera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en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nuestra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centro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 escolar?</a:t>
            </a: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95536" y="3706522"/>
            <a:ext cx="1872208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/>
              <a:t>¡</a:t>
            </a:r>
            <a:r>
              <a:rPr lang="en-US" sz="1600" dirty="0" err="1"/>
              <a:t>Sí</a:t>
            </a:r>
            <a:r>
              <a:rPr lang="en-US" sz="1600" dirty="0"/>
              <a:t>, lo soy! ¡</a:t>
            </a:r>
            <a:r>
              <a:rPr lang="en-US" sz="1600" dirty="0" err="1"/>
              <a:t>Sé</a:t>
            </a:r>
            <a:r>
              <a:rPr lang="en-US" sz="1600" dirty="0"/>
              <a:t> lo que </a:t>
            </a:r>
            <a:r>
              <a:rPr lang="en-US" sz="1600" dirty="0" err="1"/>
              <a:t>quieres</a:t>
            </a:r>
            <a:r>
              <a:rPr lang="en-US" sz="1600" dirty="0"/>
              <a:t> </a:t>
            </a:r>
            <a:r>
              <a:rPr lang="en-US" sz="1600" dirty="0" err="1"/>
              <a:t>decir</a:t>
            </a:r>
            <a:r>
              <a:rPr lang="en-US" sz="1600" dirty="0"/>
              <a:t>!</a:t>
            </a:r>
            <a:endParaRPr lang="es-E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210236" y="3492233"/>
            <a:ext cx="2295700" cy="8646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/>
              <a:t>También</a:t>
            </a:r>
            <a:r>
              <a:rPr lang="en-US" sz="1600" dirty="0"/>
              <a:t> me </a:t>
            </a:r>
            <a:r>
              <a:rPr lang="en-US" sz="1600" dirty="0" err="1"/>
              <a:t>molesta</a:t>
            </a:r>
            <a:r>
              <a:rPr lang="en-US" sz="1600" dirty="0"/>
              <a:t>, </a:t>
            </a:r>
            <a:r>
              <a:rPr lang="en-US" sz="1600" dirty="0" err="1"/>
              <a:t>pero</a:t>
            </a:r>
            <a:r>
              <a:rPr lang="en-US" sz="1600" dirty="0"/>
              <a:t> ¿</a:t>
            </a:r>
            <a:r>
              <a:rPr lang="en-US" sz="1600" dirty="0" err="1"/>
              <a:t>qué</a:t>
            </a:r>
            <a:r>
              <a:rPr lang="en-US" sz="1600" dirty="0"/>
              <a:t> </a:t>
            </a:r>
            <a:r>
              <a:rPr lang="en-US" sz="1600" dirty="0" err="1"/>
              <a:t>podemos</a:t>
            </a:r>
            <a:r>
              <a:rPr lang="en-US" sz="1600" dirty="0"/>
              <a:t> </a:t>
            </a:r>
            <a:r>
              <a:rPr lang="en-US" sz="1600" dirty="0" err="1"/>
              <a:t>hacer</a:t>
            </a:r>
            <a:r>
              <a:rPr lang="en-US" sz="1600" dirty="0"/>
              <a:t>?</a:t>
            </a:r>
            <a:endParaRPr lang="es-ES" dirty="0"/>
          </a:p>
        </p:txBody>
      </p:sp>
      <p:sp>
        <p:nvSpPr>
          <p:cNvPr id="9" name="Oval Callout 8"/>
          <p:cNvSpPr/>
          <p:nvPr/>
        </p:nvSpPr>
        <p:spPr>
          <a:xfrm>
            <a:off x="4788024" y="4930150"/>
            <a:ext cx="2264184" cy="9523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/>
              <a:t>¡</a:t>
            </a:r>
            <a:r>
              <a:rPr lang="en-US" sz="1600" dirty="0" err="1"/>
              <a:t>Hablemos</a:t>
            </a:r>
            <a:r>
              <a:rPr lang="en-US" sz="1600" dirty="0"/>
              <a:t> de </a:t>
            </a:r>
            <a:r>
              <a:rPr lang="en-US" sz="1600" dirty="0" err="1"/>
              <a:t>ello</a:t>
            </a:r>
            <a:r>
              <a:rPr lang="en-US" sz="1600" dirty="0"/>
              <a:t> </a:t>
            </a:r>
            <a:r>
              <a:rPr lang="en-US" sz="1600" dirty="0" err="1"/>
              <a:t>durante</a:t>
            </a:r>
            <a:r>
              <a:rPr lang="en-US" sz="1600" dirty="0"/>
              <a:t> la </a:t>
            </a:r>
            <a:r>
              <a:rPr lang="en-US" sz="1600" dirty="0" err="1"/>
              <a:t>asamblea</a:t>
            </a:r>
            <a:r>
              <a:rPr lang="en-US" sz="1600" dirty="0"/>
              <a:t> de </a:t>
            </a:r>
            <a:r>
              <a:rPr lang="en-US" sz="1600" dirty="0" err="1"/>
              <a:t>clase</a:t>
            </a:r>
            <a:r>
              <a:rPr lang="en-US" sz="1600" dirty="0"/>
              <a:t>!</a:t>
            </a:r>
            <a:endParaRPr lang="es-ES" dirty="0"/>
          </a:p>
        </p:txBody>
      </p:sp>
      <p:sp>
        <p:nvSpPr>
          <p:cNvPr id="10" name="Rectangular Callout 9"/>
          <p:cNvSpPr/>
          <p:nvPr/>
        </p:nvSpPr>
        <p:spPr>
          <a:xfrm>
            <a:off x="6153346" y="3428421"/>
            <a:ext cx="1944216" cy="13401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/>
              <a:t>¿Por </a:t>
            </a:r>
            <a:r>
              <a:rPr lang="en-US" sz="1600" dirty="0" err="1"/>
              <a:t>qué</a:t>
            </a:r>
            <a:r>
              <a:rPr lang="en-US" sz="1600" dirty="0"/>
              <a:t> no </a:t>
            </a:r>
            <a:r>
              <a:rPr lang="en-US" sz="1600" dirty="0" err="1"/>
              <a:t>formamos</a:t>
            </a:r>
            <a:r>
              <a:rPr lang="en-US" sz="1600" dirty="0"/>
              <a:t> un </a:t>
            </a:r>
            <a:r>
              <a:rPr lang="en-US" sz="1600" dirty="0" err="1"/>
              <a:t>Comité</a:t>
            </a:r>
            <a:r>
              <a:rPr lang="en-US" sz="1600" dirty="0"/>
              <a:t> ECO? ¡Podemos </a:t>
            </a:r>
            <a:r>
              <a:rPr lang="en-US" sz="1600" dirty="0" err="1"/>
              <a:t>pedirle</a:t>
            </a:r>
            <a:r>
              <a:rPr lang="en-US" sz="1600" dirty="0"/>
              <a:t> </a:t>
            </a:r>
            <a:r>
              <a:rPr lang="en-US" sz="1600" dirty="0" err="1"/>
              <a:t>ayuda</a:t>
            </a:r>
            <a:r>
              <a:rPr lang="en-US" sz="1600" dirty="0"/>
              <a:t> a </a:t>
            </a:r>
            <a:r>
              <a:rPr lang="en-US" sz="1600" dirty="0" err="1"/>
              <a:t>nuestros</a:t>
            </a:r>
            <a:r>
              <a:rPr lang="en-US" sz="1600" dirty="0"/>
              <a:t> </a:t>
            </a:r>
            <a:r>
              <a:rPr lang="en-US" sz="1600" dirty="0" err="1"/>
              <a:t>profesores</a:t>
            </a:r>
            <a:r>
              <a:rPr lang="en-US" sz="1600" dirty="0"/>
              <a:t>!</a:t>
            </a:r>
            <a:endParaRPr lang="es-ES" dirty="0"/>
          </a:p>
        </p:txBody>
      </p:sp>
      <p:sp>
        <p:nvSpPr>
          <p:cNvPr id="11" name="Oval Callout 10"/>
          <p:cNvSpPr/>
          <p:nvPr/>
        </p:nvSpPr>
        <p:spPr>
          <a:xfrm>
            <a:off x="2078011" y="4493414"/>
            <a:ext cx="2444593" cy="13808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 err="1"/>
              <a:t>Estoy</a:t>
            </a:r>
            <a:r>
              <a:rPr lang="en-US" sz="1200" dirty="0"/>
              <a:t> </a:t>
            </a:r>
            <a:r>
              <a:rPr lang="en-US" sz="1200" dirty="0" err="1"/>
              <a:t>seguro</a:t>
            </a:r>
            <a:r>
              <a:rPr lang="en-US" sz="1200" dirty="0"/>
              <a:t> de que </a:t>
            </a:r>
            <a:r>
              <a:rPr lang="en-US" sz="1200" dirty="0" err="1"/>
              <a:t>podemos</a:t>
            </a:r>
            <a:r>
              <a:rPr lang="en-US" sz="1200" dirty="0"/>
              <a:t> </a:t>
            </a:r>
            <a:r>
              <a:rPr lang="en-US" sz="1200" dirty="0" err="1"/>
              <a:t>hacer</a:t>
            </a:r>
            <a:r>
              <a:rPr lang="en-US" sz="1200" dirty="0"/>
              <a:t> algo. ¿Has </a:t>
            </a:r>
            <a:r>
              <a:rPr lang="en-US" sz="1200" dirty="0" err="1"/>
              <a:t>oído</a:t>
            </a:r>
            <a:r>
              <a:rPr lang="en-US" sz="1200" dirty="0"/>
              <a:t> </a:t>
            </a:r>
            <a:r>
              <a:rPr lang="en-US" sz="1200" dirty="0" err="1"/>
              <a:t>hablar</a:t>
            </a:r>
            <a:r>
              <a:rPr lang="en-US" sz="1200" dirty="0"/>
              <a:t> de la </a:t>
            </a:r>
            <a:r>
              <a:rPr lang="en-US" sz="1200" dirty="0" err="1"/>
              <a:t>bioeconomía</a:t>
            </a:r>
            <a:r>
              <a:rPr lang="en-US" sz="1200" dirty="0"/>
              <a:t> y las </a:t>
            </a:r>
            <a:r>
              <a:rPr lang="en-US" sz="1200" dirty="0" err="1"/>
              <a:t>soluciones</a:t>
            </a:r>
            <a:r>
              <a:rPr lang="en-US" sz="1200" dirty="0"/>
              <a:t> que </a:t>
            </a:r>
            <a:r>
              <a:rPr lang="en-US" sz="1200" dirty="0" err="1"/>
              <a:t>ofrece</a:t>
            </a:r>
            <a:r>
              <a:rPr lang="en-US" sz="1200" dirty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764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Paso 1 - </a:t>
            </a:r>
            <a:r>
              <a:rPr lang="en-US" b="1" dirty="0" err="1"/>
              <a:t>Formación</a:t>
            </a:r>
            <a:r>
              <a:rPr lang="en-US" b="1" dirty="0"/>
              <a:t> de un </a:t>
            </a:r>
            <a:r>
              <a:rPr lang="en-US" b="1" dirty="0" err="1"/>
              <a:t>comité</a:t>
            </a:r>
            <a:r>
              <a:rPr lang="en-US" b="1" dirty="0"/>
              <a:t> - </a:t>
            </a:r>
            <a:r>
              <a:rPr lang="en-US" b="1" dirty="0" err="1"/>
              <a:t>Miembros</a:t>
            </a:r>
            <a:endParaRPr lang="es-E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55" y="2160150"/>
            <a:ext cx="5328592" cy="3312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1800" b="1" dirty="0">
                <a:latin typeface="+mj-lt"/>
              </a:rPr>
              <a:t>El </a:t>
            </a:r>
            <a:r>
              <a:rPr lang="en-US" sz="1800" b="1" dirty="0" err="1">
                <a:latin typeface="+mj-lt"/>
              </a:rPr>
              <a:t>Comité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Ecológico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puede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crear</a:t>
            </a:r>
            <a:r>
              <a:rPr lang="en-US" sz="1800" b="1" dirty="0">
                <a:latin typeface="+mj-lt"/>
              </a:rPr>
              <a:t> un cartel </a:t>
            </a:r>
            <a:r>
              <a:rPr lang="en-US" sz="1800" b="1" dirty="0" err="1">
                <a:latin typeface="+mj-lt"/>
              </a:rPr>
              <a:t>en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línea</a:t>
            </a:r>
            <a:r>
              <a:rPr lang="en-US" sz="1800" b="1" dirty="0">
                <a:latin typeface="+mj-lt"/>
              </a:rPr>
              <a:t> (</a:t>
            </a:r>
            <a:r>
              <a:rPr lang="en-US" sz="1800" b="1" dirty="0" err="1">
                <a:latin typeface="+mj-lt"/>
              </a:rPr>
              <a:t>por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ejemplo</a:t>
            </a:r>
            <a:r>
              <a:rPr lang="en-US" sz="1800" b="1" dirty="0">
                <a:latin typeface="+mj-lt"/>
              </a:rPr>
              <a:t>, con Canvas) para </a:t>
            </a:r>
            <a:r>
              <a:rPr lang="en-US" sz="1800" b="1" dirty="0" err="1">
                <a:latin typeface="+mj-lt"/>
              </a:rPr>
              <a:t>invitar</a:t>
            </a:r>
            <a:r>
              <a:rPr lang="en-US" sz="1800" b="1" dirty="0">
                <a:latin typeface="+mj-lt"/>
              </a:rPr>
              <a:t> a la </a:t>
            </a:r>
            <a:r>
              <a:rPr lang="en-US" sz="1800" b="1" dirty="0" err="1">
                <a:latin typeface="+mj-lt"/>
              </a:rPr>
              <a:t>gente</a:t>
            </a:r>
            <a:r>
              <a:rPr lang="en-US" sz="1800" b="1" dirty="0">
                <a:latin typeface="+mj-lt"/>
              </a:rPr>
              <a:t> a </a:t>
            </a:r>
            <a:r>
              <a:rPr lang="en-US" sz="1800" b="1" dirty="0" err="1">
                <a:latin typeface="+mj-lt"/>
              </a:rPr>
              <a:t>unirse</a:t>
            </a:r>
            <a:r>
              <a:rPr lang="en-US" sz="1800" b="1" dirty="0">
                <a:latin typeface="+mj-lt"/>
              </a:rPr>
              <a:t> a las </a:t>
            </a:r>
            <a:r>
              <a:rPr lang="en-US" sz="1800" b="1" dirty="0" err="1">
                <a:latin typeface="+mj-lt"/>
              </a:rPr>
              <a:t>primeras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reuniones</a:t>
            </a:r>
            <a:r>
              <a:rPr lang="en-US" sz="1800" b="1" dirty="0">
                <a:latin typeface="+mj-lt"/>
              </a:rPr>
              <a:t> del </a:t>
            </a:r>
            <a:r>
              <a:rPr lang="en-US" sz="1800" b="1" dirty="0" err="1">
                <a:latin typeface="+mj-lt"/>
              </a:rPr>
              <a:t>comité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sobre</a:t>
            </a:r>
            <a:r>
              <a:rPr lang="en-US" sz="1800" b="1" dirty="0">
                <a:latin typeface="+mj-lt"/>
              </a:rPr>
              <a:t> la </a:t>
            </a:r>
            <a:r>
              <a:rPr lang="en-US" sz="1800" b="1" dirty="0" err="1">
                <a:latin typeface="+mj-lt"/>
              </a:rPr>
              <a:t>gestión</a:t>
            </a:r>
            <a:r>
              <a:rPr lang="en-US" sz="1800" b="1" dirty="0">
                <a:latin typeface="+mj-lt"/>
              </a:rPr>
              <a:t> de </a:t>
            </a:r>
            <a:r>
              <a:rPr lang="en-US" sz="1800" b="1" dirty="0" err="1">
                <a:latin typeface="+mj-lt"/>
              </a:rPr>
              <a:t>residuos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el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centro</a:t>
            </a:r>
            <a:r>
              <a:rPr lang="en-US" sz="1800" b="1" dirty="0">
                <a:latin typeface="+mj-lt"/>
              </a:rPr>
              <a:t> escolar . En </a:t>
            </a:r>
            <a:r>
              <a:rPr lang="en-US" sz="1800" b="1" dirty="0" err="1">
                <a:latin typeface="+mj-lt"/>
              </a:rPr>
              <a:t>esta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primera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reunión</a:t>
            </a:r>
            <a:r>
              <a:rPr lang="en-US" sz="1800" b="1" dirty="0">
                <a:latin typeface="+mj-lt"/>
              </a:rPr>
              <a:t>, el </a:t>
            </a:r>
            <a:r>
              <a:rPr lang="en-US" sz="1800" b="1" dirty="0" err="1">
                <a:latin typeface="+mj-lt"/>
              </a:rPr>
              <a:t>alumnado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también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puede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votar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por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los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representantes</a:t>
            </a:r>
            <a:r>
              <a:rPr lang="en-US" sz="1800" b="1" dirty="0">
                <a:latin typeface="+mj-lt"/>
              </a:rPr>
              <a:t> que </a:t>
            </a:r>
            <a:r>
              <a:rPr lang="en-US" sz="1800" b="1" dirty="0" err="1">
                <a:latin typeface="+mj-lt"/>
              </a:rPr>
              <a:t>tendrá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cada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clase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en</a:t>
            </a:r>
            <a:r>
              <a:rPr lang="en-US" sz="1800" b="1" dirty="0">
                <a:latin typeface="+mj-lt"/>
              </a:rPr>
              <a:t> el </a:t>
            </a:r>
            <a:r>
              <a:rPr lang="en-US" sz="1800" b="1" dirty="0" err="1">
                <a:latin typeface="+mj-lt"/>
              </a:rPr>
              <a:t>Comité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Ecológico</a:t>
            </a:r>
            <a:r>
              <a:rPr lang="en-US" sz="1800" b="1" dirty="0">
                <a:latin typeface="+mj-lt"/>
              </a:rPr>
              <a:t>.</a:t>
            </a:r>
            <a:r>
              <a:rPr lang="en-US" sz="1800" dirty="0">
                <a:latin typeface="+mj-lt"/>
              </a:rPr>
              <a:t> Se </a:t>
            </a:r>
            <a:r>
              <a:rPr lang="en-US" sz="1800" dirty="0" err="1">
                <a:latin typeface="+mj-lt"/>
              </a:rPr>
              <a:t>debe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invitar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más</a:t>
            </a:r>
            <a:r>
              <a:rPr lang="en-US" sz="1800" dirty="0">
                <a:latin typeface="+mj-lt"/>
              </a:rPr>
              <a:t> partes </a:t>
            </a:r>
            <a:r>
              <a:rPr lang="en-US" sz="1800" dirty="0" err="1">
                <a:latin typeface="+mj-lt"/>
              </a:rPr>
              <a:t>interesadas</a:t>
            </a:r>
            <a:r>
              <a:rPr lang="en-US" sz="1800" dirty="0">
                <a:latin typeface="+mj-lt"/>
              </a:rPr>
              <a:t> (maestros(as), padres, director(a), </a:t>
            </a:r>
            <a:r>
              <a:rPr lang="en-US" sz="1800" dirty="0" err="1">
                <a:latin typeface="+mj-lt"/>
              </a:rPr>
              <a:t>limpiadores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dueño</a:t>
            </a:r>
            <a:r>
              <a:rPr lang="en-US" sz="1800" dirty="0">
                <a:latin typeface="+mj-lt"/>
              </a:rPr>
              <a:t> del </a:t>
            </a:r>
            <a:r>
              <a:rPr lang="en-US" sz="1800" dirty="0" err="1">
                <a:latin typeface="+mj-lt"/>
              </a:rPr>
              <a:t>comedor</a:t>
            </a:r>
            <a:r>
              <a:rPr lang="en-US" sz="1800" dirty="0">
                <a:latin typeface="+mj-lt"/>
              </a:rPr>
              <a:t>, etc.) a </a:t>
            </a:r>
            <a:r>
              <a:rPr lang="en-US" sz="1800" dirty="0" err="1">
                <a:latin typeface="+mj-lt"/>
              </a:rPr>
              <a:t>unirse</a:t>
            </a:r>
            <a:r>
              <a:rPr lang="en-US" sz="1800" dirty="0">
                <a:latin typeface="+mj-lt"/>
              </a:rPr>
              <a:t> a la </a:t>
            </a:r>
            <a:r>
              <a:rPr lang="en-US" sz="1800" dirty="0" err="1">
                <a:latin typeface="+mj-lt"/>
              </a:rPr>
              <a:t>reunión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durante</a:t>
            </a:r>
            <a:r>
              <a:rPr lang="en-US" sz="1800" dirty="0">
                <a:latin typeface="+mj-lt"/>
              </a:rPr>
              <a:t> la </a:t>
            </a:r>
            <a:r>
              <a:rPr lang="en-US" sz="1800" dirty="0" err="1">
                <a:latin typeface="+mj-lt"/>
              </a:rPr>
              <a:t>cual</a:t>
            </a:r>
            <a:r>
              <a:rPr lang="en-US" sz="1800" dirty="0">
                <a:latin typeface="+mj-lt"/>
              </a:rPr>
              <a:t> se forma el </a:t>
            </a:r>
            <a:r>
              <a:rPr lang="en-US" sz="1800" dirty="0" err="1">
                <a:latin typeface="+mj-lt"/>
              </a:rPr>
              <a:t>Comité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Ecológico</a:t>
            </a:r>
            <a:r>
              <a:rPr lang="en-US" sz="1800" dirty="0">
                <a:latin typeface="+mj-lt"/>
              </a:rPr>
              <a:t>.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71" y="1340768"/>
            <a:ext cx="3133358" cy="444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83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9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Bioeconomía</a:t>
            </a:r>
            <a:r>
              <a:rPr lang="en-US" sz="3600" b="1" dirty="0"/>
              <a:t> y </a:t>
            </a:r>
            <a:r>
              <a:rPr lang="en-US" sz="3600" b="1" dirty="0" err="1"/>
              <a:t>el</a:t>
            </a:r>
            <a:r>
              <a:rPr lang="en-US" sz="3600" b="1" dirty="0"/>
              <a:t> </a:t>
            </a:r>
            <a:r>
              <a:rPr lang="en-US" sz="3600" b="1" dirty="0" err="1"/>
              <a:t>Comité</a:t>
            </a:r>
            <a:r>
              <a:rPr lang="en-US" sz="3600" b="1" dirty="0"/>
              <a:t> </a:t>
            </a:r>
            <a:r>
              <a:rPr lang="en-US" sz="3600" b="1" dirty="0" err="1"/>
              <a:t>Ecológico</a:t>
            </a:r>
            <a:endParaRPr lang="es-E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22" y="1262985"/>
            <a:ext cx="4451812" cy="37426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ESTUDIO DE CASO: </a:t>
            </a:r>
            <a:endParaRPr lang="es-ES" b="1" dirty="0">
              <a:latin typeface="+mj-lt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sz="2000" dirty="0">
                <a:latin typeface="+mj-lt"/>
              </a:rPr>
              <a:t>El </a:t>
            </a:r>
            <a:r>
              <a:rPr lang="en-US" sz="2000" dirty="0" err="1">
                <a:latin typeface="+mj-lt"/>
              </a:rPr>
              <a:t>Comité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Ecológico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una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escuela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primaria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expresa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preocupación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por</a:t>
            </a:r>
            <a:r>
              <a:rPr lang="en-US" sz="2000" dirty="0">
                <a:latin typeface="+mj-lt"/>
              </a:rPr>
              <a:t> las </a:t>
            </a:r>
            <a:r>
              <a:rPr lang="en-US" sz="2000" dirty="0" err="1">
                <a:latin typeface="+mj-lt"/>
              </a:rPr>
              <a:t>importantes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cantidades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desechos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incluidos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restos</a:t>
            </a:r>
            <a:r>
              <a:rPr lang="en-US" sz="2000" dirty="0">
                <a:latin typeface="+mj-lt"/>
              </a:rPr>
              <a:t> de comida, </a:t>
            </a:r>
            <a:r>
              <a:rPr lang="en-US" sz="2000" dirty="0" err="1">
                <a:latin typeface="+mj-lt"/>
              </a:rPr>
              <a:t>papel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plástico</a:t>
            </a:r>
            <a:r>
              <a:rPr lang="en-US" sz="2000" dirty="0">
                <a:latin typeface="+mj-lt"/>
              </a:rPr>
              <a:t>, que genera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centro</a:t>
            </a:r>
            <a:r>
              <a:rPr lang="en-US" sz="2000" dirty="0">
                <a:latin typeface="+mj-lt"/>
              </a:rPr>
              <a:t> escolar. Forman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comité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reclutando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estudiantes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todos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grados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Dividen</a:t>
            </a:r>
            <a:r>
              <a:rPr lang="en-US" sz="2000" dirty="0">
                <a:latin typeface="+mj-lt"/>
              </a:rPr>
              <a:t> el </a:t>
            </a:r>
            <a:r>
              <a:rPr lang="en-US" sz="2000" dirty="0" err="1">
                <a:latin typeface="+mj-lt"/>
              </a:rPr>
              <a:t>Comité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Ecológico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subgrupos</a:t>
            </a:r>
            <a:r>
              <a:rPr lang="en-US" sz="2000" dirty="0">
                <a:latin typeface="+mj-lt"/>
              </a:rPr>
              <a:t> que </a:t>
            </a:r>
            <a:r>
              <a:rPr lang="en-US" sz="2000" dirty="0" err="1">
                <a:latin typeface="+mj-lt"/>
              </a:rPr>
              <a:t>pueden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trabajar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diversas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soluciones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ya</a:t>
            </a:r>
            <a:r>
              <a:rPr lang="en-US" sz="2000" dirty="0">
                <a:latin typeface="+mj-lt"/>
              </a:rPr>
              <a:t> que </a:t>
            </a:r>
            <a:r>
              <a:rPr lang="en-US" sz="2000" dirty="0" err="1">
                <a:latin typeface="+mj-lt"/>
              </a:rPr>
              <a:t>existe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variedad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métodos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utilizados</a:t>
            </a:r>
            <a:r>
              <a:rPr lang="en-US" sz="2000" dirty="0">
                <a:latin typeface="+mj-lt"/>
              </a:rPr>
              <a:t> para </a:t>
            </a:r>
            <a:r>
              <a:rPr lang="en-US" sz="2000" dirty="0" err="1">
                <a:latin typeface="+mj-lt"/>
              </a:rPr>
              <a:t>abordar</a:t>
            </a:r>
            <a:r>
              <a:rPr lang="en-US" sz="2000" dirty="0">
                <a:latin typeface="+mj-lt"/>
              </a:rPr>
              <a:t> el </a:t>
            </a:r>
            <a:r>
              <a:rPr lang="en-US" sz="2000" dirty="0" err="1">
                <a:latin typeface="+mj-lt"/>
              </a:rPr>
              <a:t>problema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desechos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centros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escolares</a:t>
            </a:r>
            <a:r>
              <a:rPr lang="en-US" sz="2000" dirty="0">
                <a:latin typeface="+mj-lt"/>
              </a:rPr>
              <a:t>.</a:t>
            </a:r>
            <a:endParaRPr lang="es-E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endParaRPr lang="el-GR" sz="20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247610" cy="331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0974B7780C42449E1B381D958C3DA6" ma:contentTypeVersion="15" ma:contentTypeDescription="Crear nuevo documento." ma:contentTypeScope="" ma:versionID="40afa04be78e55ce232cf9edfaf98a14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94e59498d326a42c3f778056c4c213e8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7BDE9B-EB49-4AB4-A30D-2022B7B08C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410765-5043-40E0-A077-6B5FE2021262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customXml/itemProps3.xml><?xml version="1.0" encoding="utf-8"?>
<ds:datastoreItem xmlns:ds="http://schemas.openxmlformats.org/officeDocument/2006/customXml" ds:itemID="{BB14D2AC-B395-4857-861E-E0D75F3F22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37d89-296d-4697-a3a4-f9df7f39d0ef"/>
    <ds:schemaRef ds:uri="4b029ac4-2790-4e9d-b1ba-d309a4195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1712</Words>
  <Application>Microsoft Office PowerPoint</Application>
  <PresentationFormat>Presentazione su schermo (4:3)</PresentationFormat>
  <Paragraphs>90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Office Theme</vt:lpstr>
      <vt:lpstr>Presentazione standard di PowerPoint</vt:lpstr>
      <vt:lpstr>¿Qué es un Comité Ecológico? </vt:lpstr>
      <vt:lpstr>¿Quién está involucrado?</vt:lpstr>
      <vt:lpstr>¿Quién está involucrado?</vt:lpstr>
      <vt:lpstr>¿Quién más está involucrado?</vt:lpstr>
      <vt:lpstr>2. Qué hace un Comité Ecológico?</vt:lpstr>
      <vt:lpstr>Poniendo la teoría en práctica –  Formando un comité </vt:lpstr>
      <vt:lpstr>Paso 1 - Formación de un comité - Miembros</vt:lpstr>
      <vt:lpstr>Bioeconomía y el Comité Ecológico</vt:lpstr>
      <vt:lpstr>Bioeconomía y el Comité Ecológico</vt:lpstr>
      <vt:lpstr>Bioeconomía y el Comité Ecológico</vt:lpstr>
      <vt:lpstr>Bioeconomía y el Comité Ecológico</vt:lpstr>
      <vt:lpstr>        Consejos adicionales</vt:lpstr>
      <vt:lpstr>Consejos adicionales </vt:lpstr>
      <vt:lpstr>Recursos educativos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Pietro Rigonat</cp:lastModifiedBy>
  <cp:revision>383</cp:revision>
  <dcterms:created xsi:type="dcterms:W3CDTF">2024-05-12T12:39:55Z</dcterms:created>
  <dcterms:modified xsi:type="dcterms:W3CDTF">2025-05-22T12:23:00Z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</Properties>
</file>