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85" r:id="rId5"/>
    <p:sldId id="258" r:id="rId6"/>
    <p:sldId id="259" r:id="rId7"/>
    <p:sldId id="274" r:id="rId8"/>
    <p:sldId id="261" r:id="rId9"/>
    <p:sldId id="260" r:id="rId10"/>
    <p:sldId id="277" r:id="rId11"/>
    <p:sldId id="278" r:id="rId12"/>
    <p:sldId id="271" r:id="rId13"/>
    <p:sldId id="276" r:id="rId14"/>
    <p:sldId id="286" r:id="rId15"/>
    <p:sldId id="282" r:id="rId16"/>
    <p:sldId id="287" r:id="rId17"/>
    <p:sldId id="283" r:id="rId18"/>
    <p:sldId id="288" r:id="rId19"/>
    <p:sldId id="279" r:id="rId20"/>
    <p:sldId id="280" r:id="rId21"/>
    <p:sldId id="272" r:id="rId22"/>
    <p:sldId id="264"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AFCDE7-C165-9BAC-4808-5AFF3ECDAE84}" name="Reeza Hanselmann" initials="RH" userId="S::reeza@fee.global::796f332d-99f5-4e2b-9f97-6b67832b3c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864B60-8E29-F512-7072-FD9CEE926E80}" v="8" dt="2025-02-03T11:00:28.3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94660"/>
  </p:normalViewPr>
  <p:slideViewPr>
    <p:cSldViewPr>
      <p:cViewPr varScale="1">
        <p:scale>
          <a:sx n="105" d="100"/>
          <a:sy n="105" d="100"/>
        </p:scale>
        <p:origin x="888"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91C631-0D0F-4590-8F1C-14E4F97969A9}" type="datetimeFigureOut">
              <a:rPr lang="en-GB" smtClean="0"/>
              <a:t>22/05/2025</a:t>
            </a:fld>
            <a:endParaRPr lang="en-GB"/>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D0971-CE92-4D44-BFBB-36F91DE92122}" type="slidenum">
              <a:rPr lang="en-GB" smtClean="0"/>
              <a:t>‹N›</a:t>
            </a:fld>
            <a:endParaRPr lang="en-GB"/>
          </a:p>
        </p:txBody>
      </p:sp>
    </p:spTree>
    <p:extLst>
      <p:ext uri="{BB962C8B-B14F-4D97-AF65-F5344CB8AC3E}">
        <p14:creationId xmlns:p14="http://schemas.microsoft.com/office/powerpoint/2010/main" val="1044345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69CD0971-CE92-4D44-BFBB-36F91DE92122}" type="slidenum">
              <a:rPr lang="en-GB" smtClean="0"/>
              <a:t>17</a:t>
            </a:fld>
            <a:endParaRPr lang="en-GB"/>
          </a:p>
        </p:txBody>
      </p:sp>
    </p:spTree>
    <p:extLst>
      <p:ext uri="{BB962C8B-B14F-4D97-AF65-F5344CB8AC3E}">
        <p14:creationId xmlns:p14="http://schemas.microsoft.com/office/powerpoint/2010/main" val="2806534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3" Type="http://schemas.openxmlformats.org/officeDocument/2006/relationships/image" Target="../media/image17.svg"/><Relationship Id="rId18" Type="http://schemas.openxmlformats.org/officeDocument/2006/relationships/image" Target="../media/image22.png"/><Relationship Id="rId26" Type="http://schemas.openxmlformats.org/officeDocument/2006/relationships/image" Target="../media/image30.png"/><Relationship Id="rId21" Type="http://schemas.openxmlformats.org/officeDocument/2006/relationships/image" Target="../media/image25.svg"/><Relationship Id="rId34" Type="http://schemas.openxmlformats.org/officeDocument/2006/relationships/image" Target="../media/image38.pn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5" Type="http://schemas.openxmlformats.org/officeDocument/2006/relationships/image" Target="../media/image29.svg"/><Relationship Id="rId33" Type="http://schemas.openxmlformats.org/officeDocument/2006/relationships/image" Target="../media/image37.sv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sv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sv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emf"/><Relationship Id="rId5" Type="http://schemas.openxmlformats.org/officeDocument/2006/relationships/image" Target="../media/image9.emf"/><Relationship Id="rId15" Type="http://schemas.openxmlformats.org/officeDocument/2006/relationships/image" Target="../media/image19.svg"/><Relationship Id="rId23" Type="http://schemas.openxmlformats.org/officeDocument/2006/relationships/image" Target="../media/image27.svg"/><Relationship Id="rId28" Type="http://schemas.openxmlformats.org/officeDocument/2006/relationships/image" Target="../media/image32.png"/><Relationship Id="rId36" Type="http://schemas.openxmlformats.org/officeDocument/2006/relationships/image" Target="../media/image40.emf"/><Relationship Id="rId10" Type="http://schemas.openxmlformats.org/officeDocument/2006/relationships/image" Target="../media/image14.png"/><Relationship Id="rId19" Type="http://schemas.openxmlformats.org/officeDocument/2006/relationships/image" Target="../media/image23.svg"/><Relationship Id="rId31" Type="http://schemas.openxmlformats.org/officeDocument/2006/relationships/image" Target="../media/image35.svg"/><Relationship Id="rId4" Type="http://schemas.openxmlformats.org/officeDocument/2006/relationships/image" Target="../media/image8.sv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svg"/><Relationship Id="rId8" Type="http://schemas.openxmlformats.org/officeDocument/2006/relationships/image" Target="../media/image12.pn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20625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54042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851510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52DB5F41-4F2B-4328-AE49-3707D2F74D0D}"/>
              </a:ext>
            </a:extLst>
          </p:cNvPr>
          <p:cNvSpPr>
            <a:spLocks noGrp="1"/>
          </p:cNvSpPr>
          <p:nvPr>
            <p:ph type="title" hasCustomPrompt="1"/>
          </p:nvPr>
        </p:nvSpPr>
        <p:spPr>
          <a:xfrm>
            <a:off x="644591" y="3100017"/>
            <a:ext cx="4410681" cy="1248212"/>
          </a:xfrm>
          <a:prstGeom prst="rect">
            <a:avLst/>
          </a:prstGeom>
        </p:spPr>
        <p:txBody>
          <a:bodyPr vert="horz" lIns="0" tIns="0" rIns="0" bIns="0" rtlCol="0" anchor="ctr" anchorCtr="0">
            <a:normAutofit/>
          </a:bodyPr>
          <a:lstStyle>
            <a:lvl1pPr algn="l">
              <a:defRPr b="1">
                <a:solidFill>
                  <a:schemeClr val="bg1"/>
                </a:solidFill>
                <a:latin typeface="Calibri" panose="020F0502020204030204" pitchFamily="34" charset="0"/>
                <a:cs typeface="Calibri" panose="020F0502020204030204" pitchFamily="34" charset="0"/>
              </a:defRPr>
            </a:lvl1pPr>
          </a:lstStyle>
          <a:p>
            <a:r>
              <a:rPr lang="en-US" dirty="0"/>
              <a:t>Title of the</a:t>
            </a:r>
            <a:br>
              <a:rPr lang="en-US" dirty="0"/>
            </a:br>
            <a:r>
              <a:rPr lang="en-US" dirty="0"/>
              <a:t>presentation</a:t>
            </a:r>
            <a:endParaRPr lang="pt-PT" dirty="0"/>
          </a:p>
        </p:txBody>
      </p:sp>
      <p:sp>
        <p:nvSpPr>
          <p:cNvPr id="20" name="Subtitle 2">
            <a:extLst>
              <a:ext uri="{FF2B5EF4-FFF2-40B4-BE49-F238E27FC236}">
                <a16:creationId xmlns:a16="http://schemas.microsoft.com/office/drawing/2014/main" id="{D4662E1A-1852-420A-BF5C-6602BA6CF884}"/>
              </a:ext>
            </a:extLst>
          </p:cNvPr>
          <p:cNvSpPr>
            <a:spLocks noGrp="1"/>
          </p:cNvSpPr>
          <p:nvPr>
            <p:ph type="subTitle" idx="1" hasCustomPrompt="1"/>
          </p:nvPr>
        </p:nvSpPr>
        <p:spPr>
          <a:xfrm>
            <a:off x="644590" y="4552533"/>
            <a:ext cx="2946486" cy="605474"/>
          </a:xfrm>
          <a:prstGeom prst="rect">
            <a:avLst/>
          </a:prstGeom>
        </p:spPr>
        <p:txBody>
          <a:bodyPr lIns="0" tIns="0" rIns="0" bIns="0" anchor="ctr" anchorCtr="0">
            <a:normAutofit/>
          </a:bodyPr>
          <a:lstStyle>
            <a:lvl1pPr marL="0" indent="0" algn="l">
              <a:buNone/>
              <a:defRPr sz="1875" b="0">
                <a:solidFill>
                  <a:srgbClr val="3BFF95"/>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here, if needed</a:t>
            </a:r>
            <a:endParaRPr lang="pt-PT" dirty="0"/>
          </a:p>
        </p:txBody>
      </p:sp>
      <p:sp>
        <p:nvSpPr>
          <p:cNvPr id="21" name="Text Placeholder 3">
            <a:extLst>
              <a:ext uri="{FF2B5EF4-FFF2-40B4-BE49-F238E27FC236}">
                <a16:creationId xmlns:a16="http://schemas.microsoft.com/office/drawing/2014/main" id="{A551FBB9-4D3D-4135-9095-7A3090D09995}"/>
              </a:ext>
            </a:extLst>
          </p:cNvPr>
          <p:cNvSpPr>
            <a:spLocks noGrp="1"/>
          </p:cNvSpPr>
          <p:nvPr>
            <p:ph type="body" sz="quarter" idx="11" hasCustomPrompt="1"/>
          </p:nvPr>
        </p:nvSpPr>
        <p:spPr>
          <a:xfrm>
            <a:off x="644591" y="5797201"/>
            <a:ext cx="2458641" cy="378952"/>
          </a:xfrm>
          <a:prstGeom prst="rect">
            <a:avLst/>
          </a:prstGeom>
        </p:spPr>
        <p:txBody>
          <a:bodyPr>
            <a:normAutofit/>
          </a:bodyPr>
          <a:lstStyle>
            <a:lvl1pPr marL="0" indent="0">
              <a:buNone/>
              <a:defRPr sz="1200" b="0">
                <a:solidFill>
                  <a:schemeClr val="bg1"/>
                </a:solidFill>
                <a:latin typeface="Calibri" panose="020F0502020204030204" pitchFamily="34" charset="0"/>
                <a:cs typeface="Calibri" panose="020F0502020204030204" pitchFamily="34" charset="0"/>
              </a:defRPr>
            </a:lvl1pPr>
            <a:lvl2pPr>
              <a:defRPr sz="1350" b="1">
                <a:solidFill>
                  <a:srgbClr val="02967E"/>
                </a:solidFill>
                <a:latin typeface="Calibri" panose="020F0502020204030204" pitchFamily="34" charset="0"/>
                <a:cs typeface="Calibri" panose="020F0502020204030204" pitchFamily="34" charset="0"/>
              </a:defRPr>
            </a:lvl2pPr>
            <a:lvl3pPr>
              <a:defRPr sz="1350" b="1">
                <a:solidFill>
                  <a:srgbClr val="02967E"/>
                </a:solidFill>
                <a:latin typeface="Calibri" panose="020F0502020204030204" pitchFamily="34" charset="0"/>
                <a:cs typeface="Calibri" panose="020F0502020204030204" pitchFamily="34" charset="0"/>
              </a:defRPr>
            </a:lvl3pPr>
            <a:lvl4pPr>
              <a:defRPr sz="1350" b="1">
                <a:solidFill>
                  <a:srgbClr val="02967E"/>
                </a:solidFill>
                <a:latin typeface="Calibri" panose="020F0502020204030204" pitchFamily="34" charset="0"/>
                <a:cs typeface="Calibri" panose="020F0502020204030204" pitchFamily="34" charset="0"/>
              </a:defRPr>
            </a:lvl4pPr>
            <a:lvl5pPr>
              <a:defRPr sz="1350" b="1">
                <a:solidFill>
                  <a:srgbClr val="02967E"/>
                </a:solidFill>
                <a:latin typeface="Calibri" panose="020F0502020204030204" pitchFamily="34" charset="0"/>
                <a:cs typeface="Calibri" panose="020F0502020204030204" pitchFamily="34" charset="0"/>
              </a:defRPr>
            </a:lvl5pPr>
          </a:lstStyle>
          <a:p>
            <a:pPr lvl="0"/>
            <a:r>
              <a:rPr lang="en-GB" dirty="0"/>
              <a:t>Date/Event Info</a:t>
            </a:r>
            <a:endParaRPr lang="en-PT" dirty="0"/>
          </a:p>
        </p:txBody>
      </p:sp>
      <p:pic>
        <p:nvPicPr>
          <p:cNvPr id="14" name="Gráfico 13">
            <a:extLst>
              <a:ext uri="{FF2B5EF4-FFF2-40B4-BE49-F238E27FC236}">
                <a16:creationId xmlns:a16="http://schemas.microsoft.com/office/drawing/2014/main" id="{8B555D08-2146-440F-99EA-4CF91903ED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44033" y="5374979"/>
            <a:ext cx="79734" cy="1262462"/>
          </a:xfrm>
          <a:prstGeom prst="rect">
            <a:avLst/>
          </a:prstGeom>
        </p:spPr>
      </p:pic>
      <p:pic>
        <p:nvPicPr>
          <p:cNvPr id="9" name="Gráfico 8">
            <a:extLst>
              <a:ext uri="{FF2B5EF4-FFF2-40B4-BE49-F238E27FC236}">
                <a16:creationId xmlns:a16="http://schemas.microsoft.com/office/drawing/2014/main" id="{A28B3EA1-BE00-40B5-A69B-9FAA1BE005C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4590" y="871323"/>
            <a:ext cx="1950577" cy="1160612"/>
          </a:xfrm>
          <a:prstGeom prst="rect">
            <a:avLst/>
          </a:prstGeom>
        </p:spPr>
      </p:pic>
    </p:spTree>
    <p:extLst>
      <p:ext uri="{BB962C8B-B14F-4D97-AF65-F5344CB8AC3E}">
        <p14:creationId xmlns:p14="http://schemas.microsoft.com/office/powerpoint/2010/main" val="2091606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final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739BA59-69B5-4BA8-A153-9A136681CF17}"/>
              </a:ext>
            </a:extLst>
          </p:cNvPr>
          <p:cNvSpPr>
            <a:spLocks noGrp="1"/>
          </p:cNvSpPr>
          <p:nvPr>
            <p:ph type="body" idx="1" hasCustomPrompt="1"/>
          </p:nvPr>
        </p:nvSpPr>
        <p:spPr>
          <a:xfrm>
            <a:off x="3131618" y="1430655"/>
            <a:ext cx="2880766" cy="707886"/>
          </a:xfrm>
          <a:prstGeom prst="rect">
            <a:avLst/>
          </a:prstGeom>
        </p:spPr>
        <p:txBody>
          <a:bodyPr>
            <a:normAutofit/>
          </a:bodyPr>
          <a:lstStyle>
            <a:lvl1pPr marL="0" indent="0" algn="ctr">
              <a:buNone/>
              <a:defRPr sz="3000" b="1" i="0">
                <a:solidFill>
                  <a:srgbClr val="3BFF95"/>
                </a:solidFill>
                <a:latin typeface="Calibri" panose="020F0502020204030204" pitchFamily="34" charset="0"/>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Thank you!</a:t>
            </a:r>
          </a:p>
        </p:txBody>
      </p:sp>
      <p:pic>
        <p:nvPicPr>
          <p:cNvPr id="22" name="Gráfico 21">
            <a:extLst>
              <a:ext uri="{FF2B5EF4-FFF2-40B4-BE49-F238E27FC236}">
                <a16:creationId xmlns:a16="http://schemas.microsoft.com/office/drawing/2014/main" id="{FA736C32-83BF-4701-A120-C92EB277E88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844033" y="5371583"/>
            <a:ext cx="79734" cy="1262462"/>
          </a:xfrm>
          <a:prstGeom prst="rect">
            <a:avLst/>
          </a:prstGeom>
        </p:spPr>
      </p:pic>
      <p:pic>
        <p:nvPicPr>
          <p:cNvPr id="23" name="Picture 2">
            <a:extLst>
              <a:ext uri="{FF2B5EF4-FFF2-40B4-BE49-F238E27FC236}">
                <a16:creationId xmlns:a16="http://schemas.microsoft.com/office/drawing/2014/main" id="{58CDCDE3-95BD-4EF2-825B-A47CF3185D7F}"/>
              </a:ext>
            </a:extLst>
          </p:cNvPr>
          <p:cNvPicPr>
            <a:picLocks noChangeAspect="1"/>
          </p:cNvPicPr>
          <p:nvPr userDrawn="1"/>
        </p:nvPicPr>
        <p:blipFill>
          <a:blip r:embed="rId5"/>
          <a:stretch>
            <a:fillRect/>
          </a:stretch>
        </p:blipFill>
        <p:spPr>
          <a:xfrm>
            <a:off x="661217" y="6388617"/>
            <a:ext cx="1090543" cy="231741"/>
          </a:xfrm>
          <a:prstGeom prst="rect">
            <a:avLst/>
          </a:prstGeom>
        </p:spPr>
      </p:pic>
      <p:pic>
        <p:nvPicPr>
          <p:cNvPr id="25" name="Gráfico 24">
            <a:extLst>
              <a:ext uri="{FF2B5EF4-FFF2-40B4-BE49-F238E27FC236}">
                <a16:creationId xmlns:a16="http://schemas.microsoft.com/office/drawing/2014/main" id="{DC678C40-A850-4661-8B14-B0CBF6F8754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652214" y="1093564"/>
            <a:ext cx="823913" cy="1172046"/>
          </a:xfrm>
          <a:prstGeom prst="rect">
            <a:avLst/>
          </a:prstGeom>
        </p:spPr>
      </p:pic>
      <p:sp>
        <p:nvSpPr>
          <p:cNvPr id="27" name="Subtitle 2">
            <a:extLst>
              <a:ext uri="{FF2B5EF4-FFF2-40B4-BE49-F238E27FC236}">
                <a16:creationId xmlns:a16="http://schemas.microsoft.com/office/drawing/2014/main" id="{AF2798AB-B03B-4E95-A1C8-85C4332642A4}"/>
              </a:ext>
            </a:extLst>
          </p:cNvPr>
          <p:cNvSpPr txBox="1">
            <a:spLocks/>
          </p:cNvSpPr>
          <p:nvPr userDrawn="1"/>
        </p:nvSpPr>
        <p:spPr>
          <a:xfrm>
            <a:off x="6661739" y="1322831"/>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a:t>info@genb-project.eu</a:t>
            </a:r>
            <a:endParaRPr lang="pt-PT" sz="1400" dirty="0"/>
          </a:p>
        </p:txBody>
      </p:sp>
      <p:pic>
        <p:nvPicPr>
          <p:cNvPr id="33" name="Gráfico 32">
            <a:extLst>
              <a:ext uri="{FF2B5EF4-FFF2-40B4-BE49-F238E27FC236}">
                <a16:creationId xmlns:a16="http://schemas.microsoft.com/office/drawing/2014/main" id="{8AA900D8-A334-424B-AE3E-2F7EBD02C21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4591" y="3760222"/>
            <a:ext cx="1000125" cy="85725"/>
          </a:xfrm>
          <a:prstGeom prst="rect">
            <a:avLst/>
          </a:prstGeom>
        </p:spPr>
      </p:pic>
      <p:pic>
        <p:nvPicPr>
          <p:cNvPr id="34" name="Gráfico 33">
            <a:extLst>
              <a:ext uri="{FF2B5EF4-FFF2-40B4-BE49-F238E27FC236}">
                <a16:creationId xmlns:a16="http://schemas.microsoft.com/office/drawing/2014/main" id="{DA986E21-9F1B-467B-B797-668AC0F7C76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68416" y="4497388"/>
            <a:ext cx="717181" cy="272731"/>
          </a:xfrm>
          <a:prstGeom prst="rect">
            <a:avLst/>
          </a:prstGeom>
        </p:spPr>
      </p:pic>
      <p:pic>
        <p:nvPicPr>
          <p:cNvPr id="35" name="Gráfico 34">
            <a:extLst>
              <a:ext uri="{FF2B5EF4-FFF2-40B4-BE49-F238E27FC236}">
                <a16:creationId xmlns:a16="http://schemas.microsoft.com/office/drawing/2014/main" id="{F1D1AEB0-6D60-4A56-B5BC-B563653CD304}"/>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184828" y="4513199"/>
            <a:ext cx="941957" cy="250520"/>
          </a:xfrm>
          <a:prstGeom prst="rect">
            <a:avLst/>
          </a:prstGeom>
        </p:spPr>
      </p:pic>
      <p:pic>
        <p:nvPicPr>
          <p:cNvPr id="36" name="Gráfico 35">
            <a:extLst>
              <a:ext uri="{FF2B5EF4-FFF2-40B4-BE49-F238E27FC236}">
                <a16:creationId xmlns:a16="http://schemas.microsoft.com/office/drawing/2014/main" id="{700DF2AE-4F0C-43A5-B1C6-D4553E74F0F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780042" y="4458256"/>
            <a:ext cx="807762" cy="289199"/>
          </a:xfrm>
          <a:prstGeom prst="rect">
            <a:avLst/>
          </a:prstGeom>
        </p:spPr>
      </p:pic>
      <p:pic>
        <p:nvPicPr>
          <p:cNvPr id="38" name="Gráfico 37">
            <a:extLst>
              <a:ext uri="{FF2B5EF4-FFF2-40B4-BE49-F238E27FC236}">
                <a16:creationId xmlns:a16="http://schemas.microsoft.com/office/drawing/2014/main" id="{1BFABBAE-E945-44EB-9261-7C37EC0919B7}"/>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17477" y="5375204"/>
            <a:ext cx="339925" cy="319929"/>
          </a:xfrm>
          <a:prstGeom prst="rect">
            <a:avLst/>
          </a:prstGeom>
        </p:spPr>
      </p:pic>
      <p:pic>
        <p:nvPicPr>
          <p:cNvPr id="40" name="Gráfico 39">
            <a:extLst>
              <a:ext uri="{FF2B5EF4-FFF2-40B4-BE49-F238E27FC236}">
                <a16:creationId xmlns:a16="http://schemas.microsoft.com/office/drawing/2014/main" id="{2211E6CE-999D-47CA-8E78-77170CD7D08C}"/>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069006" y="5361922"/>
            <a:ext cx="636077" cy="361906"/>
          </a:xfrm>
          <a:prstGeom prst="rect">
            <a:avLst/>
          </a:prstGeom>
        </p:spPr>
      </p:pic>
      <p:pic>
        <p:nvPicPr>
          <p:cNvPr id="41" name="Gráfico 40">
            <a:extLst>
              <a:ext uri="{FF2B5EF4-FFF2-40B4-BE49-F238E27FC236}">
                <a16:creationId xmlns:a16="http://schemas.microsoft.com/office/drawing/2014/main" id="{D417C3C7-36BE-47D9-B71C-7B4B814AA79A}"/>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3166042" y="5418276"/>
            <a:ext cx="991160" cy="245235"/>
          </a:xfrm>
          <a:prstGeom prst="rect">
            <a:avLst/>
          </a:prstGeom>
        </p:spPr>
      </p:pic>
      <p:pic>
        <p:nvPicPr>
          <p:cNvPr id="43" name="Gráfico 42">
            <a:extLst>
              <a:ext uri="{FF2B5EF4-FFF2-40B4-BE49-F238E27FC236}">
                <a16:creationId xmlns:a16="http://schemas.microsoft.com/office/drawing/2014/main" id="{CD3C49D6-C161-43F3-B8FA-DE758A367BA4}"/>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4563767" y="5405865"/>
            <a:ext cx="689113" cy="270058"/>
          </a:xfrm>
          <a:prstGeom prst="rect">
            <a:avLst/>
          </a:prstGeom>
        </p:spPr>
      </p:pic>
      <p:pic>
        <p:nvPicPr>
          <p:cNvPr id="44" name="Gráfico 43">
            <a:extLst>
              <a:ext uri="{FF2B5EF4-FFF2-40B4-BE49-F238E27FC236}">
                <a16:creationId xmlns:a16="http://schemas.microsoft.com/office/drawing/2014/main" id="{304D794F-DA24-4EA6-8328-622538FFF52A}"/>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5734682" y="5427345"/>
            <a:ext cx="879432" cy="269825"/>
          </a:xfrm>
          <a:prstGeom prst="rect">
            <a:avLst/>
          </a:prstGeom>
        </p:spPr>
      </p:pic>
      <p:pic>
        <p:nvPicPr>
          <p:cNvPr id="46" name="Imagem 45" descr="Uma imagem com texto&#10;&#10;Descrição gerada automaticamente">
            <a:extLst>
              <a:ext uri="{FF2B5EF4-FFF2-40B4-BE49-F238E27FC236}">
                <a16:creationId xmlns:a16="http://schemas.microsoft.com/office/drawing/2014/main" id="{C04E755E-BE1A-4C5C-A626-889F184C4001}"/>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894605" y="4451644"/>
            <a:ext cx="966454" cy="348853"/>
          </a:xfrm>
          <a:prstGeom prst="rect">
            <a:avLst/>
          </a:prstGeom>
        </p:spPr>
      </p:pic>
      <p:pic>
        <p:nvPicPr>
          <p:cNvPr id="48" name="Imagem 47" descr="Uma imagem com texto, relógio&#10;&#10;Descrição gerada automaticamente">
            <a:extLst>
              <a:ext uri="{FF2B5EF4-FFF2-40B4-BE49-F238E27FC236}">
                <a16:creationId xmlns:a16="http://schemas.microsoft.com/office/drawing/2014/main" id="{15E9BBCE-4D5C-411B-A8A2-554B3BE2B675}"/>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4431010" y="4482740"/>
            <a:ext cx="971023" cy="302744"/>
          </a:xfrm>
          <a:prstGeom prst="rect">
            <a:avLst/>
          </a:prstGeom>
        </p:spPr>
      </p:pic>
      <p:pic>
        <p:nvPicPr>
          <p:cNvPr id="26" name="Gráfico 25">
            <a:extLst>
              <a:ext uri="{FF2B5EF4-FFF2-40B4-BE49-F238E27FC236}">
                <a16:creationId xmlns:a16="http://schemas.microsoft.com/office/drawing/2014/main" id="{FD6D74B2-0E4D-478A-8296-7E486FBB1508}"/>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653439" y="1324038"/>
            <a:ext cx="1947246" cy="1160102"/>
          </a:xfrm>
          <a:prstGeom prst="rect">
            <a:avLst/>
          </a:prstGeom>
        </p:spPr>
      </p:pic>
      <p:pic>
        <p:nvPicPr>
          <p:cNvPr id="2" name="Gráfico 28">
            <a:extLst>
              <a:ext uri="{FF2B5EF4-FFF2-40B4-BE49-F238E27FC236}">
                <a16:creationId xmlns:a16="http://schemas.microsoft.com/office/drawing/2014/main" id="{33452801-4C56-A3EB-1D79-4DDABD5B254B}"/>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6652214" y="2640425"/>
            <a:ext cx="276225" cy="276225"/>
          </a:xfrm>
          <a:prstGeom prst="rect">
            <a:avLst/>
          </a:prstGeom>
        </p:spPr>
      </p:pic>
      <p:pic>
        <p:nvPicPr>
          <p:cNvPr id="3" name="Gráfico 29">
            <a:extLst>
              <a:ext uri="{FF2B5EF4-FFF2-40B4-BE49-F238E27FC236}">
                <a16:creationId xmlns:a16="http://schemas.microsoft.com/office/drawing/2014/main" id="{BDCD4EC8-5022-AE90-E8FF-AAB74ADBB7F6}"/>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7064170" y="2640425"/>
            <a:ext cx="276225" cy="276225"/>
          </a:xfrm>
          <a:prstGeom prst="rect">
            <a:avLst/>
          </a:prstGeom>
        </p:spPr>
      </p:pic>
      <p:pic>
        <p:nvPicPr>
          <p:cNvPr id="4" name="Gráfico 35">
            <a:extLst>
              <a:ext uri="{FF2B5EF4-FFF2-40B4-BE49-F238E27FC236}">
                <a16:creationId xmlns:a16="http://schemas.microsoft.com/office/drawing/2014/main" id="{D86ACDDF-C574-3695-9126-C301F6CEF4E2}"/>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7476126" y="2640425"/>
            <a:ext cx="276225" cy="276225"/>
          </a:xfrm>
          <a:prstGeom prst="rect">
            <a:avLst/>
          </a:prstGeom>
        </p:spPr>
      </p:pic>
      <p:pic>
        <p:nvPicPr>
          <p:cNvPr id="6" name="Picture 5">
            <a:extLst>
              <a:ext uri="{FF2B5EF4-FFF2-40B4-BE49-F238E27FC236}">
                <a16:creationId xmlns:a16="http://schemas.microsoft.com/office/drawing/2014/main" id="{31863A15-46B3-7B80-19D8-A43D3A5DAB1B}"/>
              </a:ext>
            </a:extLst>
          </p:cNvPr>
          <p:cNvPicPr>
            <a:picLocks noChangeAspect="1"/>
          </p:cNvPicPr>
          <p:nvPr userDrawn="1"/>
        </p:nvPicPr>
        <p:blipFill>
          <a:blip r:embed="rId36"/>
          <a:stretch>
            <a:fillRect/>
          </a:stretch>
        </p:blipFill>
        <p:spPr>
          <a:xfrm>
            <a:off x="8300038" y="2640425"/>
            <a:ext cx="276225" cy="276225"/>
          </a:xfrm>
          <a:prstGeom prst="rect">
            <a:avLst/>
          </a:prstGeom>
        </p:spPr>
      </p:pic>
      <p:pic>
        <p:nvPicPr>
          <p:cNvPr id="7" name="Picture 6">
            <a:extLst>
              <a:ext uri="{FF2B5EF4-FFF2-40B4-BE49-F238E27FC236}">
                <a16:creationId xmlns:a16="http://schemas.microsoft.com/office/drawing/2014/main" id="{1BEA3654-27E8-5D9E-3FEC-A4F620BB334C}"/>
              </a:ext>
            </a:extLst>
          </p:cNvPr>
          <p:cNvPicPr>
            <a:picLocks noChangeAspect="1"/>
          </p:cNvPicPr>
          <p:nvPr userDrawn="1"/>
        </p:nvPicPr>
        <p:blipFill>
          <a:blip r:embed="rId37"/>
          <a:stretch>
            <a:fillRect/>
          </a:stretch>
        </p:blipFill>
        <p:spPr>
          <a:xfrm>
            <a:off x="7888082" y="2640425"/>
            <a:ext cx="276225" cy="276225"/>
          </a:xfrm>
          <a:prstGeom prst="rect">
            <a:avLst/>
          </a:prstGeom>
        </p:spPr>
      </p:pic>
      <p:sp>
        <p:nvSpPr>
          <p:cNvPr id="8" name="Subtitle 2">
            <a:extLst>
              <a:ext uri="{FF2B5EF4-FFF2-40B4-BE49-F238E27FC236}">
                <a16:creationId xmlns:a16="http://schemas.microsoft.com/office/drawing/2014/main" id="{D91B25E5-22CF-6773-B872-445B56878078}"/>
              </a:ext>
            </a:extLst>
          </p:cNvPr>
          <p:cNvSpPr txBox="1">
            <a:spLocks/>
          </p:cNvSpPr>
          <p:nvPr userDrawn="1"/>
        </p:nvSpPr>
        <p:spPr>
          <a:xfrm>
            <a:off x="6661739" y="2355984"/>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b="0" i="0" dirty="0">
                <a:solidFill>
                  <a:schemeClr val="bg1"/>
                </a:solidFill>
                <a:effectLst/>
                <a:latin typeface="PuviRegular"/>
              </a:rPr>
              <a:t>@BIOVOICES</a:t>
            </a:r>
            <a:endParaRPr lang="pt-PT" sz="1400" dirty="0">
              <a:solidFill>
                <a:schemeClr val="bg1"/>
              </a:solidFill>
            </a:endParaRPr>
          </a:p>
        </p:txBody>
      </p:sp>
    </p:spTree>
    <p:extLst>
      <p:ext uri="{BB962C8B-B14F-4D97-AF65-F5344CB8AC3E}">
        <p14:creationId xmlns:p14="http://schemas.microsoft.com/office/powerpoint/2010/main" val="388466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27446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379095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3D60B196-6C76-4FE0-A2E9-306EDE891380}" type="datetimeFigureOut">
              <a:rPr lang="el-GR" smtClean="0"/>
              <a:t>22/5/2025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5544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3D60B196-6C76-4FE0-A2E9-306EDE891380}" type="datetimeFigureOut">
              <a:rPr lang="el-GR" smtClean="0"/>
              <a:t>22/5/2025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64996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3D60B196-6C76-4FE0-A2E9-306EDE891380}" type="datetimeFigureOut">
              <a:rPr lang="el-GR" smtClean="0"/>
              <a:t>22/5/2025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3659395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60B196-6C76-4FE0-A2E9-306EDE891380}" type="datetimeFigureOut">
              <a:rPr lang="el-GR" smtClean="0"/>
              <a:t>22/5/2025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896244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22/5/2025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25278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22/5/2025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42327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0B196-6C76-4FE0-A2E9-306EDE891380}" type="datetimeFigureOut">
              <a:rPr lang="el-GR" smtClean="0"/>
              <a:t>22/5/2025</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C3F82-1941-46A1-8C8A-A1E4426A0788}" type="slidenum">
              <a:rPr lang="el-GR" smtClean="0"/>
              <a:t>‹N›</a:t>
            </a:fld>
            <a:endParaRPr lang="el-GR"/>
          </a:p>
        </p:txBody>
      </p:sp>
    </p:spTree>
    <p:extLst>
      <p:ext uri="{BB962C8B-B14F-4D97-AF65-F5344CB8AC3E}">
        <p14:creationId xmlns:p14="http://schemas.microsoft.com/office/powerpoint/2010/main" val="1033281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youtube.com/shorts/DCCqACRKFEc?feature=shar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anva.com/design/DAGGpLqF0pU/7f8liLOGmDFAeWbHcQaDww/edit?utm_content=DAGGpLqF0pU&amp;utm_campaign=designshare&amp;utm_medium=link2&amp;utm_source=sharebutto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hyperlink" Target="https://projects.research-and-innovation.ec.europa.eu/en/research-area/industrial-research-and-innovation/eu-valorisation-policy/knowledge-valorisation-platform/repository/whats-bioeconomy-book-kids" TargetMode="External"/><Relationship Id="rId2" Type="http://schemas.openxmlformats.org/officeDocument/2006/relationships/hyperlink" Target="https://www.ecoschools.global/seven-steps-methodology"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ecoschools.global/seven-steps-methodolog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75E06E-4BA7-48E6-B3EA-9604936F0BC2}"/>
              </a:ext>
            </a:extLst>
          </p:cNvPr>
          <p:cNvSpPr>
            <a:spLocks noGrp="1"/>
          </p:cNvSpPr>
          <p:nvPr>
            <p:ph type="title"/>
          </p:nvPr>
        </p:nvSpPr>
        <p:spPr/>
        <p:txBody>
          <a:bodyPr>
            <a:normAutofit fontScale="90000"/>
          </a:bodyPr>
          <a:lstStyle/>
          <a:p>
            <a:r>
              <a:rPr lang="pt-PT" dirty="0"/>
              <a:t>Matériel de formation</a:t>
            </a:r>
          </a:p>
        </p:txBody>
      </p:sp>
      <p:sp>
        <p:nvSpPr>
          <p:cNvPr id="3" name="Subtítulo 2">
            <a:extLst>
              <a:ext uri="{FF2B5EF4-FFF2-40B4-BE49-F238E27FC236}">
                <a16:creationId xmlns:a16="http://schemas.microsoft.com/office/drawing/2014/main" id="{D8A2EDF0-7A23-40CD-8304-26565CF08866}"/>
              </a:ext>
            </a:extLst>
          </p:cNvPr>
          <p:cNvSpPr>
            <a:spLocks noGrp="1"/>
          </p:cNvSpPr>
          <p:nvPr>
            <p:ph type="subTitle" idx="1"/>
          </p:nvPr>
        </p:nvSpPr>
        <p:spPr>
          <a:xfrm>
            <a:off x="644590" y="4487219"/>
            <a:ext cx="2946486" cy="605474"/>
          </a:xfrm>
        </p:spPr>
        <p:txBody>
          <a:bodyPr>
            <a:normAutofit/>
          </a:bodyPr>
          <a:lstStyle/>
          <a:p>
            <a:r>
              <a:rPr lang="fr-FR" dirty="0"/>
              <a:t>ÉTAPE 1 : FORMEZ UN COMITÉ ÉCO</a:t>
            </a:r>
            <a:endParaRPr lang="pt-PT" dirty="0"/>
          </a:p>
        </p:txBody>
      </p:sp>
      <p:sp>
        <p:nvSpPr>
          <p:cNvPr id="4" name="TextBox 3">
            <a:extLst>
              <a:ext uri="{FF2B5EF4-FFF2-40B4-BE49-F238E27FC236}">
                <a16:creationId xmlns:a16="http://schemas.microsoft.com/office/drawing/2014/main" id="{44CFAC54-1891-81EE-F59C-0A0FE66A96F1}"/>
              </a:ext>
            </a:extLst>
          </p:cNvPr>
          <p:cNvSpPr txBox="1"/>
          <p:nvPr/>
        </p:nvSpPr>
        <p:spPr>
          <a:xfrm>
            <a:off x="564859" y="5500382"/>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66FE96"/>
                </a:solidFill>
              </a:rPr>
              <a:t>M. Giannakopoulou</a:t>
            </a:r>
            <a:endParaRPr lang="en-US" dirty="0">
              <a:solidFill>
                <a:srgbClr val="66FE96"/>
              </a:solidFill>
              <a:ea typeface="Calibri"/>
              <a:cs typeface="Calibri"/>
            </a:endParaRPr>
          </a:p>
        </p:txBody>
      </p:sp>
    </p:spTree>
    <p:extLst>
      <p:ext uri="{BB962C8B-B14F-4D97-AF65-F5344CB8AC3E}">
        <p14:creationId xmlns:p14="http://schemas.microsoft.com/office/powerpoint/2010/main" val="1953838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469" y="1050179"/>
            <a:ext cx="8675632" cy="1068586"/>
          </a:xfrm>
        </p:spPr>
        <p:txBody>
          <a:bodyPr vert="horz" lIns="91440" tIns="45720" rIns="91440" bIns="45720" rtlCol="0" anchor="t">
            <a:noAutofit/>
          </a:bodyPr>
          <a:lstStyle/>
          <a:p>
            <a:pPr>
              <a:buFont typeface="Wingdings" pitchFamily="2" charset="2"/>
              <a:buChar char="v"/>
            </a:pPr>
            <a:r>
              <a:rPr lang="fr-FR" sz="2000" dirty="0">
                <a:latin typeface="+mj-lt"/>
              </a:rPr>
              <a:t>Le premier sous-groupe peut mettre en place des programmes de compostage pour gérer les déchets organiques, en transformant les restes de nourriture et les déchets de jardin en compost pour les jardins scolaires.</a:t>
            </a:r>
            <a:endParaRPr lang="en-US" sz="2000" dirty="0">
              <a:latin typeface="+mj-lt"/>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5840" y="2575582"/>
            <a:ext cx="3138882" cy="2093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a:extLst>
              <a:ext uri="{FF2B5EF4-FFF2-40B4-BE49-F238E27FC236}">
                <a16:creationId xmlns:a16="http://schemas.microsoft.com/office/drawing/2014/main" id="{A1E8E4BD-7DC7-DB39-1A45-9977F4EB5045}"/>
              </a:ext>
            </a:extLst>
          </p:cNvPr>
          <p:cNvSpPr>
            <a:spLocks noGrp="1"/>
          </p:cNvSpPr>
          <p:nvPr>
            <p:ph type="title"/>
          </p:nvPr>
        </p:nvSpPr>
        <p:spPr>
          <a:xfrm>
            <a:off x="260392" y="116632"/>
            <a:ext cx="8229600" cy="1143000"/>
          </a:xfrm>
        </p:spPr>
        <p:txBody>
          <a:bodyPr>
            <a:normAutofit/>
          </a:bodyPr>
          <a:lstStyle/>
          <a:p>
            <a:r>
              <a:rPr lang="en-US" sz="3200" b="1" dirty="0"/>
              <a:t>La </a:t>
            </a:r>
            <a:r>
              <a:rPr lang="en-US" sz="3200" b="1" dirty="0" err="1"/>
              <a:t>bioéconomie</a:t>
            </a:r>
            <a:r>
              <a:rPr lang="en-US" sz="3200" b="1" dirty="0"/>
              <a:t> et </a:t>
            </a:r>
            <a:r>
              <a:rPr lang="en-US" sz="3200" b="1" dirty="0" err="1"/>
              <a:t>l’éco-comité</a:t>
            </a:r>
            <a:endParaRPr lang="el-GR" sz="3200" b="1" dirty="0">
              <a:cs typeface="Calibri"/>
            </a:endParaRPr>
          </a:p>
        </p:txBody>
      </p:sp>
      <p:sp>
        <p:nvSpPr>
          <p:cNvPr id="9" name="Content Placeholder 2">
            <a:extLst>
              <a:ext uri="{FF2B5EF4-FFF2-40B4-BE49-F238E27FC236}">
                <a16:creationId xmlns:a16="http://schemas.microsoft.com/office/drawing/2014/main" id="{4561CF15-6BB9-01C4-9990-42B3AAD2E832}"/>
              </a:ext>
            </a:extLst>
          </p:cNvPr>
          <p:cNvSpPr txBox="1">
            <a:spLocks/>
          </p:cNvSpPr>
          <p:nvPr/>
        </p:nvSpPr>
        <p:spPr>
          <a:xfrm>
            <a:off x="262601" y="1911478"/>
            <a:ext cx="5218754" cy="484407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latin typeface="+mj-lt"/>
              </a:rPr>
              <a:t> </a:t>
            </a:r>
            <a:endParaRPr lang="en-US" dirty="0"/>
          </a:p>
          <a:p>
            <a:pPr>
              <a:buFont typeface="Wingdings" pitchFamily="2" charset="2"/>
              <a:buChar char="ü"/>
            </a:pPr>
            <a:r>
              <a:rPr lang="fr-FR" sz="2000" dirty="0">
                <a:latin typeface="+mj-lt"/>
              </a:rPr>
              <a:t>Le comité peut décider des personnes qui seront impliquées et du déroulement des actions qui seront nécessaires. Dans ce cas, le comité aura besoin de l’aide du personnel de la cafétéria afin qu’il puisse recueillir les informations dont il a besoin concernant la quantité de nourriture gaspillée.  
Ils peuvent ensuite informer les élèves sur les avantages du compostage (avec des affiches, des discours ou de courtes présentations en classe).</a:t>
            </a:r>
            <a:endParaRPr lang="en-US" sz="2000" dirty="0">
              <a:latin typeface="+mj-lt"/>
            </a:endParaRPr>
          </a:p>
        </p:txBody>
      </p:sp>
    </p:spTree>
    <p:extLst>
      <p:ext uri="{BB962C8B-B14F-4D97-AF65-F5344CB8AC3E}">
        <p14:creationId xmlns:p14="http://schemas.microsoft.com/office/powerpoint/2010/main" val="497116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469" y="1520123"/>
            <a:ext cx="8675632" cy="4844070"/>
          </a:xfrm>
        </p:spPr>
        <p:txBody>
          <a:bodyPr vert="horz" lIns="91440" tIns="45720" rIns="91440" bIns="45720" rtlCol="0" anchor="t">
            <a:noAutofit/>
          </a:bodyPr>
          <a:lstStyle/>
          <a:p>
            <a:pPr>
              <a:buFont typeface="Wingdings" pitchFamily="2" charset="2"/>
              <a:buChar char="ü"/>
            </a:pPr>
            <a:r>
              <a:rPr lang="fr-FR" sz="2400" dirty="0">
                <a:latin typeface="+mj-lt"/>
              </a:rPr>
              <a:t>Après avoir informé les élèves, l’éco-comité doit suivre et évaluer le déroulement des actions. Le gaspillage alimentaire est-il moindre ? L’attitude des élèves vis-à-vis du gaspillage alimentaire a-t-elle changé ?</a:t>
            </a:r>
            <a:endParaRPr lang="en-US" sz="2400" dirty="0">
              <a:latin typeface="+mj-lt"/>
              <a:cs typeface="Calibri"/>
            </a:endParaRPr>
          </a:p>
          <a:p>
            <a:pPr>
              <a:buFont typeface="Wingdings" pitchFamily="2" charset="2"/>
              <a:buChar char="ü"/>
            </a:pPr>
            <a:r>
              <a:rPr lang="fr-FR" sz="2400" dirty="0">
                <a:latin typeface="+mj-lt"/>
              </a:rPr>
              <a:t>Ensuite, le comité informe l’ensemble de la communauté des résultats. Ils peuvent envoyer une lettre d’information aux parents et au conseil municipal avec les quantités de compost produites en tant qu’unité scolaire et les avantages de celui-ci.</a:t>
            </a:r>
            <a:endParaRPr lang="en-US" sz="2400" dirty="0">
              <a:latin typeface="+mj-lt"/>
              <a:cs typeface="Calibri"/>
            </a:endParaRPr>
          </a:p>
        </p:txBody>
      </p:sp>
      <p:sp>
        <p:nvSpPr>
          <p:cNvPr id="7" name="Title 1">
            <a:extLst>
              <a:ext uri="{FF2B5EF4-FFF2-40B4-BE49-F238E27FC236}">
                <a16:creationId xmlns:a16="http://schemas.microsoft.com/office/drawing/2014/main" id="{2A45145B-9BCF-1485-B5EB-91C7D34B8A2C}"/>
              </a:ext>
            </a:extLst>
          </p:cNvPr>
          <p:cNvSpPr>
            <a:spLocks noGrp="1"/>
          </p:cNvSpPr>
          <p:nvPr>
            <p:ph type="title"/>
          </p:nvPr>
        </p:nvSpPr>
        <p:spPr>
          <a:xfrm>
            <a:off x="260392" y="116632"/>
            <a:ext cx="8229600" cy="1143000"/>
          </a:xfrm>
        </p:spPr>
        <p:txBody>
          <a:bodyPr>
            <a:normAutofit/>
          </a:bodyPr>
          <a:lstStyle/>
          <a:p>
            <a:r>
              <a:rPr lang="en-US" sz="3200" b="1" dirty="0"/>
              <a:t>La </a:t>
            </a:r>
            <a:r>
              <a:rPr lang="en-US" sz="3200" b="1" dirty="0" err="1"/>
              <a:t>bioéconomie</a:t>
            </a:r>
            <a:r>
              <a:rPr lang="en-US" sz="3200" b="1" dirty="0"/>
              <a:t> et </a:t>
            </a:r>
            <a:r>
              <a:rPr lang="en-US" sz="3200" b="1" dirty="0" err="1"/>
              <a:t>l’éco-comité</a:t>
            </a:r>
            <a:endParaRPr lang="el-GR" sz="3200" b="1" dirty="0">
              <a:cs typeface="Calibri"/>
            </a:endParaRPr>
          </a:p>
        </p:txBody>
      </p:sp>
    </p:spTree>
    <p:extLst>
      <p:ext uri="{BB962C8B-B14F-4D97-AF65-F5344CB8AC3E}">
        <p14:creationId xmlns:p14="http://schemas.microsoft.com/office/powerpoint/2010/main" val="254146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24744"/>
            <a:ext cx="8229600" cy="4525963"/>
          </a:xfrm>
        </p:spPr>
        <p:txBody>
          <a:bodyPr vert="horz" lIns="91440" tIns="45720" rIns="91440" bIns="45720" rtlCol="0" anchor="t">
            <a:normAutofit/>
          </a:bodyPr>
          <a:lstStyle/>
          <a:p>
            <a:pPr>
              <a:buFont typeface="Wingdings" pitchFamily="2" charset="2"/>
              <a:buChar char="v"/>
            </a:pPr>
            <a:r>
              <a:rPr lang="fr-FR" sz="2000" dirty="0"/>
              <a:t>Le deuxième sous-groupe peut mettre en place des programmes de recyclage pour réduire les déchets de plastique et de papier.</a:t>
            </a:r>
          </a:p>
          <a:p>
            <a:pPr marL="0" indent="0">
              <a:buNone/>
            </a:pPr>
            <a:endParaRPr lang="en-US" sz="2000" dirty="0">
              <a:cs typeface="Calibri"/>
            </a:endParaRPr>
          </a:p>
          <a:p>
            <a:pPr>
              <a:buFont typeface="Wingdings" pitchFamily="2" charset="2"/>
              <a:buChar char="ü"/>
            </a:pPr>
            <a:r>
              <a:rPr lang="fr-FR" sz="2000" dirty="0"/>
              <a:t>L’</a:t>
            </a:r>
            <a:r>
              <a:rPr lang="fr-FR" sz="2000" dirty="0" err="1"/>
              <a:t>écocomité</a:t>
            </a:r>
            <a:r>
              <a:rPr lang="fr-FR" sz="2000" dirty="0"/>
              <a:t> peut prendre l’initiative de collecter les déchets pendant deux jours et de présenter la façon dont nous regroupons les déchets de notre école et les déposons dans les bacs de recyclage en fonction de la matière dont ils sont faits.</a:t>
            </a:r>
            <a:endParaRPr lang="el-GR" sz="20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6187" y="3135328"/>
            <a:ext cx="3430992" cy="228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a:extLst>
              <a:ext uri="{FF2B5EF4-FFF2-40B4-BE49-F238E27FC236}">
                <a16:creationId xmlns:a16="http://schemas.microsoft.com/office/drawing/2014/main" id="{7A47B31C-9861-0794-A763-95118A7CDE02}"/>
              </a:ext>
            </a:extLst>
          </p:cNvPr>
          <p:cNvSpPr>
            <a:spLocks noGrp="1"/>
          </p:cNvSpPr>
          <p:nvPr>
            <p:ph type="title"/>
          </p:nvPr>
        </p:nvSpPr>
        <p:spPr>
          <a:xfrm>
            <a:off x="260392" y="116632"/>
            <a:ext cx="8229600" cy="1143000"/>
          </a:xfrm>
        </p:spPr>
        <p:txBody>
          <a:bodyPr>
            <a:normAutofit/>
          </a:bodyPr>
          <a:lstStyle/>
          <a:p>
            <a:r>
              <a:rPr lang="en-US" sz="3200" b="1" dirty="0"/>
              <a:t>La </a:t>
            </a:r>
            <a:r>
              <a:rPr lang="en-US" sz="3200" b="1" dirty="0" err="1"/>
              <a:t>bioéconomie</a:t>
            </a:r>
            <a:r>
              <a:rPr lang="en-US" sz="3200" b="1" dirty="0"/>
              <a:t> et </a:t>
            </a:r>
            <a:r>
              <a:rPr lang="en-US" sz="3200" b="1" dirty="0" err="1"/>
              <a:t>l’éco-comité</a:t>
            </a:r>
            <a:endParaRPr lang="el-GR" sz="3200" b="1" dirty="0">
              <a:cs typeface="Calibri"/>
            </a:endParaRPr>
          </a:p>
        </p:txBody>
      </p:sp>
    </p:spTree>
    <p:extLst>
      <p:ext uri="{BB962C8B-B14F-4D97-AF65-F5344CB8AC3E}">
        <p14:creationId xmlns:p14="http://schemas.microsoft.com/office/powerpoint/2010/main" val="1710401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7021" y="1626549"/>
            <a:ext cx="8229600" cy="4525963"/>
          </a:xfrm>
        </p:spPr>
        <p:txBody>
          <a:bodyPr vert="horz" lIns="91440" tIns="45720" rIns="91440" bIns="45720" rtlCol="0" anchor="t">
            <a:noAutofit/>
          </a:bodyPr>
          <a:lstStyle/>
          <a:p>
            <a:pPr>
              <a:buFont typeface="Wingdings" pitchFamily="2" charset="2"/>
              <a:buChar char="ü"/>
            </a:pPr>
            <a:r>
              <a:rPr lang="fr-FR" sz="2000" dirty="0"/>
              <a:t>Ensuite, ils peuvent informer les élèves sur les avantages du recyclage à l’école et les inciter à former de petits groupes de bénévoles qui contacteront les entreprises de recyclage et trouveront la meilleure offre pour les matériaux recyclables de l’école. Au lieu d’argent, l’entreprise pourrait fournir à l’école du papier recyclé et des fournitures scolaires biosourcées.</a:t>
            </a:r>
          </a:p>
          <a:p>
            <a:pPr marL="0" indent="0">
              <a:buNone/>
            </a:pPr>
            <a:endParaRPr lang="en-US" sz="2000" dirty="0">
              <a:cs typeface="Calibri"/>
            </a:endParaRPr>
          </a:p>
          <a:p>
            <a:pPr>
              <a:buFont typeface="Wingdings" pitchFamily="2" charset="2"/>
              <a:buChar char="ü"/>
            </a:pPr>
            <a:r>
              <a:rPr lang="fr-FR" sz="2000" dirty="0"/>
              <a:t>Le comité écologique suivra et évaluera les avantages financiers et éducatifs du projet spécifique et rédigera un article dans le journal de l’école pour le promouvoir comme une bonne pratique.</a:t>
            </a:r>
            <a:endParaRPr lang="el-GR" sz="2000" dirty="0"/>
          </a:p>
        </p:txBody>
      </p:sp>
      <p:sp>
        <p:nvSpPr>
          <p:cNvPr id="8" name="Title 1">
            <a:extLst>
              <a:ext uri="{FF2B5EF4-FFF2-40B4-BE49-F238E27FC236}">
                <a16:creationId xmlns:a16="http://schemas.microsoft.com/office/drawing/2014/main" id="{7BF70E80-F50A-AD52-1FD1-FAB3737E70E5}"/>
              </a:ext>
            </a:extLst>
          </p:cNvPr>
          <p:cNvSpPr>
            <a:spLocks noGrp="1"/>
          </p:cNvSpPr>
          <p:nvPr>
            <p:ph type="title"/>
          </p:nvPr>
        </p:nvSpPr>
        <p:spPr>
          <a:xfrm>
            <a:off x="260392" y="116632"/>
            <a:ext cx="8229600" cy="1143000"/>
          </a:xfrm>
        </p:spPr>
        <p:txBody>
          <a:bodyPr>
            <a:normAutofit/>
          </a:bodyPr>
          <a:lstStyle/>
          <a:p>
            <a:r>
              <a:rPr lang="en-US" sz="3200" b="1" dirty="0"/>
              <a:t>La </a:t>
            </a:r>
            <a:r>
              <a:rPr lang="en-US" sz="3200" b="1" dirty="0" err="1"/>
              <a:t>bioéconomie</a:t>
            </a:r>
            <a:r>
              <a:rPr lang="en-US" sz="3200" b="1" dirty="0"/>
              <a:t> et </a:t>
            </a:r>
            <a:r>
              <a:rPr lang="en-US" sz="3200" b="1" dirty="0" err="1"/>
              <a:t>l’éco-comité</a:t>
            </a:r>
            <a:endParaRPr lang="el-GR" sz="3200" b="1" dirty="0">
              <a:cs typeface="Calibri"/>
            </a:endParaRPr>
          </a:p>
        </p:txBody>
      </p:sp>
    </p:spTree>
    <p:extLst>
      <p:ext uri="{BB962C8B-B14F-4D97-AF65-F5344CB8AC3E}">
        <p14:creationId xmlns:p14="http://schemas.microsoft.com/office/powerpoint/2010/main" val="2639094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24" y="57101"/>
            <a:ext cx="8229600" cy="1143000"/>
          </a:xfrm>
        </p:spPr>
        <p:txBody>
          <a:bodyPr>
            <a:normAutofit/>
          </a:bodyPr>
          <a:lstStyle/>
          <a:p>
            <a:r>
              <a:rPr lang="en-US" b="1" dirty="0"/>
              <a:t>La </a:t>
            </a:r>
            <a:r>
              <a:rPr lang="en-US" b="1" dirty="0" err="1"/>
              <a:t>bioéconomie</a:t>
            </a:r>
            <a:r>
              <a:rPr lang="en-US" b="1" dirty="0"/>
              <a:t> et </a:t>
            </a:r>
            <a:r>
              <a:rPr lang="en-US" b="1" dirty="0" err="1"/>
              <a:t>l’éco-comité</a:t>
            </a:r>
            <a:endParaRPr lang="el-GR" b="1" dirty="0"/>
          </a:p>
        </p:txBody>
      </p:sp>
      <p:sp>
        <p:nvSpPr>
          <p:cNvPr id="3" name="Content Placeholder 2"/>
          <p:cNvSpPr>
            <a:spLocks noGrp="1"/>
          </p:cNvSpPr>
          <p:nvPr>
            <p:ph idx="1"/>
          </p:nvPr>
        </p:nvSpPr>
        <p:spPr>
          <a:xfrm>
            <a:off x="451291" y="1200101"/>
            <a:ext cx="5115225" cy="4525963"/>
          </a:xfrm>
        </p:spPr>
        <p:txBody>
          <a:bodyPr vert="horz" lIns="91440" tIns="45720" rIns="91440" bIns="45720" rtlCol="0" anchor="t">
            <a:normAutofit/>
          </a:bodyPr>
          <a:lstStyle/>
          <a:p>
            <a:r>
              <a:rPr lang="fr-FR" sz="1600" dirty="0"/>
              <a:t>Le troisième groupe peut promouvoir l’utilisation de matériaux biodégradables dans des domaines tels que la papeterie scolaire ou l’emballage alimentaire.</a:t>
            </a:r>
            <a:endParaRPr lang="en-US" sz="1600" dirty="0"/>
          </a:p>
          <a:p>
            <a:pPr>
              <a:buFont typeface="Wingdings" pitchFamily="2" charset="2"/>
              <a:buChar char="ü"/>
            </a:pPr>
            <a:r>
              <a:rPr lang="fr-FR" sz="1600" dirty="0"/>
              <a:t>Le comité écologique peut encourager les élèves à utiliser des boîtes à collations bio ou des sacs bio en tissu. Pour ce faire, ils peuvent utiliser des présentations et du matériel du livre « Qu’est-ce que la bioéconomie ? », le premier livre sur la bioéconomie pour les enfants avec </a:t>
            </a:r>
            <a:r>
              <a:rPr lang="fr-FR" sz="1600" dirty="0" err="1"/>
              <a:t>Alistar</a:t>
            </a:r>
            <a:r>
              <a:rPr lang="fr-FR" sz="1600" dirty="0"/>
              <a:t> Illustration qui est produit par le projet européen BIOVOICES. Ils peuvent également donner vie aux produits biosourcés grâce à </a:t>
            </a:r>
            <a:r>
              <a:rPr lang="fr-FR" sz="1600" dirty="0" err="1"/>
              <a:t>Chatterpix</a:t>
            </a:r>
            <a:r>
              <a:rPr lang="fr-FR" sz="1600" dirty="0"/>
              <a:t>, ce qui intéressera davantage les plus jeunes.</a:t>
            </a:r>
            <a:endParaRPr lang="en-US" sz="1600" dirty="0"/>
          </a:p>
          <a:p>
            <a:pPr marL="0" indent="0">
              <a:buNone/>
            </a:pPr>
            <a:r>
              <a:rPr lang="en-US" sz="1600" dirty="0">
                <a:hlinkClick r:id="rId2"/>
              </a:rPr>
              <a:t>https://youtube.com/shorts/DCCqACRKFEc?feature=share</a:t>
            </a:r>
            <a:endParaRPr lang="en-US" sz="1600" dirty="0"/>
          </a:p>
          <a:p>
            <a:endParaRPr lang="el-GR" sz="1600" dirty="0">
              <a:cs typeface="Calibri"/>
            </a:endParaRPr>
          </a:p>
          <a:p>
            <a:endParaRPr lang="el-GR" sz="1600" dirty="0">
              <a:cs typeface="Calibri"/>
            </a:endParaRPr>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3896" y="1550584"/>
            <a:ext cx="2663266" cy="3467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5421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La </a:t>
            </a:r>
            <a:r>
              <a:rPr lang="en-US" b="1" dirty="0" err="1"/>
              <a:t>bioéconomie</a:t>
            </a:r>
            <a:r>
              <a:rPr lang="en-US" b="1" dirty="0"/>
              <a:t> et </a:t>
            </a:r>
            <a:r>
              <a:rPr lang="en-US" b="1" dirty="0" err="1"/>
              <a:t>l’éco-comité</a:t>
            </a:r>
            <a:endParaRPr lang="el-GR" b="1" dirty="0"/>
          </a:p>
        </p:txBody>
      </p:sp>
      <p:sp>
        <p:nvSpPr>
          <p:cNvPr id="3" name="Content Placeholder 2"/>
          <p:cNvSpPr>
            <a:spLocks noGrp="1"/>
          </p:cNvSpPr>
          <p:nvPr>
            <p:ph idx="1"/>
          </p:nvPr>
        </p:nvSpPr>
        <p:spPr>
          <a:xfrm>
            <a:off x="395536" y="1200101"/>
            <a:ext cx="8229600" cy="4525963"/>
          </a:xfrm>
        </p:spPr>
        <p:txBody>
          <a:bodyPr vert="horz" lIns="91440" tIns="45720" rIns="91440" bIns="45720" rtlCol="0" anchor="t">
            <a:normAutofit/>
          </a:bodyPr>
          <a:lstStyle/>
          <a:p>
            <a:pPr marL="0" indent="0">
              <a:buNone/>
            </a:pPr>
            <a:endParaRPr lang="en-US" sz="1600" dirty="0">
              <a:cs typeface="Calibri"/>
            </a:endParaRPr>
          </a:p>
          <a:p>
            <a:pPr>
              <a:buFont typeface="Wingdings" pitchFamily="2" charset="2"/>
              <a:buChar char="ü"/>
            </a:pPr>
            <a:r>
              <a:rPr lang="fr-FR" sz="1600" dirty="0"/>
              <a:t>L’éco-comité peut également collecter des fonds en vendant le compost qu’il produit afin d’acheter des crayons en bâton de bambou et des cahiers en caca d’animal.</a:t>
            </a:r>
          </a:p>
          <a:p>
            <a:pPr marL="0" indent="0">
              <a:buNone/>
            </a:pPr>
            <a:endParaRPr lang="en-US" sz="1600" dirty="0"/>
          </a:p>
          <a:p>
            <a:pPr>
              <a:buFont typeface="Wingdings" pitchFamily="2" charset="2"/>
              <a:buChar char="ü"/>
            </a:pPr>
            <a:r>
              <a:rPr lang="fr-FR" sz="1600" dirty="0"/>
              <a:t>Enfin, le comité éco doit évaluer et suivre le déroulement des actions et informer le grand public sur l’initiative en la rendant publique.</a:t>
            </a:r>
            <a:endParaRPr lang="en-US" sz="1600" dirty="0"/>
          </a:p>
          <a:p>
            <a:endParaRPr lang="el-GR" sz="1600" dirty="0"/>
          </a:p>
        </p:txBody>
      </p:sp>
      <p:sp>
        <p:nvSpPr>
          <p:cNvPr id="7" name="Horizontal Scroll 6"/>
          <p:cNvSpPr/>
          <p:nvPr/>
        </p:nvSpPr>
        <p:spPr>
          <a:xfrm>
            <a:off x="763990" y="3264451"/>
            <a:ext cx="7488832" cy="225397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t>Si l’on compare un projet d’école environnementale à un concert, 
l’Eco Comité en est le chef d’orchestre qui prend l’initiative de 
L’organiser, choisir les musiciens, les instruments qu’ils vont jouer, l’ordre des chansons et l’évalue à la fin en identifiant les points forts et ceux qui doivent être améliorés. Et si le concert est un succès, des articles et des reportages seront faits pour rendre l’impact encore plus grand.</a:t>
            </a:r>
            <a:endParaRPr lang="el-GR" sz="1600" dirty="0"/>
          </a:p>
        </p:txBody>
      </p:sp>
    </p:spTree>
    <p:extLst>
      <p:ext uri="{BB962C8B-B14F-4D97-AF65-F5344CB8AC3E}">
        <p14:creationId xmlns:p14="http://schemas.microsoft.com/office/powerpoint/2010/main" val="1245914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18317" cy="1143000"/>
          </a:xfrm>
        </p:spPr>
        <p:txBody>
          <a:bodyPr>
            <a:normAutofit/>
          </a:bodyPr>
          <a:lstStyle/>
          <a:p>
            <a:pPr algn="l"/>
            <a:r>
              <a:rPr lang="en-US" sz="3200" b="1" dirty="0"/>
              <a:t>Conseils </a:t>
            </a:r>
            <a:r>
              <a:rPr lang="en-US" sz="3200" b="1" dirty="0" err="1"/>
              <a:t>supplémentaires</a:t>
            </a:r>
            <a:endParaRPr lang="el-GR" sz="3200" b="1" dirty="0"/>
          </a:p>
        </p:txBody>
      </p:sp>
      <p:sp>
        <p:nvSpPr>
          <p:cNvPr id="3" name="Content Placeholder 2"/>
          <p:cNvSpPr>
            <a:spLocks noGrp="1"/>
          </p:cNvSpPr>
          <p:nvPr>
            <p:ph idx="1"/>
          </p:nvPr>
        </p:nvSpPr>
        <p:spPr>
          <a:xfrm>
            <a:off x="179512" y="1216700"/>
            <a:ext cx="5851989" cy="4392488"/>
          </a:xfrm>
        </p:spPr>
        <p:txBody>
          <a:bodyPr vert="horz" lIns="91440" tIns="45720" rIns="91440" bIns="45720" rtlCol="0" anchor="t">
            <a:noAutofit/>
          </a:bodyPr>
          <a:lstStyle/>
          <a:p>
            <a:pPr marL="0" indent="0">
              <a:buNone/>
            </a:pPr>
            <a:r>
              <a:rPr lang="fr-FR" sz="2000" b="1" dirty="0">
                <a:latin typeface="+mj-lt"/>
              </a:rPr>
              <a:t>L’éco-comité peut également faire ce qui suit pour faciliter la communication entre les membres et faire passer le mot plus rapidement</a:t>
            </a:r>
          </a:p>
          <a:p>
            <a:pPr marL="0" indent="0">
              <a:buNone/>
            </a:pPr>
            <a:endParaRPr lang="en-US" sz="2000" b="1" dirty="0">
              <a:latin typeface="+mj-lt"/>
            </a:endParaRPr>
          </a:p>
          <a:p>
            <a:pPr>
              <a:buFont typeface="Wingdings" pitchFamily="2" charset="2"/>
              <a:buChar char="ü"/>
            </a:pPr>
            <a:r>
              <a:rPr lang="fr-FR" sz="2000" dirty="0">
                <a:latin typeface="+mj-lt"/>
              </a:rPr>
              <a:t>Ils peuvent rédiger des procès-verbaux pendant les réunions et les télécharger sur un site/espace spécifique de la plateforme de l’école créée pour le comité ECO </a:t>
            </a:r>
            <a:r>
              <a:rPr lang="fr-FR" sz="2000" dirty="0" err="1">
                <a:latin typeface="+mj-lt"/>
              </a:rPr>
              <a:t>School</a:t>
            </a:r>
            <a:r>
              <a:rPr lang="fr-FR" sz="2000" dirty="0">
                <a:latin typeface="+mj-lt"/>
              </a:rPr>
              <a:t>. Les élèves/ enseignants/ parents doivent y avoir accès. Ensuite, les étudiants peuvent interagir via la plateforme et envoyer leurs commentaires concernant l’avancement des actions. Ils peuvent même faire des suggestions de changement si le plan initial ne fonctionne pas.</a:t>
            </a:r>
            <a:endParaRPr lang="en-US" sz="2000" dirty="0">
              <a:latin typeface="+mj-lt"/>
            </a:endParaRPr>
          </a:p>
          <a:p>
            <a:endParaRPr lang="el-GR" sz="2000" dirty="0">
              <a:latin typeface="+mj-lt"/>
            </a:endParaRPr>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56247"/>
          <a:stretch/>
        </p:blipFill>
        <p:spPr bwMode="auto">
          <a:xfrm>
            <a:off x="6031501" y="1223580"/>
            <a:ext cx="2968483" cy="339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3915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96658"/>
            <a:ext cx="3199433" cy="4525963"/>
          </a:xfrm>
        </p:spPr>
        <p:txBody>
          <a:bodyPr>
            <a:normAutofit fontScale="85000" lnSpcReduction="20000"/>
          </a:bodyPr>
          <a:lstStyle/>
          <a:p>
            <a:r>
              <a:rPr lang="fr-FR" sz="2000" dirty="0">
                <a:latin typeface="+mj-lt"/>
              </a:rPr>
              <a:t>Ils peuvent envoyer à toute la communauté scolaire une newsletter mensuelle en ligne avec les actions prises en matière de gestion des déchets et ainsi partager un conseil sur la bioéconomie à l’école ou à la maison</a:t>
            </a:r>
          </a:p>
          <a:p>
            <a:r>
              <a:rPr lang="fr-FR" sz="2000" dirty="0">
                <a:latin typeface="+mj-lt"/>
              </a:rPr>
              <a:t>.</a:t>
            </a:r>
            <a:r>
              <a:rPr lang="fr-FR" sz="2000" dirty="0" err="1">
                <a:latin typeface="+mj-lt"/>
              </a:rPr>
              <a:t>eg</a:t>
            </a:r>
            <a:r>
              <a:rPr lang="fr-FR" sz="2000" dirty="0">
                <a:latin typeface="+mj-lt"/>
              </a:rPr>
              <a:t> Objectif de la semaine à la maison : Zéro déchet alimentaire – Nous compostons les épluchures de fruits et légumes</a:t>
            </a:r>
          </a:p>
          <a:p>
            <a:r>
              <a:rPr lang="en-US" sz="2000" dirty="0">
                <a:latin typeface="+mj-lt"/>
                <a:hlinkClick r:id="rId3"/>
              </a:rPr>
              <a:t>https://www.canva.com/design/DAGGpLqF0pU/7f8liLOGmDFAeWbHcQaDww/edit?utm_content=DAGGpLqF0pU&amp;utm_campaign=designshare&amp;utm_medium=link2&amp;utm_source=sharebutton</a:t>
            </a:r>
            <a:endParaRPr lang="en-US" sz="2000" dirty="0">
              <a:latin typeface="+mj-lt"/>
            </a:endParaRPr>
          </a:p>
          <a:p>
            <a:endParaRPr lang="el-GR" sz="2000" dirty="0">
              <a:latin typeface="+mj-lt"/>
            </a:endParaRPr>
          </a:p>
        </p:txBody>
      </p:sp>
      <p:sp>
        <p:nvSpPr>
          <p:cNvPr id="4" name="Title 1"/>
          <p:cNvSpPr>
            <a:spLocks noGrp="1"/>
          </p:cNvSpPr>
          <p:nvPr>
            <p:ph type="title"/>
          </p:nvPr>
        </p:nvSpPr>
        <p:spPr>
          <a:xfrm>
            <a:off x="928152" y="8206"/>
            <a:ext cx="8229600" cy="1143000"/>
          </a:xfrm>
        </p:spPr>
        <p:txBody>
          <a:bodyPr>
            <a:normAutofit/>
          </a:bodyPr>
          <a:lstStyle/>
          <a:p>
            <a:pPr algn="l"/>
            <a:r>
              <a:rPr lang="en-US" sz="3000" b="1" dirty="0">
                <a:latin typeface="Century Gothic" pitchFamily="34" charset="0"/>
              </a:rPr>
              <a:t>Conseils </a:t>
            </a:r>
            <a:r>
              <a:rPr lang="en-US" sz="3000" b="1" dirty="0" err="1">
                <a:latin typeface="Century Gothic" pitchFamily="34" charset="0"/>
              </a:rPr>
              <a:t>supplémentaires</a:t>
            </a:r>
            <a:endParaRPr lang="el-GR" sz="3000" b="1" dirty="0">
              <a:latin typeface="Century Gothic" pitchFamily="34" charset="0"/>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88639"/>
            <a:ext cx="871537"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992305">
            <a:off x="4152401" y="1096696"/>
            <a:ext cx="4832281" cy="4664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7676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a:latin typeface="Century Gothic"/>
              </a:rPr>
              <a:t>Ressources</a:t>
            </a:r>
            <a:r>
              <a:rPr lang="en-US" sz="3600" b="1" dirty="0">
                <a:latin typeface="Century Gothic"/>
              </a:rPr>
              <a:t> </a:t>
            </a:r>
            <a:r>
              <a:rPr lang="en-US" sz="3600" b="1" dirty="0" err="1">
                <a:latin typeface="Century Gothic"/>
              </a:rPr>
              <a:t>éducatives</a:t>
            </a:r>
            <a:endParaRPr lang="el-GR" sz="3600" b="1" dirty="0">
              <a:latin typeface="Century Gothic"/>
            </a:endParaRPr>
          </a:p>
        </p:txBody>
      </p:sp>
      <p:sp>
        <p:nvSpPr>
          <p:cNvPr id="4" name="Content Placeholder 3"/>
          <p:cNvSpPr txBox="1">
            <a:spLocks noGrp="1"/>
          </p:cNvSpPr>
          <p:nvPr>
            <p:ph idx="1"/>
          </p:nvPr>
        </p:nvSpPr>
        <p:spPr>
          <a:xfrm>
            <a:off x="467544" y="1124744"/>
            <a:ext cx="8229600" cy="5410712"/>
          </a:xfrm>
          <a:prstGeom prst="rect">
            <a:avLst/>
          </a:prstGeom>
          <a:noFill/>
        </p:spPr>
        <p:txBody>
          <a:bodyPr vert="horz" wrap="square" lIns="91440" tIns="45720" rIns="91440" bIns="45720" rtlCol="0" anchor="t">
            <a:spAutoFit/>
          </a:bodyPr>
          <a:lstStyle/>
          <a:p>
            <a:r>
              <a:rPr lang="en-US" sz="2800" dirty="0">
                <a:hlinkClick r:id="rId2"/>
              </a:rPr>
              <a:t>https://www.ecoschools.global/seven-steps-methodology</a:t>
            </a:r>
            <a:endParaRPr lang="en-US" sz="2800">
              <a:cs typeface="Calibri"/>
            </a:endParaRPr>
          </a:p>
          <a:p>
            <a:endParaRPr lang="en-US" sz="2800" dirty="0">
              <a:cs typeface="Calibri"/>
            </a:endParaRPr>
          </a:p>
          <a:p>
            <a:r>
              <a:rPr lang="en-US" sz="2800" dirty="0">
                <a:hlinkClick r:id="rId3"/>
              </a:rPr>
              <a:t>What’s Bioeconomy? Book</a:t>
            </a:r>
            <a:endParaRPr lang="en-US" sz="2800">
              <a:cs typeface="Calibri"/>
            </a:endParaRPr>
          </a:p>
          <a:p>
            <a:pPr marL="0" indent="0">
              <a:buNone/>
            </a:pPr>
            <a:r>
              <a:rPr lang="en-US" sz="2800" dirty="0">
                <a:hlinkClick r:id="rId3"/>
              </a:rPr>
              <a:t>https://projects.research-and-innovation.ec.europa.eu/en/research-area/industrial-research-and-innovation/eu-valorisation-policy/knowledge-valorisation-platform/repository/whats-bioeconomy-book-kids</a:t>
            </a:r>
            <a:endParaRPr lang="en-US" sz="2800" dirty="0"/>
          </a:p>
          <a:p>
            <a:endParaRPr lang="en-US" dirty="0"/>
          </a:p>
          <a:p>
            <a:endParaRPr lang="en-US" dirty="0"/>
          </a:p>
        </p:txBody>
      </p:sp>
    </p:spTree>
    <p:extLst>
      <p:ext uri="{BB962C8B-B14F-4D97-AF65-F5344CB8AC3E}">
        <p14:creationId xmlns:p14="http://schemas.microsoft.com/office/powerpoint/2010/main" val="196237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1">
            <a:extLst>
              <a:ext uri="{FF2B5EF4-FFF2-40B4-BE49-F238E27FC236}">
                <a16:creationId xmlns:a16="http://schemas.microsoft.com/office/drawing/2014/main" id="{B9969519-20DA-435A-ABBE-35BEA1437994}"/>
              </a:ext>
            </a:extLst>
          </p:cNvPr>
          <p:cNvSpPr>
            <a:spLocks noGrp="1"/>
          </p:cNvSpPr>
          <p:nvPr>
            <p:ph type="body" idx="1"/>
          </p:nvPr>
        </p:nvSpPr>
        <p:spPr/>
        <p:txBody>
          <a:bodyPr/>
          <a:lstStyle/>
          <a:p>
            <a:endParaRPr lang="pt-PT"/>
          </a:p>
        </p:txBody>
      </p:sp>
    </p:spTree>
    <p:extLst>
      <p:ext uri="{BB962C8B-B14F-4D97-AF65-F5344CB8AC3E}">
        <p14:creationId xmlns:p14="http://schemas.microsoft.com/office/powerpoint/2010/main" val="2024316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err="1"/>
              <a:t>Qu’est-ce</a:t>
            </a:r>
            <a:r>
              <a:rPr lang="en-US" sz="4000" b="1" dirty="0"/>
              <a:t> </a:t>
            </a:r>
            <a:r>
              <a:rPr lang="en-US" sz="4000" b="1" dirty="0" err="1"/>
              <a:t>qu’un</a:t>
            </a:r>
            <a:r>
              <a:rPr lang="en-US" sz="4000" b="1" dirty="0"/>
              <a:t> </a:t>
            </a:r>
            <a:r>
              <a:rPr lang="en-US" sz="4000" b="1" dirty="0" err="1"/>
              <a:t>comité</a:t>
            </a:r>
            <a:r>
              <a:rPr lang="en-US" sz="4000" b="1" dirty="0"/>
              <a:t> </a:t>
            </a:r>
            <a:r>
              <a:rPr lang="en-US" sz="4000" b="1" dirty="0" err="1"/>
              <a:t>écologique</a:t>
            </a:r>
            <a:r>
              <a:rPr lang="en-US" sz="4000" b="1" dirty="0"/>
              <a:t> ?</a:t>
            </a:r>
            <a:endParaRPr lang="el-GR" sz="4000" b="1" dirty="0">
              <a:ea typeface="Calibri"/>
              <a:cs typeface="Calibri"/>
            </a:endParaRPr>
          </a:p>
        </p:txBody>
      </p:sp>
      <p:sp>
        <p:nvSpPr>
          <p:cNvPr id="3" name="Content Placeholder 2"/>
          <p:cNvSpPr>
            <a:spLocks noGrp="1"/>
          </p:cNvSpPr>
          <p:nvPr>
            <p:ph idx="1"/>
          </p:nvPr>
        </p:nvSpPr>
        <p:spPr>
          <a:xfrm>
            <a:off x="493204" y="1268760"/>
            <a:ext cx="8229600" cy="4525963"/>
          </a:xfrm>
        </p:spPr>
        <p:txBody>
          <a:bodyPr>
            <a:normAutofit/>
          </a:bodyPr>
          <a:lstStyle/>
          <a:p>
            <a:pPr marL="0" indent="0">
              <a:buNone/>
            </a:pPr>
            <a:r>
              <a:rPr lang="fr-FR" sz="2800" b="1" dirty="0"/>
              <a:t>C’est un groupe de personnes qui sont la force motrice derrière le processus des Éco-Écoles et qui représenteront les idées de toute l’école.</a:t>
            </a:r>
            <a:endParaRPr lang="el-GR" sz="2800" b="1" dirty="0"/>
          </a:p>
        </p:txBody>
      </p:sp>
      <p:sp>
        <p:nvSpPr>
          <p:cNvPr id="4" name="TextBox 3"/>
          <p:cNvSpPr txBox="1"/>
          <p:nvPr/>
        </p:nvSpPr>
        <p:spPr>
          <a:xfrm>
            <a:off x="461220" y="3347599"/>
            <a:ext cx="4421668" cy="646331"/>
          </a:xfrm>
          <a:prstGeom prst="rect">
            <a:avLst/>
          </a:prstGeom>
          <a:noFill/>
        </p:spPr>
        <p:txBody>
          <a:bodyPr wrap="square" rtlCol="0">
            <a:spAutoFit/>
          </a:bodyPr>
          <a:lstStyle/>
          <a:p>
            <a:r>
              <a:rPr lang="en-US" dirty="0">
                <a:hlinkClick r:id="rId2"/>
              </a:rPr>
              <a:t>https://www.ecoschools.global/seven-steps-methodology</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410625"/>
            <a:ext cx="2520280"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6430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Qui </a:t>
            </a:r>
            <a:r>
              <a:rPr lang="en-US" sz="4000" b="1" dirty="0" err="1"/>
              <a:t>est</a:t>
            </a:r>
            <a:r>
              <a:rPr lang="en-US" sz="4000" b="1" dirty="0"/>
              <a:t> </a:t>
            </a:r>
            <a:r>
              <a:rPr lang="en-US" sz="4000" b="1" dirty="0" err="1"/>
              <a:t>concerné</a:t>
            </a:r>
            <a:r>
              <a:rPr lang="en-US" sz="4000" b="1" dirty="0"/>
              <a:t> ?</a:t>
            </a:r>
            <a:endParaRPr lang="el-GR" sz="4000" b="1" dirty="0">
              <a:ea typeface="Calibri"/>
              <a:cs typeface="Calibri"/>
            </a:endParaRPr>
          </a:p>
        </p:txBody>
      </p:sp>
      <p:sp>
        <p:nvSpPr>
          <p:cNvPr id="3" name="Content Placeholder 2"/>
          <p:cNvSpPr>
            <a:spLocks noGrp="1"/>
          </p:cNvSpPr>
          <p:nvPr>
            <p:ph idx="1"/>
          </p:nvPr>
        </p:nvSpPr>
        <p:spPr>
          <a:xfrm>
            <a:off x="259485" y="1205805"/>
            <a:ext cx="8243256" cy="4087552"/>
          </a:xfrm>
        </p:spPr>
        <p:txBody>
          <a:bodyPr vert="horz" lIns="91440" tIns="45720" rIns="91440" bIns="45720" rtlCol="0" anchor="t">
            <a:noAutofit/>
          </a:bodyPr>
          <a:lstStyle/>
          <a:p>
            <a:pPr marL="0" indent="0">
              <a:buNone/>
            </a:pPr>
            <a:r>
              <a:rPr lang="fr-FR" sz="2000" b="1" u="sng" dirty="0">
                <a:latin typeface="+mj-lt"/>
              </a:rPr>
              <a:t>Un comité écologique est dirigé par des étudiants
</a:t>
            </a:r>
            <a:r>
              <a:rPr lang="fr-FR" sz="2000" dirty="0">
                <a:latin typeface="+mj-lt"/>
              </a:rPr>
              <a:t>Les élèves sont à l’honneur et sont donc :</a:t>
            </a:r>
          </a:p>
          <a:p>
            <a:endParaRPr lang="fr-FR" sz="2000" dirty="0">
              <a:latin typeface="+mj-lt"/>
            </a:endParaRPr>
          </a:p>
          <a:p>
            <a:r>
              <a:rPr lang="fr-FR" sz="2000" dirty="0">
                <a:latin typeface="+mj-lt"/>
              </a:rPr>
              <a:t>Assumer des rôles de leadership (président, secrétaire, coordonnateurs, membres) 
Prendre des décisions sur les objectifs, les stratégies et les actions à prendre pour résoudre un problème environnemental
Prendre des initiatives et faire preuve de créativité pour promouvoir la conscience environnementale et la durabilité.</a:t>
            </a:r>
            <a:endParaRPr lang="en-US" sz="2400" dirty="0">
              <a:latin typeface="+mj-lt"/>
              <a:ea typeface="Calibri"/>
              <a:cs typeface="Calibri"/>
            </a:endParaRPr>
          </a:p>
          <a:p>
            <a:endParaRPr lang="en-US" sz="2400" dirty="0">
              <a:latin typeface="+mj-lt"/>
              <a:ea typeface="Calibri"/>
              <a:cs typeface="Calibri"/>
            </a:endParaRPr>
          </a:p>
          <a:p>
            <a:endParaRPr lang="en-US" sz="2400" dirty="0">
              <a:latin typeface="+mj-lt"/>
              <a:ea typeface="Calibri"/>
              <a:cs typeface="Calibri"/>
            </a:endParaRPr>
          </a:p>
          <a:p>
            <a:endParaRPr lang="en-US" sz="2400" dirty="0">
              <a:latin typeface="+mj-lt"/>
              <a:ea typeface="Calibri"/>
              <a:cs typeface="Calibri"/>
            </a:endParaRPr>
          </a:p>
          <a:p>
            <a:endParaRPr lang="en-US" sz="2400" dirty="0">
              <a:latin typeface="+mj-lt"/>
              <a:ea typeface="Calibri"/>
              <a:cs typeface="Calibri"/>
            </a:endParaRPr>
          </a:p>
          <a:p>
            <a:endParaRPr lang="en-US" sz="2400" dirty="0">
              <a:latin typeface="+mj-lt"/>
              <a:ea typeface="Calibri"/>
              <a:cs typeface="Calibri"/>
            </a:endParaRP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338"/>
          <a:stretch/>
        </p:blipFill>
        <p:spPr bwMode="auto">
          <a:xfrm>
            <a:off x="6990984" y="934522"/>
            <a:ext cx="1404153" cy="1781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1187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4672"/>
            <a:ext cx="8229600" cy="831239"/>
          </a:xfrm>
        </p:spPr>
        <p:txBody>
          <a:bodyPr>
            <a:normAutofit/>
          </a:bodyPr>
          <a:lstStyle/>
          <a:p>
            <a:r>
              <a:rPr lang="en-US" sz="4000" b="1" dirty="0"/>
              <a:t>Qui </a:t>
            </a:r>
            <a:r>
              <a:rPr lang="en-US" sz="4000" b="1" dirty="0" err="1"/>
              <a:t>est</a:t>
            </a:r>
            <a:r>
              <a:rPr lang="en-US" sz="4000" b="1" dirty="0"/>
              <a:t> </a:t>
            </a:r>
            <a:r>
              <a:rPr lang="en-US" sz="4000" b="1" dirty="0" err="1"/>
              <a:t>concerné</a:t>
            </a:r>
            <a:r>
              <a:rPr lang="en-US" sz="4000" b="1" dirty="0"/>
              <a:t> ?</a:t>
            </a:r>
            <a:endParaRPr lang="el-GR" sz="4000" b="1" dirty="0"/>
          </a:p>
        </p:txBody>
      </p:sp>
      <p:sp>
        <p:nvSpPr>
          <p:cNvPr id="3" name="Content Placeholder 2"/>
          <p:cNvSpPr>
            <a:spLocks noGrp="1"/>
          </p:cNvSpPr>
          <p:nvPr>
            <p:ph idx="1"/>
          </p:nvPr>
        </p:nvSpPr>
        <p:spPr>
          <a:xfrm>
            <a:off x="142999" y="913698"/>
            <a:ext cx="8347859" cy="4472461"/>
          </a:xfrm>
        </p:spPr>
        <p:txBody>
          <a:bodyPr vert="horz" lIns="91440" tIns="45720" rIns="91440" bIns="45720" rtlCol="0" anchor="t">
            <a:noAutofit/>
          </a:bodyPr>
          <a:lstStyle/>
          <a:p>
            <a:pPr marL="0" indent="0">
              <a:buNone/>
            </a:pPr>
            <a:r>
              <a:rPr lang="fr-FR" sz="2000" dirty="0"/>
              <a:t>Les élèves sont à l’honneur et sont donc:</a:t>
            </a:r>
          </a:p>
          <a:p>
            <a:pPr marL="0" indent="0">
              <a:buNone/>
            </a:pPr>
            <a:endParaRPr lang="fr-FR" sz="2000" dirty="0"/>
          </a:p>
          <a:p>
            <a:r>
              <a:rPr lang="fr-FR" sz="2000" dirty="0"/>
              <a:t>Collaborer avec les enseignants, les parents, le personnel et les experts invités pour obtenir des conseils ou du soutien. 
Se sentir responsabilisé et responsable lorsqu’ils rendent compte des résultats de leurs actions
Vivre une expérience éducative unique car ils apprennent sur les questions environnementales et développent leurs compétences de réflexion et de résolution de problèmes en mettant en œuvre des solutions de la vie réelle.
Une forte influence des pairs, car ils peuvent inspirer une communauté étudiante plus large à passer à l’action.</a:t>
            </a:r>
            <a:endParaRPr lang="en-US" sz="2000" dirty="0">
              <a:latin typeface="+mj-lt"/>
              <a:ea typeface="Calibri"/>
              <a:cs typeface="Calibri"/>
            </a:endParaRPr>
          </a:p>
          <a:p>
            <a:endParaRPr lang="en-US" sz="2000" dirty="0">
              <a:latin typeface="+mj-lt"/>
              <a:ea typeface="Calibri"/>
              <a:cs typeface="Calibri"/>
            </a:endParaRPr>
          </a:p>
          <a:p>
            <a:endParaRPr lang="en-US" sz="2000" dirty="0">
              <a:latin typeface="+mj-lt"/>
              <a:ea typeface="Calibri"/>
              <a:cs typeface="Calibri"/>
            </a:endParaRPr>
          </a:p>
          <a:p>
            <a:endParaRPr lang="en-US" sz="2000" dirty="0">
              <a:latin typeface="+mj-lt"/>
              <a:ea typeface="Calibri"/>
              <a:cs typeface="Calibri"/>
            </a:endParaRPr>
          </a:p>
          <a:p>
            <a:endParaRPr lang="en-US" sz="2000" dirty="0">
              <a:latin typeface="+mj-lt"/>
              <a:ea typeface="Calibri"/>
              <a:cs typeface="Calibri"/>
            </a:endParaRPr>
          </a:p>
          <a:p>
            <a:endParaRPr lang="en-US" sz="2000" dirty="0">
              <a:latin typeface="+mj-lt"/>
              <a:ea typeface="Calibri"/>
              <a:cs typeface="Calibri"/>
            </a:endParaRPr>
          </a:p>
        </p:txBody>
      </p:sp>
    </p:spTree>
    <p:extLst>
      <p:ext uri="{BB962C8B-B14F-4D97-AF65-F5344CB8AC3E}">
        <p14:creationId xmlns:p14="http://schemas.microsoft.com/office/powerpoint/2010/main" val="1677865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Qui </a:t>
            </a:r>
            <a:r>
              <a:rPr lang="en-US" sz="4000" b="1" dirty="0" err="1"/>
              <a:t>d’autre</a:t>
            </a:r>
            <a:r>
              <a:rPr lang="en-US" sz="4000" b="1" dirty="0"/>
              <a:t> </a:t>
            </a:r>
            <a:r>
              <a:rPr lang="en-US" sz="4000" b="1" dirty="0" err="1"/>
              <a:t>est</a:t>
            </a:r>
            <a:r>
              <a:rPr lang="en-US" sz="4000" b="1" dirty="0"/>
              <a:t> </a:t>
            </a:r>
            <a:r>
              <a:rPr lang="en-US" sz="4000" b="1" dirty="0" err="1"/>
              <a:t>impliqué</a:t>
            </a:r>
            <a:r>
              <a:rPr lang="en-US" sz="4000" b="1" dirty="0"/>
              <a:t> ?</a:t>
            </a:r>
            <a:endParaRPr lang="el-GR" sz="4000" b="1" dirty="0">
              <a:cs typeface="Calibri"/>
            </a:endParaRPr>
          </a:p>
        </p:txBody>
      </p:sp>
      <p:sp>
        <p:nvSpPr>
          <p:cNvPr id="3" name="Content Placeholder 2"/>
          <p:cNvSpPr>
            <a:spLocks noGrp="1"/>
          </p:cNvSpPr>
          <p:nvPr>
            <p:ph idx="1"/>
          </p:nvPr>
        </p:nvSpPr>
        <p:spPr>
          <a:xfrm>
            <a:off x="251520" y="1196753"/>
            <a:ext cx="5136683" cy="4176464"/>
          </a:xfrm>
          <a:ln>
            <a:solidFill>
              <a:schemeClr val="accent1"/>
            </a:solidFill>
          </a:ln>
        </p:spPr>
        <p:txBody>
          <a:bodyPr>
            <a:noAutofit/>
          </a:bodyPr>
          <a:lstStyle/>
          <a:p>
            <a:r>
              <a:rPr lang="fr-FR" sz="2000" dirty="0"/>
              <a:t>Un comité écologique devrait comprendre : les élèves/les enseignants/le directeur/le personnel non enseignant (par exemple, secrétaire, concierge, nettoyeur)/les parents/les membres du conseil d’administration/les membres intéressés et pertinents de la communauté au sens large
Il devrait inclure des élèves de différents niveaux scolaires, origines et intérêts afin de fournir une perspective plus démocratique. Les enseignants et les membres du personnel doivent agir en tant que conseillers ou mentors, en fournissant des conseils et du soutien.</a:t>
            </a:r>
            <a:endParaRPr lang="el-GR"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0238" y="1802984"/>
            <a:ext cx="3417881" cy="2495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7491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245" y="274638"/>
            <a:ext cx="8229600" cy="1143000"/>
          </a:xfrm>
        </p:spPr>
        <p:txBody>
          <a:bodyPr>
            <a:normAutofit/>
          </a:bodyPr>
          <a:lstStyle/>
          <a:p>
            <a:r>
              <a:rPr lang="fr-FR" sz="4000" b="1" dirty="0"/>
              <a:t>Que fait un comité écologique ?</a:t>
            </a:r>
            <a:endParaRPr lang="el-GR" sz="4000" b="1" dirty="0">
              <a:cs typeface="Calibri"/>
            </a:endParaRPr>
          </a:p>
        </p:txBody>
      </p:sp>
      <p:sp>
        <p:nvSpPr>
          <p:cNvPr id="3" name="Content Placeholder 2"/>
          <p:cNvSpPr>
            <a:spLocks noGrp="1"/>
          </p:cNvSpPr>
          <p:nvPr>
            <p:ph idx="1"/>
          </p:nvPr>
        </p:nvSpPr>
        <p:spPr>
          <a:xfrm>
            <a:off x="307919" y="1348090"/>
            <a:ext cx="8229600" cy="4680520"/>
          </a:xfrm>
        </p:spPr>
        <p:txBody>
          <a:bodyPr vert="horz" lIns="91440" tIns="45720" rIns="91440" bIns="45720" rtlCol="0" anchor="t">
            <a:normAutofit/>
          </a:bodyPr>
          <a:lstStyle/>
          <a:p>
            <a:r>
              <a:rPr lang="fr-FR" sz="2000" dirty="0">
                <a:latin typeface="+mj-lt"/>
              </a:rPr>
              <a:t>Ils veillent à ce que les sept étapes du programme Eco </a:t>
            </a:r>
            <a:r>
              <a:rPr lang="fr-FR" sz="2000" dirty="0" err="1">
                <a:latin typeface="+mj-lt"/>
              </a:rPr>
              <a:t>schools</a:t>
            </a:r>
            <a:r>
              <a:rPr lang="fr-FR" sz="2000" dirty="0">
                <a:latin typeface="+mj-lt"/>
              </a:rPr>
              <a:t> soient suivies et assument différents rôles dans le processus.
Ils identifient un problème à l’école, suggèrent des solutions possibles, choisissent la meilleure, la mettent en œuvre et vérifient si le problème est résolu. Ensuite, ils s’assurent que toute l’école est au courant du plan d’action Éco-Écoles et qu’elle reçoit des mises à jour régulières
Ils se réunissent régulièrement pour discuter des actions environnementales et sociales de l’école. Ils peuvent se réunir dans leur ensemble ou séparer leurs tâches et ajuster leur temps de réunion en conséquence. Les réunions peuvent être en ligne ou organisées à un moment précis pendant les heures de classe et elles peuvent être ouvertes au public</a:t>
            </a:r>
            <a:endParaRPr lang="en-US" sz="2000" dirty="0">
              <a:latin typeface="+mj-lt"/>
            </a:endParaRPr>
          </a:p>
          <a:p>
            <a:pPr marL="0" indent="0">
              <a:buNone/>
            </a:pPr>
            <a:endParaRPr lang="en-US" sz="2000" dirty="0">
              <a:latin typeface="+mj-lt"/>
            </a:endParaRPr>
          </a:p>
          <a:p>
            <a:pPr marL="0" indent="0">
              <a:buNone/>
            </a:pPr>
            <a:endParaRPr lang="en-US" sz="2000" dirty="0">
              <a:latin typeface="+mj-lt"/>
            </a:endParaRPr>
          </a:p>
          <a:p>
            <a:pPr marL="0" indent="0">
              <a:buNone/>
            </a:pPr>
            <a:endParaRPr lang="en-US" sz="2000" dirty="0">
              <a:latin typeface="+mj-lt"/>
            </a:endParaRPr>
          </a:p>
          <a:p>
            <a:pPr marL="0" indent="0">
              <a:buNone/>
            </a:pPr>
            <a:endParaRPr lang="en-US" sz="2000" dirty="0">
              <a:latin typeface="+mj-lt"/>
            </a:endParaRPr>
          </a:p>
          <a:p>
            <a:pPr marL="0" indent="0">
              <a:buNone/>
            </a:pPr>
            <a:endParaRPr lang="en-US" sz="2000" dirty="0">
              <a:latin typeface="+mj-lt"/>
            </a:endParaRPr>
          </a:p>
          <a:p>
            <a:pPr marL="0" indent="0">
              <a:buNone/>
            </a:pPr>
            <a:endParaRPr lang="en-US" sz="2000" dirty="0">
              <a:latin typeface="+mj-lt"/>
            </a:endParaRPr>
          </a:p>
          <a:p>
            <a:pPr marL="0" indent="0">
              <a:buNone/>
            </a:pPr>
            <a:endParaRPr lang="en-US" sz="2000" dirty="0">
              <a:latin typeface="+mj-lt"/>
            </a:endParaRPr>
          </a:p>
          <a:p>
            <a:pPr marL="0" indent="0">
              <a:buNone/>
            </a:pPr>
            <a:endParaRPr lang="en-US" sz="2000" dirty="0">
              <a:latin typeface="+mj-lt"/>
            </a:endParaRPr>
          </a:p>
          <a:p>
            <a:endParaRPr lang="el-GR" sz="2000" dirty="0">
              <a:latin typeface="+mj-l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5612988"/>
            <a:ext cx="2328898" cy="970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0936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fr-FR" sz="2400" b="1" dirty="0"/>
              <a:t>Mettre la théorie en pratique – Former un comité</a:t>
            </a:r>
            <a:endParaRPr lang="el-GR" sz="2400" b="1" dirty="0"/>
          </a:p>
        </p:txBody>
      </p:sp>
      <p:sp>
        <p:nvSpPr>
          <p:cNvPr id="3" name="Content Placeholder 2"/>
          <p:cNvSpPr>
            <a:spLocks noGrp="1"/>
          </p:cNvSpPr>
          <p:nvPr>
            <p:ph idx="1"/>
          </p:nvPr>
        </p:nvSpPr>
        <p:spPr>
          <a:xfrm>
            <a:off x="0" y="1006222"/>
            <a:ext cx="8621744" cy="5400600"/>
          </a:xfrm>
        </p:spPr>
        <p:txBody>
          <a:bodyPr vert="horz" lIns="91440" tIns="45720" rIns="91440" bIns="45720" rtlCol="0" anchor="t">
            <a:normAutofit/>
          </a:bodyPr>
          <a:lstStyle/>
          <a:p>
            <a:pPr>
              <a:buFont typeface="Wingdings" pitchFamily="2" charset="2"/>
              <a:buChar char="ü"/>
            </a:pPr>
            <a:r>
              <a:rPr lang="fr-FR" sz="1600" b="1" dirty="0">
                <a:latin typeface="+mj-lt"/>
              </a:rPr>
              <a:t>La gestion des déchets a toujours été une question très débattue dans les écoles et l’une des choses qui agacent les élèves.  C’est donc à partir de là que l’introduction de la bioéconomie et les solutions qu’elle offre peuvent commencer.  
Les étudiants peuvent utiliser les méthodes traditionnelles de conversations et de réunions pour s’y attaquer ou même utiliser les médias sociaux pour recruter des membres pour le comité. Surtout pour un comité formé pour travailler sur un défi de bioéconomie, vous pouvez partager vos réflexions et demander comment se sentent les autres personnes de votre groupe de discussion.  
Par exemple, y a-t-il quelqu’un d’autre qui est vraiment ennuyé par la quantité de déchets et de détritus dans notre école ?</a:t>
            </a:r>
            <a:endParaRPr lang="en-US" sz="1600" b="1" dirty="0">
              <a:solidFill>
                <a:schemeClr val="tx2"/>
              </a:solidFill>
              <a:latin typeface="+mj-lt"/>
            </a:endParaRPr>
          </a:p>
          <a:p>
            <a:pPr marL="0" indent="0">
              <a:buNone/>
            </a:pPr>
            <a:endParaRPr lang="en-US" sz="1600" dirty="0">
              <a:solidFill>
                <a:schemeClr val="tx2"/>
              </a:solidFill>
              <a:latin typeface="+mj-lt"/>
            </a:endParaRPr>
          </a:p>
          <a:p>
            <a:pPr marL="0" indent="0">
              <a:buNone/>
            </a:pPr>
            <a:endParaRPr lang="en-US" sz="1600" dirty="0">
              <a:solidFill>
                <a:schemeClr val="tx2"/>
              </a:solidFill>
              <a:latin typeface="+mj-lt"/>
            </a:endParaRPr>
          </a:p>
          <a:p>
            <a:pPr marL="0" indent="0">
              <a:buNone/>
            </a:pPr>
            <a:endParaRPr lang="en-US" sz="1600" dirty="0">
              <a:solidFill>
                <a:schemeClr val="tx2"/>
              </a:solidFill>
              <a:latin typeface="+mj-lt"/>
            </a:endParaRPr>
          </a:p>
        </p:txBody>
      </p:sp>
      <p:sp>
        <p:nvSpPr>
          <p:cNvPr id="6" name="Oval Callout 5"/>
          <p:cNvSpPr/>
          <p:nvPr/>
        </p:nvSpPr>
        <p:spPr>
          <a:xfrm>
            <a:off x="2941065" y="4500759"/>
            <a:ext cx="1872208" cy="108012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Oui! Je vois ce que tu veux dire !</a:t>
            </a:r>
            <a:endParaRPr lang="el-GR" sz="1600" dirty="0"/>
          </a:p>
        </p:txBody>
      </p:sp>
      <p:sp>
        <p:nvSpPr>
          <p:cNvPr id="8" name="Rounded Rectangular Callout 7"/>
          <p:cNvSpPr/>
          <p:nvPr/>
        </p:nvSpPr>
        <p:spPr>
          <a:xfrm>
            <a:off x="2731009" y="3426906"/>
            <a:ext cx="2295700" cy="86465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Je suis aussi agacé, mais que pouvons-nous faire ?</a:t>
            </a:r>
            <a:endParaRPr lang="el-GR" sz="1600" dirty="0"/>
          </a:p>
        </p:txBody>
      </p:sp>
      <p:sp>
        <p:nvSpPr>
          <p:cNvPr id="9" name="Oval Callout 8"/>
          <p:cNvSpPr/>
          <p:nvPr/>
        </p:nvSpPr>
        <p:spPr>
          <a:xfrm>
            <a:off x="6322417" y="5106538"/>
            <a:ext cx="2264184" cy="95233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Parlons-en lors de l’assemblée de classe !</a:t>
            </a:r>
            <a:endParaRPr lang="el-GR" sz="1600" dirty="0"/>
          </a:p>
        </p:txBody>
      </p:sp>
      <p:sp>
        <p:nvSpPr>
          <p:cNvPr id="10" name="Rectangular Callout 9"/>
          <p:cNvSpPr/>
          <p:nvPr/>
        </p:nvSpPr>
        <p:spPr>
          <a:xfrm>
            <a:off x="5619616" y="3565981"/>
            <a:ext cx="2348158" cy="1340124"/>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Pourquoi ne pas former un ECO-Comité ? Nous pouvons demander à nos professeurs de nous aider !</a:t>
            </a:r>
            <a:endParaRPr lang="el-GR" sz="1600" dirty="0"/>
          </a:p>
        </p:txBody>
      </p:sp>
      <p:sp>
        <p:nvSpPr>
          <p:cNvPr id="11" name="Oval Callout 10"/>
          <p:cNvSpPr/>
          <p:nvPr/>
        </p:nvSpPr>
        <p:spPr>
          <a:xfrm>
            <a:off x="188121" y="4118369"/>
            <a:ext cx="2444593" cy="138089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Je suis sûr que nous pouvons faire quelque chose. Connaissez-vous la bioéconomie et les solutions qu’elle offre ?</a:t>
            </a:r>
            <a:endParaRPr lang="el-GR" sz="1200" dirty="0"/>
          </a:p>
        </p:txBody>
      </p:sp>
    </p:spTree>
    <p:extLst>
      <p:ext uri="{BB962C8B-B14F-4D97-AF65-F5344CB8AC3E}">
        <p14:creationId xmlns:p14="http://schemas.microsoft.com/office/powerpoint/2010/main" val="3647646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73" y="323726"/>
            <a:ext cx="8676456" cy="1143000"/>
          </a:xfrm>
        </p:spPr>
        <p:txBody>
          <a:bodyPr>
            <a:normAutofit fontScale="90000"/>
          </a:bodyPr>
          <a:lstStyle/>
          <a:p>
            <a:r>
              <a:rPr lang="fr-FR" b="1" dirty="0"/>
              <a:t>Étape 1 - Formation d’un comité - Membres</a:t>
            </a:r>
            <a:endParaRPr lang="el-GR" b="1" dirty="0">
              <a:latin typeface="Century Gothic" pitchFamily="34" charset="0"/>
            </a:endParaRPr>
          </a:p>
        </p:txBody>
      </p:sp>
      <p:sp>
        <p:nvSpPr>
          <p:cNvPr id="3" name="Content Placeholder 2"/>
          <p:cNvSpPr>
            <a:spLocks noGrp="1"/>
          </p:cNvSpPr>
          <p:nvPr>
            <p:ph idx="1"/>
          </p:nvPr>
        </p:nvSpPr>
        <p:spPr>
          <a:xfrm>
            <a:off x="252055" y="2160150"/>
            <a:ext cx="5328592" cy="3312368"/>
          </a:xfrm>
        </p:spPr>
        <p:txBody>
          <a:bodyPr>
            <a:normAutofit/>
          </a:bodyPr>
          <a:lstStyle/>
          <a:p>
            <a:pPr>
              <a:buFont typeface="Wingdings" pitchFamily="2" charset="2"/>
              <a:buChar char="ü"/>
            </a:pPr>
            <a:r>
              <a:rPr lang="fr-FR" sz="1800" b="1" dirty="0">
                <a:latin typeface="+mj-lt"/>
              </a:rPr>
              <a:t>L’Eco Comité peut créer une affiche en ligne (par exemple avec Canvas) pour inviter les gens à se joindre aux premières réunions du comité concernant la gestion des déchets à l’école. Lors de cette première rencontre, les étudiants pourront également voter pour les représentants de chaque classe au sein du comité écologique. D’autres parties prenantes (enseignants, parents, directeur, nettoyeurs, propriétaire de la cantine, etc.) devraient être invitées à se joindre à la réunion au cours de laquelle le comité écologique est formé.</a:t>
            </a:r>
            <a:endParaRPr lang="en-US" sz="1800" dirty="0">
              <a:latin typeface="+mj-lt"/>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4593" y="1340768"/>
            <a:ext cx="2994236"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1834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392" y="116632"/>
            <a:ext cx="8229600" cy="1143000"/>
          </a:xfrm>
        </p:spPr>
        <p:txBody>
          <a:bodyPr>
            <a:normAutofit/>
          </a:bodyPr>
          <a:lstStyle/>
          <a:p>
            <a:r>
              <a:rPr lang="en-US" sz="3200" b="1" dirty="0"/>
              <a:t>La </a:t>
            </a:r>
            <a:r>
              <a:rPr lang="en-US" sz="3200" b="1" dirty="0" err="1"/>
              <a:t>bioéconomie</a:t>
            </a:r>
            <a:r>
              <a:rPr lang="en-US" sz="3200" b="1" dirty="0"/>
              <a:t> et </a:t>
            </a:r>
            <a:r>
              <a:rPr lang="en-US" sz="3200" b="1" dirty="0" err="1"/>
              <a:t>l’éco-comité</a:t>
            </a:r>
            <a:endParaRPr lang="el-GR" sz="3200" b="1" dirty="0">
              <a:cs typeface="Calibri"/>
            </a:endParaRPr>
          </a:p>
        </p:txBody>
      </p:sp>
      <p:sp>
        <p:nvSpPr>
          <p:cNvPr id="3" name="Content Placeholder 2"/>
          <p:cNvSpPr>
            <a:spLocks noGrp="1"/>
          </p:cNvSpPr>
          <p:nvPr>
            <p:ph idx="1"/>
          </p:nvPr>
        </p:nvSpPr>
        <p:spPr>
          <a:xfrm>
            <a:off x="227552" y="1216897"/>
            <a:ext cx="4608512" cy="3816424"/>
          </a:xfrm>
        </p:spPr>
        <p:txBody>
          <a:bodyPr vert="horz" lIns="91440" tIns="45720" rIns="91440" bIns="45720" rtlCol="0" anchor="t">
            <a:noAutofit/>
          </a:bodyPr>
          <a:lstStyle/>
          <a:p>
            <a:pPr marL="0" indent="0">
              <a:buNone/>
            </a:pPr>
            <a:r>
              <a:rPr lang="en-US" sz="2000" b="1" dirty="0">
                <a:latin typeface="+mj-lt"/>
              </a:rPr>
              <a:t>ÉTUDE DE CAS:</a:t>
            </a:r>
          </a:p>
          <a:p>
            <a:pPr marL="0" indent="0">
              <a:buNone/>
            </a:pPr>
            <a:r>
              <a:rPr lang="fr-FR" sz="2000" dirty="0">
                <a:latin typeface="+mj-lt"/>
              </a:rPr>
              <a:t>Le comité écologique d’une école primaire exprime son inquiétude face aux quantités importantes de déchets, notamment les restes de nourriture, le papier et le plastique, que l’école génère. 
Ils forment le comité en recrutant des élèves de tous les niveaux. 
Ils divisent le comité écologique en sous-groupes qui peuvent travailler sur un certain nombre de solutions, car il existe une variété de méthodes utilisées pour résoudre le problème des déchets dans les écoles.</a:t>
            </a:r>
            <a:r>
              <a:rPr lang="en-US" sz="2000" b="1" dirty="0">
                <a:latin typeface="+mj-lt"/>
              </a:rPr>
              <a:t> </a:t>
            </a:r>
            <a:endParaRPr lang="el-GR" sz="2000" dirty="0">
              <a:latin typeface="+mj-lt"/>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700808"/>
            <a:ext cx="4247610" cy="3315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576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470974B7780C42449E1B381D958C3DA6" ma:contentTypeVersion="15" ma:contentTypeDescription="Creare un nuovo documento." ma:contentTypeScope="" ma:versionID="28c8e84fbce78053d7f22056b6e07868">
  <xsd:schema xmlns:xsd="http://www.w3.org/2001/XMLSchema" xmlns:xs="http://www.w3.org/2001/XMLSchema" xmlns:p="http://schemas.microsoft.com/office/2006/metadata/properties" xmlns:ns2="4cb37d89-296d-4697-a3a4-f9df7f39d0ef" xmlns:ns3="4b029ac4-2790-4e9d-b1ba-d309a41950a3" targetNamespace="http://schemas.microsoft.com/office/2006/metadata/properties" ma:root="true" ma:fieldsID="b2080048e86604465f2b7e8932cd4fb6" ns2:_="" ns3:_="">
    <xsd:import namespace="4cb37d89-296d-4697-a3a4-f9df7f39d0ef"/>
    <xsd:import namespace="4b029ac4-2790-4e9d-b1ba-d309a41950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b37d89-296d-4697-a3a4-f9df7f39d0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 immagine" ma:readOnly="false" ma:fieldId="{5cf76f15-5ced-4ddc-b409-7134ff3c332f}" ma:taxonomyMulti="true" ma:sspId="3a5f7a8f-808c-47db-beb8-e1838fad236d"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029ac4-2790-4e9d-b1ba-d309a41950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370ce11-841f-4ae9-ba72-4a85948f8fae}" ma:internalName="TaxCatchAll" ma:showField="CatchAllData" ma:web="4b029ac4-2790-4e9d-b1ba-d309a41950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b029ac4-2790-4e9d-b1ba-d309a41950a3" xsi:nil="true"/>
    <lcf76f155ced4ddcb4097134ff3c332f xmlns="4cb37d89-296d-4697-a3a4-f9df7f39d0e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E7BDE9B-EB49-4AB4-A30D-2022B7B08CD9}">
  <ds:schemaRefs>
    <ds:schemaRef ds:uri="http://schemas.microsoft.com/sharepoint/v3/contenttype/forms"/>
  </ds:schemaRefs>
</ds:datastoreItem>
</file>

<file path=customXml/itemProps2.xml><?xml version="1.0" encoding="utf-8"?>
<ds:datastoreItem xmlns:ds="http://schemas.openxmlformats.org/officeDocument/2006/customXml" ds:itemID="{E0A27B67-20D2-467E-B370-7F695DBB20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b37d89-296d-4697-a3a4-f9df7f39d0ef"/>
    <ds:schemaRef ds:uri="4b029ac4-2790-4e9d-b1ba-d309a4195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410765-5043-40E0-A077-6B5FE2021262}">
  <ds:schemaRefs>
    <ds:schemaRef ds:uri="http://schemas.microsoft.com/office/2006/metadata/properties"/>
    <ds:schemaRef ds:uri="http://schemas.microsoft.com/office/infopath/2007/PartnerControls"/>
    <ds:schemaRef ds:uri="4b029ac4-2790-4e9d-b1ba-d309a41950a3"/>
    <ds:schemaRef ds:uri="4cb37d89-296d-4697-a3a4-f9df7f39d0ef"/>
  </ds:schemaRefs>
</ds:datastoreItem>
</file>

<file path=docProps/app.xml><?xml version="1.0" encoding="utf-8"?>
<Properties xmlns="http://schemas.openxmlformats.org/officeDocument/2006/extended-properties" xmlns:vt="http://schemas.openxmlformats.org/officeDocument/2006/docPropsVTypes">
  <TotalTime>0</TotalTime>
  <Words>1708</Words>
  <Application>Microsoft Office PowerPoint</Application>
  <PresentationFormat>Presentazione su schermo (4:3)</PresentationFormat>
  <Paragraphs>83</Paragraphs>
  <Slides>19</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19</vt:i4>
      </vt:variant>
    </vt:vector>
  </HeadingPairs>
  <TitlesOfParts>
    <vt:vector size="25" baseType="lpstr">
      <vt:lpstr>Arial</vt:lpstr>
      <vt:lpstr>Calibri</vt:lpstr>
      <vt:lpstr>Century Gothic</vt:lpstr>
      <vt:lpstr>PuviRegular</vt:lpstr>
      <vt:lpstr>Wingdings</vt:lpstr>
      <vt:lpstr>Office Theme</vt:lpstr>
      <vt:lpstr>Matériel de formation</vt:lpstr>
      <vt:lpstr>Qu’est-ce qu’un comité écologique ?</vt:lpstr>
      <vt:lpstr>Qui est concerné ?</vt:lpstr>
      <vt:lpstr>Qui est concerné ?</vt:lpstr>
      <vt:lpstr>Qui d’autre est impliqué ?</vt:lpstr>
      <vt:lpstr>Que fait un comité écologique ?</vt:lpstr>
      <vt:lpstr>Mettre la théorie en pratique – Former un comité</vt:lpstr>
      <vt:lpstr>Étape 1 - Formation d’un comité - Membres</vt:lpstr>
      <vt:lpstr>La bioéconomie et l’éco-comité</vt:lpstr>
      <vt:lpstr>La bioéconomie et l’éco-comité</vt:lpstr>
      <vt:lpstr>La bioéconomie et l’éco-comité</vt:lpstr>
      <vt:lpstr>La bioéconomie et l’éco-comité</vt:lpstr>
      <vt:lpstr>La bioéconomie et l’éco-comité</vt:lpstr>
      <vt:lpstr>La bioéconomie et l’éco-comité</vt:lpstr>
      <vt:lpstr>La bioéconomie et l’éco-comité</vt:lpstr>
      <vt:lpstr>Conseils supplémentaires</vt:lpstr>
      <vt:lpstr>Conseils supplémentaires</vt:lpstr>
      <vt:lpstr>Ressources éducatives</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7 – Produce an Eco Code</dc:title>
  <dc:creator>MKG</dc:creator>
  <cp:lastModifiedBy>Pietro Rigonat</cp:lastModifiedBy>
  <cp:revision>177</cp:revision>
  <dcterms:created xsi:type="dcterms:W3CDTF">2024-05-12T12:39:55Z</dcterms:created>
  <dcterms:modified xsi:type="dcterms:W3CDTF">2025-05-22T13:09:23Z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0x010100470974B7780C42449E1B381D958C3DA6</vt:lpwstr>
  </property>
  <property fmtid="{D5CDD505-2E9C-101B-9397-08002B2CF9AE}" pid="3" name="MediaServiceImageTags">
    <vt:lpwstr/>
  </property>
</Properties>
</file>