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85" r:id="rId5"/>
    <p:sldId id="258" r:id="rId6"/>
    <p:sldId id="259" r:id="rId7"/>
    <p:sldId id="274" r:id="rId8"/>
    <p:sldId id="261" r:id="rId9"/>
    <p:sldId id="260" r:id="rId10"/>
    <p:sldId id="277" r:id="rId11"/>
    <p:sldId id="278" r:id="rId12"/>
    <p:sldId id="271" r:id="rId13"/>
    <p:sldId id="276" r:id="rId14"/>
    <p:sldId id="286" r:id="rId15"/>
    <p:sldId id="282" r:id="rId16"/>
    <p:sldId id="287" r:id="rId17"/>
    <p:sldId id="283" r:id="rId18"/>
    <p:sldId id="288" r:id="rId19"/>
    <p:sldId id="279" r:id="rId20"/>
    <p:sldId id="280" r:id="rId21"/>
    <p:sldId id="272" r:id="rId22"/>
    <p:sldId id="264"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AFCDE7-C165-9BAC-4808-5AFF3ECDAE84}" name="Reeza Hanselmann" initials="RH" userId="S::reeza@fee.global::796f332d-99f5-4e2b-9f97-6b67832b3c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864B60-8E29-F512-7072-FD9CEE926E80}" v="8" dt="2025-02-03T11:00:28.3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4" autoAdjust="0"/>
    <p:restoredTop sz="94660"/>
  </p:normalViewPr>
  <p:slideViewPr>
    <p:cSldViewPr>
      <p:cViewPr varScale="1">
        <p:scale>
          <a:sx n="90" d="100"/>
          <a:sy n="90" d="100"/>
        </p:scale>
        <p:origin x="331"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91C631-0D0F-4590-8F1C-14E4F97969A9}" type="datetimeFigureOut">
              <a:rPr lang="en-GB" smtClean="0"/>
              <a:t>22/05/2025</a:t>
            </a:fld>
            <a:endParaRPr lang="en-GB"/>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D0971-CE92-4D44-BFBB-36F91DE92122}" type="slidenum">
              <a:rPr lang="en-GB" smtClean="0"/>
              <a:t>‹N›</a:t>
            </a:fld>
            <a:endParaRPr lang="en-GB"/>
          </a:p>
        </p:txBody>
      </p:sp>
    </p:spTree>
    <p:extLst>
      <p:ext uri="{BB962C8B-B14F-4D97-AF65-F5344CB8AC3E}">
        <p14:creationId xmlns:p14="http://schemas.microsoft.com/office/powerpoint/2010/main" val="104434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69CD0971-CE92-4D44-BFBB-36F91DE92122}" type="slidenum">
              <a:rPr lang="en-GB" smtClean="0"/>
              <a:t>17</a:t>
            </a:fld>
            <a:endParaRPr lang="en-GB"/>
          </a:p>
        </p:txBody>
      </p:sp>
    </p:spTree>
    <p:extLst>
      <p:ext uri="{BB962C8B-B14F-4D97-AF65-F5344CB8AC3E}">
        <p14:creationId xmlns:p14="http://schemas.microsoft.com/office/powerpoint/2010/main" val="2806534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3" Type="http://schemas.openxmlformats.org/officeDocument/2006/relationships/image" Target="../media/image17.svg"/><Relationship Id="rId18" Type="http://schemas.openxmlformats.org/officeDocument/2006/relationships/image" Target="../media/image22.png"/><Relationship Id="rId26" Type="http://schemas.openxmlformats.org/officeDocument/2006/relationships/image" Target="../media/image30.png"/><Relationship Id="rId21" Type="http://schemas.openxmlformats.org/officeDocument/2006/relationships/image" Target="../media/image25.svg"/><Relationship Id="rId34" Type="http://schemas.openxmlformats.org/officeDocument/2006/relationships/image" Target="../media/image38.pn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5" Type="http://schemas.openxmlformats.org/officeDocument/2006/relationships/image" Target="../media/image29.svg"/><Relationship Id="rId33" Type="http://schemas.openxmlformats.org/officeDocument/2006/relationships/image" Target="../media/image37.sv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sv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sv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emf"/><Relationship Id="rId5" Type="http://schemas.openxmlformats.org/officeDocument/2006/relationships/image" Target="../media/image9.emf"/><Relationship Id="rId15" Type="http://schemas.openxmlformats.org/officeDocument/2006/relationships/image" Target="../media/image19.svg"/><Relationship Id="rId23" Type="http://schemas.openxmlformats.org/officeDocument/2006/relationships/image" Target="../media/image27.svg"/><Relationship Id="rId28" Type="http://schemas.openxmlformats.org/officeDocument/2006/relationships/image" Target="../media/image32.png"/><Relationship Id="rId36" Type="http://schemas.openxmlformats.org/officeDocument/2006/relationships/image" Target="../media/image40.emf"/><Relationship Id="rId10" Type="http://schemas.openxmlformats.org/officeDocument/2006/relationships/image" Target="../media/image14.png"/><Relationship Id="rId19" Type="http://schemas.openxmlformats.org/officeDocument/2006/relationships/image" Target="../media/image23.svg"/><Relationship Id="rId31" Type="http://schemas.openxmlformats.org/officeDocument/2006/relationships/image" Target="../media/image35.svg"/><Relationship Id="rId4" Type="http://schemas.openxmlformats.org/officeDocument/2006/relationships/image" Target="../media/image8.sv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svg"/><Relationship Id="rId8" Type="http://schemas.openxmlformats.org/officeDocument/2006/relationships/image" Target="../media/image12.pn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20625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54042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851510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52DB5F41-4F2B-4328-AE49-3707D2F74D0D}"/>
              </a:ext>
            </a:extLst>
          </p:cNvPr>
          <p:cNvSpPr>
            <a:spLocks noGrp="1"/>
          </p:cNvSpPr>
          <p:nvPr>
            <p:ph type="title" hasCustomPrompt="1"/>
          </p:nvPr>
        </p:nvSpPr>
        <p:spPr>
          <a:xfrm>
            <a:off x="644591" y="3100017"/>
            <a:ext cx="4410681" cy="1248212"/>
          </a:xfrm>
          <a:prstGeom prst="rect">
            <a:avLst/>
          </a:prstGeom>
        </p:spPr>
        <p:txBody>
          <a:bodyPr vert="horz" lIns="0" tIns="0" rIns="0" bIns="0" rtlCol="0" anchor="ctr" anchorCtr="0">
            <a:normAutofit/>
          </a:bodyPr>
          <a:lstStyle>
            <a:lvl1pPr algn="l">
              <a:defRPr b="1">
                <a:solidFill>
                  <a:schemeClr val="bg1"/>
                </a:solidFill>
                <a:latin typeface="Calibri" panose="020F0502020204030204" pitchFamily="34" charset="0"/>
                <a:cs typeface="Calibri" panose="020F0502020204030204" pitchFamily="34" charset="0"/>
              </a:defRPr>
            </a:lvl1pPr>
          </a:lstStyle>
          <a:p>
            <a:r>
              <a:rPr lang="en-US" dirty="0"/>
              <a:t>Title of the</a:t>
            </a:r>
            <a:br>
              <a:rPr lang="en-US" dirty="0"/>
            </a:br>
            <a:r>
              <a:rPr lang="en-US" dirty="0"/>
              <a:t>presentation</a:t>
            </a:r>
            <a:endParaRPr lang="pt-PT" dirty="0"/>
          </a:p>
        </p:txBody>
      </p:sp>
      <p:sp>
        <p:nvSpPr>
          <p:cNvPr id="20" name="Subtitle 2">
            <a:extLst>
              <a:ext uri="{FF2B5EF4-FFF2-40B4-BE49-F238E27FC236}">
                <a16:creationId xmlns:a16="http://schemas.microsoft.com/office/drawing/2014/main" id="{D4662E1A-1852-420A-BF5C-6602BA6CF884}"/>
              </a:ext>
            </a:extLst>
          </p:cNvPr>
          <p:cNvSpPr>
            <a:spLocks noGrp="1"/>
          </p:cNvSpPr>
          <p:nvPr>
            <p:ph type="subTitle" idx="1" hasCustomPrompt="1"/>
          </p:nvPr>
        </p:nvSpPr>
        <p:spPr>
          <a:xfrm>
            <a:off x="644590" y="4552533"/>
            <a:ext cx="2946486" cy="605474"/>
          </a:xfrm>
          <a:prstGeom prst="rect">
            <a:avLst/>
          </a:prstGeom>
        </p:spPr>
        <p:txBody>
          <a:bodyPr lIns="0" tIns="0" rIns="0" bIns="0" anchor="ctr" anchorCtr="0">
            <a:normAutofit/>
          </a:bodyPr>
          <a:lstStyle>
            <a:lvl1pPr marL="0" indent="0" algn="l">
              <a:buNone/>
              <a:defRPr sz="1875" b="0">
                <a:solidFill>
                  <a:srgbClr val="3BFF95"/>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here, if needed</a:t>
            </a:r>
            <a:endParaRPr lang="pt-PT" dirty="0"/>
          </a:p>
        </p:txBody>
      </p:sp>
      <p:sp>
        <p:nvSpPr>
          <p:cNvPr id="21" name="Text Placeholder 3">
            <a:extLst>
              <a:ext uri="{FF2B5EF4-FFF2-40B4-BE49-F238E27FC236}">
                <a16:creationId xmlns:a16="http://schemas.microsoft.com/office/drawing/2014/main" id="{A551FBB9-4D3D-4135-9095-7A3090D09995}"/>
              </a:ext>
            </a:extLst>
          </p:cNvPr>
          <p:cNvSpPr>
            <a:spLocks noGrp="1"/>
          </p:cNvSpPr>
          <p:nvPr>
            <p:ph type="body" sz="quarter" idx="11" hasCustomPrompt="1"/>
          </p:nvPr>
        </p:nvSpPr>
        <p:spPr>
          <a:xfrm>
            <a:off x="644591" y="5797201"/>
            <a:ext cx="2458641" cy="378952"/>
          </a:xfrm>
          <a:prstGeom prst="rect">
            <a:avLst/>
          </a:prstGeom>
        </p:spPr>
        <p:txBody>
          <a:bodyPr>
            <a:normAutofit/>
          </a:bodyPr>
          <a:lstStyle>
            <a:lvl1pPr marL="0" indent="0">
              <a:buNone/>
              <a:defRPr sz="1200" b="0">
                <a:solidFill>
                  <a:schemeClr val="bg1"/>
                </a:solidFill>
                <a:latin typeface="Calibri" panose="020F0502020204030204" pitchFamily="34" charset="0"/>
                <a:cs typeface="Calibri" panose="020F0502020204030204" pitchFamily="34" charset="0"/>
              </a:defRPr>
            </a:lvl1pPr>
            <a:lvl2pPr>
              <a:defRPr sz="1350" b="1">
                <a:solidFill>
                  <a:srgbClr val="02967E"/>
                </a:solidFill>
                <a:latin typeface="Calibri" panose="020F0502020204030204" pitchFamily="34" charset="0"/>
                <a:cs typeface="Calibri" panose="020F0502020204030204" pitchFamily="34" charset="0"/>
              </a:defRPr>
            </a:lvl2pPr>
            <a:lvl3pPr>
              <a:defRPr sz="1350" b="1">
                <a:solidFill>
                  <a:srgbClr val="02967E"/>
                </a:solidFill>
                <a:latin typeface="Calibri" panose="020F0502020204030204" pitchFamily="34" charset="0"/>
                <a:cs typeface="Calibri" panose="020F0502020204030204" pitchFamily="34" charset="0"/>
              </a:defRPr>
            </a:lvl3pPr>
            <a:lvl4pPr>
              <a:defRPr sz="1350" b="1">
                <a:solidFill>
                  <a:srgbClr val="02967E"/>
                </a:solidFill>
                <a:latin typeface="Calibri" panose="020F0502020204030204" pitchFamily="34" charset="0"/>
                <a:cs typeface="Calibri" panose="020F0502020204030204" pitchFamily="34" charset="0"/>
              </a:defRPr>
            </a:lvl4pPr>
            <a:lvl5pPr>
              <a:defRPr sz="1350" b="1">
                <a:solidFill>
                  <a:srgbClr val="02967E"/>
                </a:solidFill>
                <a:latin typeface="Calibri" panose="020F0502020204030204" pitchFamily="34" charset="0"/>
                <a:cs typeface="Calibri" panose="020F0502020204030204" pitchFamily="34" charset="0"/>
              </a:defRPr>
            </a:lvl5pPr>
          </a:lstStyle>
          <a:p>
            <a:pPr lvl="0"/>
            <a:r>
              <a:rPr lang="en-GB" dirty="0"/>
              <a:t>Date/Event Info</a:t>
            </a:r>
            <a:endParaRPr lang="en-PT" dirty="0"/>
          </a:p>
        </p:txBody>
      </p:sp>
      <p:pic>
        <p:nvPicPr>
          <p:cNvPr id="14" name="Gráfico 13">
            <a:extLst>
              <a:ext uri="{FF2B5EF4-FFF2-40B4-BE49-F238E27FC236}">
                <a16:creationId xmlns:a16="http://schemas.microsoft.com/office/drawing/2014/main" id="{8B555D08-2146-440F-99EA-4CF91903ED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44033" y="5374979"/>
            <a:ext cx="79734" cy="1262462"/>
          </a:xfrm>
          <a:prstGeom prst="rect">
            <a:avLst/>
          </a:prstGeom>
        </p:spPr>
      </p:pic>
      <p:pic>
        <p:nvPicPr>
          <p:cNvPr id="9" name="Gráfico 8">
            <a:extLst>
              <a:ext uri="{FF2B5EF4-FFF2-40B4-BE49-F238E27FC236}">
                <a16:creationId xmlns:a16="http://schemas.microsoft.com/office/drawing/2014/main" id="{A28B3EA1-BE00-40B5-A69B-9FAA1BE005C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4590" y="871323"/>
            <a:ext cx="1950577" cy="1160612"/>
          </a:xfrm>
          <a:prstGeom prst="rect">
            <a:avLst/>
          </a:prstGeom>
        </p:spPr>
      </p:pic>
    </p:spTree>
    <p:extLst>
      <p:ext uri="{BB962C8B-B14F-4D97-AF65-F5344CB8AC3E}">
        <p14:creationId xmlns:p14="http://schemas.microsoft.com/office/powerpoint/2010/main" val="2091606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final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739BA59-69B5-4BA8-A153-9A136681CF17}"/>
              </a:ext>
            </a:extLst>
          </p:cNvPr>
          <p:cNvSpPr>
            <a:spLocks noGrp="1"/>
          </p:cNvSpPr>
          <p:nvPr>
            <p:ph type="body" idx="1" hasCustomPrompt="1"/>
          </p:nvPr>
        </p:nvSpPr>
        <p:spPr>
          <a:xfrm>
            <a:off x="3131618" y="1430655"/>
            <a:ext cx="2880766" cy="707886"/>
          </a:xfrm>
          <a:prstGeom prst="rect">
            <a:avLst/>
          </a:prstGeom>
        </p:spPr>
        <p:txBody>
          <a:bodyPr>
            <a:normAutofit/>
          </a:bodyPr>
          <a:lstStyle>
            <a:lvl1pPr marL="0" indent="0" algn="ctr">
              <a:buNone/>
              <a:defRPr sz="3000" b="1" i="0">
                <a:solidFill>
                  <a:srgbClr val="3BFF95"/>
                </a:solidFill>
                <a:latin typeface="Calibri" panose="020F0502020204030204" pitchFamily="34" charset="0"/>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Thank you!</a:t>
            </a:r>
          </a:p>
        </p:txBody>
      </p:sp>
      <p:pic>
        <p:nvPicPr>
          <p:cNvPr id="22" name="Gráfico 21">
            <a:extLst>
              <a:ext uri="{FF2B5EF4-FFF2-40B4-BE49-F238E27FC236}">
                <a16:creationId xmlns:a16="http://schemas.microsoft.com/office/drawing/2014/main" id="{FA736C32-83BF-4701-A120-C92EB277E88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844033" y="5371583"/>
            <a:ext cx="79734" cy="1262462"/>
          </a:xfrm>
          <a:prstGeom prst="rect">
            <a:avLst/>
          </a:prstGeom>
        </p:spPr>
      </p:pic>
      <p:pic>
        <p:nvPicPr>
          <p:cNvPr id="23" name="Picture 2">
            <a:extLst>
              <a:ext uri="{FF2B5EF4-FFF2-40B4-BE49-F238E27FC236}">
                <a16:creationId xmlns:a16="http://schemas.microsoft.com/office/drawing/2014/main" id="{58CDCDE3-95BD-4EF2-825B-A47CF3185D7F}"/>
              </a:ext>
            </a:extLst>
          </p:cNvPr>
          <p:cNvPicPr>
            <a:picLocks noChangeAspect="1"/>
          </p:cNvPicPr>
          <p:nvPr userDrawn="1"/>
        </p:nvPicPr>
        <p:blipFill>
          <a:blip r:embed="rId5"/>
          <a:stretch>
            <a:fillRect/>
          </a:stretch>
        </p:blipFill>
        <p:spPr>
          <a:xfrm>
            <a:off x="661217" y="6388617"/>
            <a:ext cx="1090543" cy="231741"/>
          </a:xfrm>
          <a:prstGeom prst="rect">
            <a:avLst/>
          </a:prstGeom>
        </p:spPr>
      </p:pic>
      <p:pic>
        <p:nvPicPr>
          <p:cNvPr id="25" name="Gráfico 24">
            <a:extLst>
              <a:ext uri="{FF2B5EF4-FFF2-40B4-BE49-F238E27FC236}">
                <a16:creationId xmlns:a16="http://schemas.microsoft.com/office/drawing/2014/main" id="{DC678C40-A850-4661-8B14-B0CBF6F8754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652214" y="1093564"/>
            <a:ext cx="823913" cy="1172046"/>
          </a:xfrm>
          <a:prstGeom prst="rect">
            <a:avLst/>
          </a:prstGeom>
        </p:spPr>
      </p:pic>
      <p:sp>
        <p:nvSpPr>
          <p:cNvPr id="27" name="Subtitle 2">
            <a:extLst>
              <a:ext uri="{FF2B5EF4-FFF2-40B4-BE49-F238E27FC236}">
                <a16:creationId xmlns:a16="http://schemas.microsoft.com/office/drawing/2014/main" id="{AF2798AB-B03B-4E95-A1C8-85C4332642A4}"/>
              </a:ext>
            </a:extLst>
          </p:cNvPr>
          <p:cNvSpPr txBox="1">
            <a:spLocks/>
          </p:cNvSpPr>
          <p:nvPr userDrawn="1"/>
        </p:nvSpPr>
        <p:spPr>
          <a:xfrm>
            <a:off x="6661739" y="1322831"/>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a:t>info@genb-project.eu</a:t>
            </a:r>
            <a:endParaRPr lang="pt-PT" sz="1400" dirty="0"/>
          </a:p>
        </p:txBody>
      </p:sp>
      <p:pic>
        <p:nvPicPr>
          <p:cNvPr id="33" name="Gráfico 32">
            <a:extLst>
              <a:ext uri="{FF2B5EF4-FFF2-40B4-BE49-F238E27FC236}">
                <a16:creationId xmlns:a16="http://schemas.microsoft.com/office/drawing/2014/main" id="{8AA900D8-A334-424B-AE3E-2F7EBD02C21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4591" y="3760222"/>
            <a:ext cx="1000125" cy="85725"/>
          </a:xfrm>
          <a:prstGeom prst="rect">
            <a:avLst/>
          </a:prstGeom>
        </p:spPr>
      </p:pic>
      <p:pic>
        <p:nvPicPr>
          <p:cNvPr id="34" name="Gráfico 33">
            <a:extLst>
              <a:ext uri="{FF2B5EF4-FFF2-40B4-BE49-F238E27FC236}">
                <a16:creationId xmlns:a16="http://schemas.microsoft.com/office/drawing/2014/main" id="{DA986E21-9F1B-467B-B797-668AC0F7C76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68416" y="4497388"/>
            <a:ext cx="717181" cy="272731"/>
          </a:xfrm>
          <a:prstGeom prst="rect">
            <a:avLst/>
          </a:prstGeom>
        </p:spPr>
      </p:pic>
      <p:pic>
        <p:nvPicPr>
          <p:cNvPr id="35" name="Gráfico 34">
            <a:extLst>
              <a:ext uri="{FF2B5EF4-FFF2-40B4-BE49-F238E27FC236}">
                <a16:creationId xmlns:a16="http://schemas.microsoft.com/office/drawing/2014/main" id="{F1D1AEB0-6D60-4A56-B5BC-B563653CD304}"/>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184828" y="4513199"/>
            <a:ext cx="941957" cy="250520"/>
          </a:xfrm>
          <a:prstGeom prst="rect">
            <a:avLst/>
          </a:prstGeom>
        </p:spPr>
      </p:pic>
      <p:pic>
        <p:nvPicPr>
          <p:cNvPr id="36" name="Gráfico 35">
            <a:extLst>
              <a:ext uri="{FF2B5EF4-FFF2-40B4-BE49-F238E27FC236}">
                <a16:creationId xmlns:a16="http://schemas.microsoft.com/office/drawing/2014/main" id="{700DF2AE-4F0C-43A5-B1C6-D4553E74F0F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780042" y="4458256"/>
            <a:ext cx="807762" cy="289199"/>
          </a:xfrm>
          <a:prstGeom prst="rect">
            <a:avLst/>
          </a:prstGeom>
        </p:spPr>
      </p:pic>
      <p:pic>
        <p:nvPicPr>
          <p:cNvPr id="38" name="Gráfico 37">
            <a:extLst>
              <a:ext uri="{FF2B5EF4-FFF2-40B4-BE49-F238E27FC236}">
                <a16:creationId xmlns:a16="http://schemas.microsoft.com/office/drawing/2014/main" id="{1BFABBAE-E945-44EB-9261-7C37EC0919B7}"/>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17477" y="5375204"/>
            <a:ext cx="339925" cy="319929"/>
          </a:xfrm>
          <a:prstGeom prst="rect">
            <a:avLst/>
          </a:prstGeom>
        </p:spPr>
      </p:pic>
      <p:pic>
        <p:nvPicPr>
          <p:cNvPr id="40" name="Gráfico 39">
            <a:extLst>
              <a:ext uri="{FF2B5EF4-FFF2-40B4-BE49-F238E27FC236}">
                <a16:creationId xmlns:a16="http://schemas.microsoft.com/office/drawing/2014/main" id="{2211E6CE-999D-47CA-8E78-77170CD7D08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069006" y="5361922"/>
            <a:ext cx="636077" cy="361906"/>
          </a:xfrm>
          <a:prstGeom prst="rect">
            <a:avLst/>
          </a:prstGeom>
        </p:spPr>
      </p:pic>
      <p:pic>
        <p:nvPicPr>
          <p:cNvPr id="41" name="Gráfico 40">
            <a:extLst>
              <a:ext uri="{FF2B5EF4-FFF2-40B4-BE49-F238E27FC236}">
                <a16:creationId xmlns:a16="http://schemas.microsoft.com/office/drawing/2014/main" id="{D417C3C7-36BE-47D9-B71C-7B4B814AA79A}"/>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166042" y="5418276"/>
            <a:ext cx="991160" cy="245235"/>
          </a:xfrm>
          <a:prstGeom prst="rect">
            <a:avLst/>
          </a:prstGeom>
        </p:spPr>
      </p:pic>
      <p:pic>
        <p:nvPicPr>
          <p:cNvPr id="43" name="Gráfico 42">
            <a:extLst>
              <a:ext uri="{FF2B5EF4-FFF2-40B4-BE49-F238E27FC236}">
                <a16:creationId xmlns:a16="http://schemas.microsoft.com/office/drawing/2014/main" id="{CD3C49D6-C161-43F3-B8FA-DE758A367BA4}"/>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4563767" y="5405865"/>
            <a:ext cx="689113" cy="270058"/>
          </a:xfrm>
          <a:prstGeom prst="rect">
            <a:avLst/>
          </a:prstGeom>
        </p:spPr>
      </p:pic>
      <p:pic>
        <p:nvPicPr>
          <p:cNvPr id="44" name="Gráfico 43">
            <a:extLst>
              <a:ext uri="{FF2B5EF4-FFF2-40B4-BE49-F238E27FC236}">
                <a16:creationId xmlns:a16="http://schemas.microsoft.com/office/drawing/2014/main" id="{304D794F-DA24-4EA6-8328-622538FFF52A}"/>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5734682" y="5427345"/>
            <a:ext cx="879432" cy="269825"/>
          </a:xfrm>
          <a:prstGeom prst="rect">
            <a:avLst/>
          </a:prstGeom>
        </p:spPr>
      </p:pic>
      <p:pic>
        <p:nvPicPr>
          <p:cNvPr id="46" name="Imagem 45" descr="Uma imagem com texto&#10;&#10;Descrição gerada automaticamente">
            <a:extLst>
              <a:ext uri="{FF2B5EF4-FFF2-40B4-BE49-F238E27FC236}">
                <a16:creationId xmlns:a16="http://schemas.microsoft.com/office/drawing/2014/main" id="{C04E755E-BE1A-4C5C-A626-889F184C4001}"/>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894605" y="4451644"/>
            <a:ext cx="966454" cy="348853"/>
          </a:xfrm>
          <a:prstGeom prst="rect">
            <a:avLst/>
          </a:prstGeom>
        </p:spPr>
      </p:pic>
      <p:pic>
        <p:nvPicPr>
          <p:cNvPr id="48" name="Imagem 47" descr="Uma imagem com texto, relógio&#10;&#10;Descrição gerada automaticamente">
            <a:extLst>
              <a:ext uri="{FF2B5EF4-FFF2-40B4-BE49-F238E27FC236}">
                <a16:creationId xmlns:a16="http://schemas.microsoft.com/office/drawing/2014/main" id="{15E9BBCE-4D5C-411B-A8A2-554B3BE2B675}"/>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4431010" y="4482740"/>
            <a:ext cx="971023" cy="302744"/>
          </a:xfrm>
          <a:prstGeom prst="rect">
            <a:avLst/>
          </a:prstGeom>
        </p:spPr>
      </p:pic>
      <p:pic>
        <p:nvPicPr>
          <p:cNvPr id="26" name="Gráfico 25">
            <a:extLst>
              <a:ext uri="{FF2B5EF4-FFF2-40B4-BE49-F238E27FC236}">
                <a16:creationId xmlns:a16="http://schemas.microsoft.com/office/drawing/2014/main" id="{FD6D74B2-0E4D-478A-8296-7E486FBB1508}"/>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653439" y="1324038"/>
            <a:ext cx="1947246" cy="1160102"/>
          </a:xfrm>
          <a:prstGeom prst="rect">
            <a:avLst/>
          </a:prstGeom>
        </p:spPr>
      </p:pic>
      <p:pic>
        <p:nvPicPr>
          <p:cNvPr id="2" name="Gráfico 28">
            <a:extLst>
              <a:ext uri="{FF2B5EF4-FFF2-40B4-BE49-F238E27FC236}">
                <a16:creationId xmlns:a16="http://schemas.microsoft.com/office/drawing/2014/main" id="{33452801-4C56-A3EB-1D79-4DDABD5B254B}"/>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6652214" y="2640425"/>
            <a:ext cx="276225" cy="276225"/>
          </a:xfrm>
          <a:prstGeom prst="rect">
            <a:avLst/>
          </a:prstGeom>
        </p:spPr>
      </p:pic>
      <p:pic>
        <p:nvPicPr>
          <p:cNvPr id="3" name="Gráfico 29">
            <a:extLst>
              <a:ext uri="{FF2B5EF4-FFF2-40B4-BE49-F238E27FC236}">
                <a16:creationId xmlns:a16="http://schemas.microsoft.com/office/drawing/2014/main" id="{BDCD4EC8-5022-AE90-E8FF-AAB74ADBB7F6}"/>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7064170" y="2640425"/>
            <a:ext cx="276225" cy="276225"/>
          </a:xfrm>
          <a:prstGeom prst="rect">
            <a:avLst/>
          </a:prstGeom>
        </p:spPr>
      </p:pic>
      <p:pic>
        <p:nvPicPr>
          <p:cNvPr id="4" name="Gráfico 35">
            <a:extLst>
              <a:ext uri="{FF2B5EF4-FFF2-40B4-BE49-F238E27FC236}">
                <a16:creationId xmlns:a16="http://schemas.microsoft.com/office/drawing/2014/main" id="{D86ACDDF-C574-3695-9126-C301F6CEF4E2}"/>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7476126" y="2640425"/>
            <a:ext cx="276225" cy="276225"/>
          </a:xfrm>
          <a:prstGeom prst="rect">
            <a:avLst/>
          </a:prstGeom>
        </p:spPr>
      </p:pic>
      <p:pic>
        <p:nvPicPr>
          <p:cNvPr id="6" name="Picture 5">
            <a:extLst>
              <a:ext uri="{FF2B5EF4-FFF2-40B4-BE49-F238E27FC236}">
                <a16:creationId xmlns:a16="http://schemas.microsoft.com/office/drawing/2014/main" id="{31863A15-46B3-7B80-19D8-A43D3A5DAB1B}"/>
              </a:ext>
            </a:extLst>
          </p:cNvPr>
          <p:cNvPicPr>
            <a:picLocks noChangeAspect="1"/>
          </p:cNvPicPr>
          <p:nvPr userDrawn="1"/>
        </p:nvPicPr>
        <p:blipFill>
          <a:blip r:embed="rId36"/>
          <a:stretch>
            <a:fillRect/>
          </a:stretch>
        </p:blipFill>
        <p:spPr>
          <a:xfrm>
            <a:off x="8300038" y="2640425"/>
            <a:ext cx="276225" cy="276225"/>
          </a:xfrm>
          <a:prstGeom prst="rect">
            <a:avLst/>
          </a:prstGeom>
        </p:spPr>
      </p:pic>
      <p:pic>
        <p:nvPicPr>
          <p:cNvPr id="7" name="Picture 6">
            <a:extLst>
              <a:ext uri="{FF2B5EF4-FFF2-40B4-BE49-F238E27FC236}">
                <a16:creationId xmlns:a16="http://schemas.microsoft.com/office/drawing/2014/main" id="{1BEA3654-27E8-5D9E-3FEC-A4F620BB334C}"/>
              </a:ext>
            </a:extLst>
          </p:cNvPr>
          <p:cNvPicPr>
            <a:picLocks noChangeAspect="1"/>
          </p:cNvPicPr>
          <p:nvPr userDrawn="1"/>
        </p:nvPicPr>
        <p:blipFill>
          <a:blip r:embed="rId37"/>
          <a:stretch>
            <a:fillRect/>
          </a:stretch>
        </p:blipFill>
        <p:spPr>
          <a:xfrm>
            <a:off x="7888082" y="2640425"/>
            <a:ext cx="276225" cy="276225"/>
          </a:xfrm>
          <a:prstGeom prst="rect">
            <a:avLst/>
          </a:prstGeom>
        </p:spPr>
      </p:pic>
      <p:sp>
        <p:nvSpPr>
          <p:cNvPr id="8" name="Subtitle 2">
            <a:extLst>
              <a:ext uri="{FF2B5EF4-FFF2-40B4-BE49-F238E27FC236}">
                <a16:creationId xmlns:a16="http://schemas.microsoft.com/office/drawing/2014/main" id="{D91B25E5-22CF-6773-B872-445B56878078}"/>
              </a:ext>
            </a:extLst>
          </p:cNvPr>
          <p:cNvSpPr txBox="1">
            <a:spLocks/>
          </p:cNvSpPr>
          <p:nvPr userDrawn="1"/>
        </p:nvSpPr>
        <p:spPr>
          <a:xfrm>
            <a:off x="6661739" y="2355984"/>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b="0" i="0" dirty="0">
                <a:solidFill>
                  <a:schemeClr val="bg1"/>
                </a:solidFill>
                <a:effectLst/>
                <a:latin typeface="PuviRegular"/>
              </a:rPr>
              <a:t>@BIOVOICES</a:t>
            </a:r>
            <a:endParaRPr lang="pt-PT" sz="1400" dirty="0">
              <a:solidFill>
                <a:schemeClr val="bg1"/>
              </a:solidFill>
            </a:endParaRPr>
          </a:p>
        </p:txBody>
      </p:sp>
    </p:spTree>
    <p:extLst>
      <p:ext uri="{BB962C8B-B14F-4D97-AF65-F5344CB8AC3E}">
        <p14:creationId xmlns:p14="http://schemas.microsoft.com/office/powerpoint/2010/main" val="388466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27446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379095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3D60B196-6C76-4FE0-A2E9-306EDE891380}" type="datetimeFigureOut">
              <a:rPr lang="el-GR" smtClean="0"/>
              <a:t>22/5/2025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5544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3D60B196-6C76-4FE0-A2E9-306EDE891380}" type="datetimeFigureOut">
              <a:rPr lang="el-GR" smtClean="0"/>
              <a:t>22/5/2025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64996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3D60B196-6C76-4FE0-A2E9-306EDE891380}" type="datetimeFigureOut">
              <a:rPr lang="el-GR" smtClean="0"/>
              <a:t>22/5/2025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3659395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0B196-6C76-4FE0-A2E9-306EDE891380}" type="datetimeFigureOut">
              <a:rPr lang="el-GR" smtClean="0"/>
              <a:t>22/5/2025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896244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22/5/2025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25278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22/5/2025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42327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0B196-6C76-4FE0-A2E9-306EDE891380}" type="datetimeFigureOut">
              <a:rPr lang="el-GR" smtClean="0"/>
              <a:t>22/5/2025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C3F82-1941-46A1-8C8A-A1E4426A0788}" type="slidenum">
              <a:rPr lang="el-GR" smtClean="0"/>
              <a:t>‹N›</a:t>
            </a:fld>
            <a:endParaRPr lang="el-GR"/>
          </a:p>
        </p:txBody>
      </p:sp>
    </p:spTree>
    <p:extLst>
      <p:ext uri="{BB962C8B-B14F-4D97-AF65-F5344CB8AC3E}">
        <p14:creationId xmlns:p14="http://schemas.microsoft.com/office/powerpoint/2010/main" val="1033281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youtube.com/shorts/DCCqACRKFEc?feature=shar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anva.com/design/DAGGpLqF0pU/7f8liLOGmDFAeWbHcQaDww/edit?utm_content=DAGGpLqF0pU&amp;utm_campaign=designshare&amp;utm_medium=link2&amp;utm_source=sharebutto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hyperlink" Target="https://projects.research-and-innovation.ec.europa.eu/en/research-area/industrial-research-and-innovation/eu-valorisation-policy/knowledge-valorisation-platform/repository/whats-bioeconomy-book-kids" TargetMode="External"/><Relationship Id="rId2" Type="http://schemas.openxmlformats.org/officeDocument/2006/relationships/hyperlink" Target="https://www.ecoschools.global/seven-steps-methodolog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ecoschools.global/seven-steps-methodolog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75E06E-4BA7-48E6-B3EA-9604936F0BC2}"/>
              </a:ext>
            </a:extLst>
          </p:cNvPr>
          <p:cNvSpPr>
            <a:spLocks noGrp="1"/>
          </p:cNvSpPr>
          <p:nvPr>
            <p:ph type="title"/>
          </p:nvPr>
        </p:nvSpPr>
        <p:spPr/>
        <p:txBody>
          <a:bodyPr>
            <a:normAutofit fontScale="90000"/>
          </a:bodyPr>
          <a:lstStyle/>
          <a:p>
            <a:r>
              <a:rPr lang="pt-PT" dirty="0"/>
              <a:t>Materiais de formação</a:t>
            </a:r>
          </a:p>
        </p:txBody>
      </p:sp>
      <p:sp>
        <p:nvSpPr>
          <p:cNvPr id="3" name="Subtítulo 2">
            <a:extLst>
              <a:ext uri="{FF2B5EF4-FFF2-40B4-BE49-F238E27FC236}">
                <a16:creationId xmlns:a16="http://schemas.microsoft.com/office/drawing/2014/main" id="{D8A2EDF0-7A23-40CD-8304-26565CF08866}"/>
              </a:ext>
            </a:extLst>
          </p:cNvPr>
          <p:cNvSpPr>
            <a:spLocks noGrp="1"/>
          </p:cNvSpPr>
          <p:nvPr>
            <p:ph type="subTitle" idx="1"/>
          </p:nvPr>
        </p:nvSpPr>
        <p:spPr>
          <a:xfrm>
            <a:off x="644590" y="4487219"/>
            <a:ext cx="2946486" cy="605474"/>
          </a:xfrm>
        </p:spPr>
        <p:txBody>
          <a:bodyPr>
            <a:normAutofit/>
          </a:bodyPr>
          <a:lstStyle/>
          <a:p>
            <a:r>
              <a:rPr lang="pt-BR" dirty="0"/>
              <a:t>PASSO 1: FORMAR UM COMITÉ ECOLÓGICO</a:t>
            </a:r>
            <a:endParaRPr lang="pt-PT" dirty="0"/>
          </a:p>
        </p:txBody>
      </p:sp>
      <p:sp>
        <p:nvSpPr>
          <p:cNvPr id="4" name="TextBox 3">
            <a:extLst>
              <a:ext uri="{FF2B5EF4-FFF2-40B4-BE49-F238E27FC236}">
                <a16:creationId xmlns:a16="http://schemas.microsoft.com/office/drawing/2014/main" id="{44CFAC54-1891-81EE-F59C-0A0FE66A96F1}"/>
              </a:ext>
            </a:extLst>
          </p:cNvPr>
          <p:cNvSpPr txBox="1"/>
          <p:nvPr/>
        </p:nvSpPr>
        <p:spPr>
          <a:xfrm>
            <a:off x="564859" y="5500382"/>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66FE96"/>
                </a:solidFill>
              </a:rPr>
              <a:t>M. Giannakopoulou</a:t>
            </a:r>
            <a:endParaRPr lang="en-US" dirty="0">
              <a:solidFill>
                <a:srgbClr val="66FE96"/>
              </a:solidFill>
              <a:ea typeface="Calibri"/>
              <a:cs typeface="Calibri"/>
            </a:endParaRPr>
          </a:p>
        </p:txBody>
      </p:sp>
    </p:spTree>
    <p:extLst>
      <p:ext uri="{BB962C8B-B14F-4D97-AF65-F5344CB8AC3E}">
        <p14:creationId xmlns:p14="http://schemas.microsoft.com/office/powerpoint/2010/main" val="1953838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469" y="1050179"/>
            <a:ext cx="8675632" cy="1068586"/>
          </a:xfrm>
        </p:spPr>
        <p:txBody>
          <a:bodyPr vert="horz" lIns="91440" tIns="45720" rIns="91440" bIns="45720" rtlCol="0" anchor="t">
            <a:noAutofit/>
          </a:bodyPr>
          <a:lstStyle/>
          <a:p>
            <a:pPr>
              <a:buFont typeface="Wingdings" pitchFamily="2" charset="2"/>
              <a:buChar char="v"/>
            </a:pPr>
            <a:r>
              <a:rPr lang="pt-BR" sz="2000" dirty="0">
                <a:latin typeface="+mj-lt"/>
              </a:rPr>
              <a:t>O primeiro subgrupo pode introduzir programas de compostagem para gerir resíduos orgânicos, transformando restos de alimentos e resíduos de jardim em composto para as hortas escolares.</a:t>
            </a:r>
            <a:endParaRPr lang="en-US" sz="2000" dirty="0">
              <a:latin typeface="+mj-lt"/>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5840" y="2575582"/>
            <a:ext cx="3138882" cy="2093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a:extLst>
              <a:ext uri="{FF2B5EF4-FFF2-40B4-BE49-F238E27FC236}">
                <a16:creationId xmlns:a16="http://schemas.microsoft.com/office/drawing/2014/main" id="{A1E8E4BD-7DC7-DB39-1A45-9977F4EB5045}"/>
              </a:ext>
            </a:extLst>
          </p:cNvPr>
          <p:cNvSpPr>
            <a:spLocks noGrp="1"/>
          </p:cNvSpPr>
          <p:nvPr>
            <p:ph type="title"/>
          </p:nvPr>
        </p:nvSpPr>
        <p:spPr>
          <a:xfrm>
            <a:off x="260392" y="116632"/>
            <a:ext cx="8229600" cy="1143000"/>
          </a:xfrm>
        </p:spPr>
        <p:txBody>
          <a:bodyPr>
            <a:normAutofit/>
          </a:bodyPr>
          <a:lstStyle/>
          <a:p>
            <a:r>
              <a:rPr lang="pt-BR" sz="3200" b="1" dirty="0"/>
              <a:t>A bioeconomia e o Comité Ecológico</a:t>
            </a:r>
            <a:endParaRPr lang="el-GR" sz="3200" b="1" dirty="0">
              <a:cs typeface="Calibri"/>
            </a:endParaRPr>
          </a:p>
        </p:txBody>
      </p:sp>
      <p:sp>
        <p:nvSpPr>
          <p:cNvPr id="9" name="Content Placeholder 2">
            <a:extLst>
              <a:ext uri="{FF2B5EF4-FFF2-40B4-BE49-F238E27FC236}">
                <a16:creationId xmlns:a16="http://schemas.microsoft.com/office/drawing/2014/main" id="{4561CF15-6BB9-01C4-9990-42B3AAD2E832}"/>
              </a:ext>
            </a:extLst>
          </p:cNvPr>
          <p:cNvSpPr txBox="1">
            <a:spLocks/>
          </p:cNvSpPr>
          <p:nvPr/>
        </p:nvSpPr>
        <p:spPr>
          <a:xfrm>
            <a:off x="262601" y="1911478"/>
            <a:ext cx="5218754" cy="484407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latin typeface="+mj-lt"/>
              </a:rPr>
              <a:t> </a:t>
            </a:r>
            <a:endParaRPr lang="en-US" dirty="0"/>
          </a:p>
          <a:p>
            <a:pPr>
              <a:buFont typeface="Wingdings" pitchFamily="2" charset="2"/>
              <a:buChar char="ü"/>
            </a:pPr>
            <a:r>
              <a:rPr lang="pt-BR" sz="2000" dirty="0">
                <a:latin typeface="+mj-lt"/>
              </a:rPr>
              <a:t>A comissão pode decidir sobre as pessoas que serão envolvidas e o curso de ações que serão necessárias. Neste caso, a comissão precisará da ajuda dos funcionários da lanchonete para que eles possam coletar as informações de que precisam sobre a quantidade de alimentos desperdiçados.  
Depois, podem informar os alunos sobre os benefícios da compostagem (com cartazes, discursos ou pequenas apresentações nas aulas).</a:t>
            </a:r>
            <a:endParaRPr lang="en-US" sz="2000" dirty="0">
              <a:latin typeface="+mj-lt"/>
            </a:endParaRPr>
          </a:p>
        </p:txBody>
      </p:sp>
    </p:spTree>
    <p:extLst>
      <p:ext uri="{BB962C8B-B14F-4D97-AF65-F5344CB8AC3E}">
        <p14:creationId xmlns:p14="http://schemas.microsoft.com/office/powerpoint/2010/main" val="497116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469" y="1520123"/>
            <a:ext cx="8675632" cy="4844070"/>
          </a:xfrm>
        </p:spPr>
        <p:txBody>
          <a:bodyPr vert="horz" lIns="91440" tIns="45720" rIns="91440" bIns="45720" rtlCol="0" anchor="t">
            <a:noAutofit/>
          </a:bodyPr>
          <a:lstStyle/>
          <a:p>
            <a:pPr>
              <a:buFont typeface="Wingdings" pitchFamily="2" charset="2"/>
              <a:buChar char="ü"/>
            </a:pPr>
            <a:r>
              <a:rPr lang="pt-BR" sz="2400" dirty="0">
                <a:latin typeface="+mj-lt"/>
              </a:rPr>
              <a:t>Depois de informar os alunos, o Eco comitê precisa monitorar e avaliar o curso das ações. O desperdício alimentar é menor? As atitudes dos alunos em relação ao desperdício alimentar mudaram?
Em seguida, o comité informa a comunidade em geral sobre os resultados. Podem enviar um boletim informativo aos pais e à Câmara Municipal com as quantidades de composto produzidas como unidade escolar e os benefícios da mesma.</a:t>
            </a:r>
            <a:endParaRPr lang="en-US" sz="2400" dirty="0">
              <a:latin typeface="+mj-lt"/>
              <a:cs typeface="Calibri"/>
            </a:endParaRPr>
          </a:p>
        </p:txBody>
      </p:sp>
      <p:sp>
        <p:nvSpPr>
          <p:cNvPr id="7" name="Title 1">
            <a:extLst>
              <a:ext uri="{FF2B5EF4-FFF2-40B4-BE49-F238E27FC236}">
                <a16:creationId xmlns:a16="http://schemas.microsoft.com/office/drawing/2014/main" id="{2A45145B-9BCF-1485-B5EB-91C7D34B8A2C}"/>
              </a:ext>
            </a:extLst>
          </p:cNvPr>
          <p:cNvSpPr>
            <a:spLocks noGrp="1"/>
          </p:cNvSpPr>
          <p:nvPr>
            <p:ph type="title"/>
          </p:nvPr>
        </p:nvSpPr>
        <p:spPr>
          <a:xfrm>
            <a:off x="260392" y="116632"/>
            <a:ext cx="8229600" cy="1143000"/>
          </a:xfrm>
        </p:spPr>
        <p:txBody>
          <a:bodyPr>
            <a:normAutofit/>
          </a:bodyPr>
          <a:lstStyle/>
          <a:p>
            <a:r>
              <a:rPr lang="pt-BR" sz="3200" b="1" dirty="0"/>
              <a:t>A bioeconomia e o Comité Ecológico</a:t>
            </a:r>
            <a:endParaRPr lang="el-GR" sz="3200" b="1" dirty="0">
              <a:cs typeface="Calibri"/>
            </a:endParaRPr>
          </a:p>
        </p:txBody>
      </p:sp>
    </p:spTree>
    <p:extLst>
      <p:ext uri="{BB962C8B-B14F-4D97-AF65-F5344CB8AC3E}">
        <p14:creationId xmlns:p14="http://schemas.microsoft.com/office/powerpoint/2010/main" val="254146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24744"/>
            <a:ext cx="8229600" cy="4525963"/>
          </a:xfrm>
        </p:spPr>
        <p:txBody>
          <a:bodyPr vert="horz" lIns="91440" tIns="45720" rIns="91440" bIns="45720" rtlCol="0" anchor="t">
            <a:normAutofit/>
          </a:bodyPr>
          <a:lstStyle/>
          <a:p>
            <a:pPr>
              <a:buFont typeface="Wingdings" pitchFamily="2" charset="2"/>
              <a:buChar char="v"/>
            </a:pPr>
            <a:r>
              <a:rPr lang="pt-BR" sz="2000" dirty="0"/>
              <a:t>O segundo subgrupo pode introduzir programas de reciclagem para reduzir os resíduos de plástico e papel.</a:t>
            </a:r>
            <a:endParaRPr lang="en-US" sz="2000" dirty="0">
              <a:cs typeface="Calibri"/>
            </a:endParaRPr>
          </a:p>
          <a:p>
            <a:pPr>
              <a:buFont typeface="Wingdings" pitchFamily="2" charset="2"/>
              <a:buChar char="ü"/>
            </a:pPr>
            <a:r>
              <a:rPr lang="pt-BR" sz="2000" dirty="0"/>
              <a:t>O Comité Eco pode tomar a iniciativa de recolher os resíduos durante dois dias e apresentar a forma como agrupamos os resíduos da nossa escola e os eliminamos nos ecopontos, dependendo do material de que são feitos.</a:t>
            </a:r>
            <a:endParaRPr lang="el-GR" sz="20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6187" y="3135328"/>
            <a:ext cx="3430992" cy="228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a:extLst>
              <a:ext uri="{FF2B5EF4-FFF2-40B4-BE49-F238E27FC236}">
                <a16:creationId xmlns:a16="http://schemas.microsoft.com/office/drawing/2014/main" id="{7A47B31C-9861-0794-A763-95118A7CDE02}"/>
              </a:ext>
            </a:extLst>
          </p:cNvPr>
          <p:cNvSpPr>
            <a:spLocks noGrp="1"/>
          </p:cNvSpPr>
          <p:nvPr>
            <p:ph type="title"/>
          </p:nvPr>
        </p:nvSpPr>
        <p:spPr>
          <a:xfrm>
            <a:off x="260392" y="116632"/>
            <a:ext cx="8229600" cy="1143000"/>
          </a:xfrm>
        </p:spPr>
        <p:txBody>
          <a:bodyPr>
            <a:normAutofit/>
          </a:bodyPr>
          <a:lstStyle/>
          <a:p>
            <a:r>
              <a:rPr lang="pt-BR" sz="3200" b="1" dirty="0"/>
              <a:t>A bioeconomia e o Comité Ecológico</a:t>
            </a:r>
            <a:endParaRPr lang="el-GR" sz="3200" b="1" dirty="0">
              <a:cs typeface="Calibri"/>
            </a:endParaRPr>
          </a:p>
        </p:txBody>
      </p:sp>
    </p:spTree>
    <p:extLst>
      <p:ext uri="{BB962C8B-B14F-4D97-AF65-F5344CB8AC3E}">
        <p14:creationId xmlns:p14="http://schemas.microsoft.com/office/powerpoint/2010/main" val="1710401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7021" y="1626549"/>
            <a:ext cx="8229600" cy="4525963"/>
          </a:xfrm>
        </p:spPr>
        <p:txBody>
          <a:bodyPr vert="horz" lIns="91440" tIns="45720" rIns="91440" bIns="45720" rtlCol="0" anchor="t">
            <a:noAutofit/>
          </a:bodyPr>
          <a:lstStyle/>
          <a:p>
            <a:pPr>
              <a:buFont typeface="Wingdings" pitchFamily="2" charset="2"/>
              <a:buChar char="ü"/>
            </a:pPr>
            <a:r>
              <a:rPr lang="pt-BR" sz="2000" dirty="0"/>
              <a:t>Em seguida, eles podem informar os alunos sobre os benefícios da reciclagem na escola e inspirá-los a formar grupos menores de voluntários que entrarão em contato com empresas de reciclagem e encontrarão a melhor oferta para os materiais recicláveis da escola. Em vez de dinheiro, a empresa poderia fornecer à escola papel reciclado e material escolar de base biológica.</a:t>
            </a:r>
            <a:endParaRPr lang="en-US" sz="2000" dirty="0">
              <a:cs typeface="Calibri"/>
            </a:endParaRPr>
          </a:p>
          <a:p>
            <a:pPr>
              <a:buFont typeface="Wingdings" pitchFamily="2" charset="2"/>
              <a:buChar char="ü"/>
            </a:pPr>
            <a:r>
              <a:rPr lang="pt-BR" sz="2000" dirty="0"/>
              <a:t>O Comité Ecológico acompanhará e avaliará os benefícios financeiros e educativos do projeto específico e escreverá um artigo no jornal escolar a promovê-lo como uma boa prática.</a:t>
            </a:r>
            <a:endParaRPr lang="el-GR" sz="2000" dirty="0"/>
          </a:p>
        </p:txBody>
      </p:sp>
      <p:sp>
        <p:nvSpPr>
          <p:cNvPr id="8" name="Title 1">
            <a:extLst>
              <a:ext uri="{FF2B5EF4-FFF2-40B4-BE49-F238E27FC236}">
                <a16:creationId xmlns:a16="http://schemas.microsoft.com/office/drawing/2014/main" id="{7BF70E80-F50A-AD52-1FD1-FAB3737E70E5}"/>
              </a:ext>
            </a:extLst>
          </p:cNvPr>
          <p:cNvSpPr>
            <a:spLocks noGrp="1"/>
          </p:cNvSpPr>
          <p:nvPr>
            <p:ph type="title"/>
          </p:nvPr>
        </p:nvSpPr>
        <p:spPr>
          <a:xfrm>
            <a:off x="260392" y="116632"/>
            <a:ext cx="8229600" cy="1143000"/>
          </a:xfrm>
        </p:spPr>
        <p:txBody>
          <a:bodyPr>
            <a:normAutofit/>
          </a:bodyPr>
          <a:lstStyle/>
          <a:p>
            <a:r>
              <a:rPr lang="pt-BR" sz="3200" b="1" dirty="0"/>
              <a:t>A bioeconomia e o Comité Ecológico</a:t>
            </a:r>
            <a:endParaRPr lang="el-GR" sz="3200" b="1" dirty="0">
              <a:cs typeface="Calibri"/>
            </a:endParaRPr>
          </a:p>
        </p:txBody>
      </p:sp>
    </p:spTree>
    <p:extLst>
      <p:ext uri="{BB962C8B-B14F-4D97-AF65-F5344CB8AC3E}">
        <p14:creationId xmlns:p14="http://schemas.microsoft.com/office/powerpoint/2010/main" val="2639094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b="1" dirty="0"/>
              <a:t>A bioeconomia e o Comité Ecológico</a:t>
            </a:r>
            <a:endParaRPr lang="el-GR" b="1" dirty="0"/>
          </a:p>
        </p:txBody>
      </p:sp>
      <p:sp>
        <p:nvSpPr>
          <p:cNvPr id="3" name="Content Placeholder 2"/>
          <p:cNvSpPr>
            <a:spLocks noGrp="1"/>
          </p:cNvSpPr>
          <p:nvPr>
            <p:ph idx="1"/>
          </p:nvPr>
        </p:nvSpPr>
        <p:spPr>
          <a:xfrm>
            <a:off x="451291" y="1200101"/>
            <a:ext cx="5115225" cy="4525963"/>
          </a:xfrm>
        </p:spPr>
        <p:txBody>
          <a:bodyPr vert="horz" lIns="91440" tIns="45720" rIns="91440" bIns="45720" rtlCol="0" anchor="t">
            <a:normAutofit/>
          </a:bodyPr>
          <a:lstStyle/>
          <a:p>
            <a:r>
              <a:rPr lang="pt-BR" sz="1600" dirty="0"/>
              <a:t>O terceiro grupo pode promover o uso de materiais biodegradáveis em áreas como a papelaria escolar ou as embalagens de alimentos.</a:t>
            </a:r>
            <a:endParaRPr lang="en-US" sz="1600" dirty="0"/>
          </a:p>
          <a:p>
            <a:pPr>
              <a:buFont typeface="Wingdings" pitchFamily="2" charset="2"/>
              <a:buChar char="ü"/>
            </a:pPr>
            <a:r>
              <a:rPr lang="pt-BR" sz="1600" dirty="0"/>
              <a:t>O Comité Eco pode incentivar os alunos a utilizarem caixas de snacks bio ou sacos bio feitos de tecido. Para isso, podem usar apresentações e material do livro "What's Bioeconomy?", o primeiro livro sobre bioeconomia para crianças com Alistar Illustration que é produzido pelo BIOVOICES European Project. Eles também podem fazer com que os produtos de base biológica ganhem vida através do Chatterpix, que será mais interessante para os alunos mais jovens.</a:t>
            </a:r>
            <a:endParaRPr lang="en-US" sz="1600" dirty="0"/>
          </a:p>
          <a:p>
            <a:pPr marL="0" indent="0">
              <a:buNone/>
            </a:pPr>
            <a:r>
              <a:rPr lang="en-US" sz="1600" dirty="0">
                <a:hlinkClick r:id="rId2"/>
              </a:rPr>
              <a:t>https://youtube.com/shorts/DCCqACRKFEc?feature=share</a:t>
            </a:r>
            <a:endParaRPr lang="en-US" sz="1600" dirty="0"/>
          </a:p>
          <a:p>
            <a:endParaRPr lang="el-GR" sz="1600" dirty="0">
              <a:cs typeface="Calibri"/>
            </a:endParaRPr>
          </a:p>
          <a:p>
            <a:endParaRPr lang="el-GR" sz="1600" dirty="0">
              <a:cs typeface="Calibri"/>
            </a:endParaRPr>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3896" y="1550584"/>
            <a:ext cx="2663266" cy="3467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5421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b="1" dirty="0"/>
              <a:t>A bioeconomia e o Comité Ecológico</a:t>
            </a:r>
            <a:endParaRPr lang="el-GR" b="1" dirty="0"/>
          </a:p>
        </p:txBody>
      </p:sp>
      <p:sp>
        <p:nvSpPr>
          <p:cNvPr id="3" name="Content Placeholder 2"/>
          <p:cNvSpPr>
            <a:spLocks noGrp="1"/>
          </p:cNvSpPr>
          <p:nvPr>
            <p:ph idx="1"/>
          </p:nvPr>
        </p:nvSpPr>
        <p:spPr>
          <a:xfrm>
            <a:off x="395536" y="1200101"/>
            <a:ext cx="8229600" cy="4525963"/>
          </a:xfrm>
        </p:spPr>
        <p:txBody>
          <a:bodyPr vert="horz" lIns="91440" tIns="45720" rIns="91440" bIns="45720" rtlCol="0" anchor="t">
            <a:normAutofit/>
          </a:bodyPr>
          <a:lstStyle/>
          <a:p>
            <a:r>
              <a:rPr lang="pt-BR" sz="2400" dirty="0">
                <a:cs typeface="Calibri"/>
              </a:rPr>
              <a:t>O Comité Ecológico também pode angariar fundos com a venda do composto que produz para comprar lápis feitos de vara de bambu e cadernos feitos de cocó animal. 
Por último, o Comité Ecológico deve avaliar e acompanhar o curso das ações e informar o público em geral sobre a iniciativa, publicando-a.</a:t>
            </a:r>
            <a:endParaRPr lang="en-US" sz="2400" dirty="0"/>
          </a:p>
          <a:p>
            <a:endParaRPr lang="el-GR" sz="1600" dirty="0"/>
          </a:p>
        </p:txBody>
      </p:sp>
      <p:sp>
        <p:nvSpPr>
          <p:cNvPr id="7" name="Horizontal Scroll 6"/>
          <p:cNvSpPr/>
          <p:nvPr/>
        </p:nvSpPr>
        <p:spPr>
          <a:xfrm>
            <a:off x="763990" y="3264451"/>
            <a:ext cx="7488832" cy="225397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600" dirty="0"/>
              <a:t>Se compararmos um projeto de escola ambiental com um concerto, 
o Eco Committee é o condutor do mesmo, que toma a iniciativa de: 
organiza-o, escolhe os músicos, os instrumentos que vão tocar, a ordem das músicas e avalia-o no final, identificando os pontos fortes e os que precisam de ser melhorados. E se o concerto for um sucesso, então artigos e reportagens serão feitos para tornar o impacto ainda maior.</a:t>
            </a:r>
            <a:endParaRPr lang="el-GR" sz="1600" dirty="0"/>
          </a:p>
        </p:txBody>
      </p:sp>
    </p:spTree>
    <p:extLst>
      <p:ext uri="{BB962C8B-B14F-4D97-AF65-F5344CB8AC3E}">
        <p14:creationId xmlns:p14="http://schemas.microsoft.com/office/powerpoint/2010/main" val="1245914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18317" cy="1143000"/>
          </a:xfrm>
        </p:spPr>
        <p:txBody>
          <a:bodyPr>
            <a:normAutofit/>
          </a:bodyPr>
          <a:lstStyle/>
          <a:p>
            <a:pPr algn="l"/>
            <a:r>
              <a:rPr lang="en-US" sz="3200" b="1" dirty="0" err="1"/>
              <a:t>Dicas</a:t>
            </a:r>
            <a:r>
              <a:rPr lang="en-US" sz="3200" b="1" dirty="0"/>
              <a:t> </a:t>
            </a:r>
            <a:r>
              <a:rPr lang="en-US" sz="3200" b="1" dirty="0" err="1"/>
              <a:t>Adicionais</a:t>
            </a:r>
            <a:endParaRPr lang="el-GR" sz="3200" b="1" dirty="0"/>
          </a:p>
        </p:txBody>
      </p:sp>
      <p:sp>
        <p:nvSpPr>
          <p:cNvPr id="3" name="Content Placeholder 2"/>
          <p:cNvSpPr>
            <a:spLocks noGrp="1"/>
          </p:cNvSpPr>
          <p:nvPr>
            <p:ph idx="1"/>
          </p:nvPr>
        </p:nvSpPr>
        <p:spPr>
          <a:xfrm>
            <a:off x="179512" y="1216700"/>
            <a:ext cx="5851989" cy="4392488"/>
          </a:xfrm>
        </p:spPr>
        <p:txBody>
          <a:bodyPr vert="horz" lIns="91440" tIns="45720" rIns="91440" bIns="45720" rtlCol="0" anchor="t">
            <a:noAutofit/>
          </a:bodyPr>
          <a:lstStyle/>
          <a:p>
            <a:pPr marL="0" indent="0">
              <a:buNone/>
            </a:pPr>
            <a:r>
              <a:rPr lang="pt-BR" sz="2000" b="1" dirty="0">
                <a:latin typeface="+mj-lt"/>
              </a:rPr>
              <a:t>O Eco Committee também pode fazer o seguinte para facilitar a comunicação entre os membros e espalhar a palavra mais rapidamente</a:t>
            </a:r>
            <a:endParaRPr lang="en-US" sz="2000" b="1" dirty="0">
              <a:latin typeface="+mj-lt"/>
            </a:endParaRPr>
          </a:p>
          <a:p>
            <a:pPr>
              <a:buFont typeface="Wingdings" pitchFamily="2" charset="2"/>
              <a:buChar char="ü"/>
            </a:pPr>
            <a:r>
              <a:rPr lang="pt-BR" sz="2000" dirty="0">
                <a:latin typeface="+mj-lt"/>
              </a:rPr>
              <a:t>Podem guardar atas durante as reuniões e carregá-las num site/espaço específico na plataforma da escola criada para o comité ECO School. Os alunos/professores/pais devem ter acesso aos mesmos. Em seguida, os alunos podem interagir através da plataforma e enviar seus comentários sobre o andamento das ações. Eles podem até fazer sugestões de mudança se o plano inicial não funcionar.</a:t>
            </a:r>
            <a:endParaRPr lang="en-US" sz="2000" dirty="0">
              <a:latin typeface="+mj-lt"/>
            </a:endParaRPr>
          </a:p>
          <a:p>
            <a:endParaRPr lang="el-GR" sz="2000" dirty="0">
              <a:latin typeface="+mj-lt"/>
            </a:endParaRPr>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56247"/>
          <a:stretch/>
        </p:blipFill>
        <p:spPr bwMode="auto">
          <a:xfrm>
            <a:off x="6031501" y="1223580"/>
            <a:ext cx="2968483" cy="339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3915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96658"/>
            <a:ext cx="3199433" cy="4525963"/>
          </a:xfrm>
        </p:spPr>
        <p:txBody>
          <a:bodyPr>
            <a:normAutofit fontScale="85000" lnSpcReduction="20000"/>
          </a:bodyPr>
          <a:lstStyle/>
          <a:p>
            <a:r>
              <a:rPr lang="pt-BR" sz="2000" dirty="0">
                <a:latin typeface="+mj-lt"/>
              </a:rPr>
              <a:t>Podem enviar a toda a comunidade escolar uma newsletter mensal online com o percurso das ações desenvolvidas na gestão de resíduos e, através disso, podem partilhar uma dica sobre bioeconomia na escola ou em casa. Ex: Objetivo da semana em casa: Desperdício Alimentar Zero – Compostamos as cascas de frutas e legumes</a:t>
            </a:r>
          </a:p>
          <a:p>
            <a:r>
              <a:rPr lang="en-US" sz="2000" dirty="0">
                <a:latin typeface="+mj-lt"/>
                <a:hlinkClick r:id="rId3"/>
              </a:rPr>
              <a:t>https://www.canva.com/design/DAGGpLqF0pU/7f8liLOGmDFAeWbHcQaDww/edit?utm_content=DAGGpLqF0pU&amp;utm_campaign=designshare&amp;utm_medium=link2&amp;utm_source=sharebutton</a:t>
            </a:r>
            <a:endParaRPr lang="en-US" sz="2000" dirty="0">
              <a:latin typeface="+mj-lt"/>
            </a:endParaRPr>
          </a:p>
          <a:p>
            <a:endParaRPr lang="el-GR" sz="2000" dirty="0">
              <a:latin typeface="+mj-lt"/>
            </a:endParaRPr>
          </a:p>
        </p:txBody>
      </p:sp>
      <p:sp>
        <p:nvSpPr>
          <p:cNvPr id="4" name="Title 1"/>
          <p:cNvSpPr>
            <a:spLocks noGrp="1"/>
          </p:cNvSpPr>
          <p:nvPr>
            <p:ph type="title"/>
          </p:nvPr>
        </p:nvSpPr>
        <p:spPr>
          <a:xfrm>
            <a:off x="892365" y="171364"/>
            <a:ext cx="8229600" cy="1143000"/>
          </a:xfrm>
        </p:spPr>
        <p:txBody>
          <a:bodyPr/>
          <a:lstStyle/>
          <a:p>
            <a:pPr algn="l"/>
            <a:r>
              <a:rPr lang="en-US" b="1" dirty="0" err="1">
                <a:latin typeface="Century Gothic" pitchFamily="34" charset="0"/>
              </a:rPr>
              <a:t>Dicas</a:t>
            </a:r>
            <a:r>
              <a:rPr lang="en-US" b="1" dirty="0">
                <a:latin typeface="Century Gothic" pitchFamily="34" charset="0"/>
              </a:rPr>
              <a:t> </a:t>
            </a:r>
            <a:r>
              <a:rPr lang="en-US" b="1" dirty="0" err="1">
                <a:latin typeface="Century Gothic" pitchFamily="34" charset="0"/>
              </a:rPr>
              <a:t>Adicionais</a:t>
            </a:r>
            <a:endParaRPr lang="el-GR" b="1" dirty="0">
              <a:latin typeface="Century Gothic" pitchFamily="34" charset="0"/>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88639"/>
            <a:ext cx="871537"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992305">
            <a:off x="4905966" y="1223590"/>
            <a:ext cx="4332531" cy="418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7676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a:latin typeface="Century Gothic"/>
              </a:rPr>
              <a:t>Recursos</a:t>
            </a:r>
            <a:r>
              <a:rPr lang="en-US" sz="3600" b="1" dirty="0">
                <a:latin typeface="Century Gothic"/>
              </a:rPr>
              <a:t> </a:t>
            </a:r>
            <a:r>
              <a:rPr lang="en-US" sz="3600" b="1" dirty="0" err="1">
                <a:latin typeface="Century Gothic"/>
              </a:rPr>
              <a:t>Educativos</a:t>
            </a:r>
            <a:endParaRPr lang="el-GR" sz="3600" b="1" dirty="0">
              <a:latin typeface="Century Gothic"/>
            </a:endParaRPr>
          </a:p>
        </p:txBody>
      </p:sp>
      <p:sp>
        <p:nvSpPr>
          <p:cNvPr id="4" name="Content Placeholder 3"/>
          <p:cNvSpPr txBox="1">
            <a:spLocks noGrp="1"/>
          </p:cNvSpPr>
          <p:nvPr>
            <p:ph idx="1"/>
          </p:nvPr>
        </p:nvSpPr>
        <p:spPr>
          <a:xfrm>
            <a:off x="467544" y="1124744"/>
            <a:ext cx="8229600" cy="5410712"/>
          </a:xfrm>
          <a:prstGeom prst="rect">
            <a:avLst/>
          </a:prstGeom>
          <a:noFill/>
        </p:spPr>
        <p:txBody>
          <a:bodyPr vert="horz" wrap="square" lIns="91440" tIns="45720" rIns="91440" bIns="45720" rtlCol="0" anchor="t">
            <a:spAutoFit/>
          </a:bodyPr>
          <a:lstStyle/>
          <a:p>
            <a:r>
              <a:rPr lang="en-US" sz="2800" dirty="0">
                <a:hlinkClick r:id="rId2"/>
              </a:rPr>
              <a:t>https://www.ecoschools.global/seven-steps-methodology</a:t>
            </a:r>
            <a:endParaRPr lang="en-US" sz="2800">
              <a:cs typeface="Calibri"/>
            </a:endParaRPr>
          </a:p>
          <a:p>
            <a:endParaRPr lang="en-US" sz="2800" dirty="0">
              <a:cs typeface="Calibri"/>
            </a:endParaRPr>
          </a:p>
          <a:p>
            <a:r>
              <a:rPr lang="en-US" sz="2800" dirty="0">
                <a:hlinkClick r:id="rId3"/>
              </a:rPr>
              <a:t>What’s Bioeconomy? Book</a:t>
            </a:r>
            <a:endParaRPr lang="en-US" sz="2800">
              <a:cs typeface="Calibri"/>
            </a:endParaRPr>
          </a:p>
          <a:p>
            <a:pPr marL="0" indent="0">
              <a:buNone/>
            </a:pPr>
            <a:r>
              <a:rPr lang="en-US" sz="2800" dirty="0">
                <a:hlinkClick r:id="rId3"/>
              </a:rPr>
              <a:t>https://projects.research-and-innovation.ec.europa.eu/en/research-area/industrial-research-and-innovation/eu-valorisation-policy/knowledge-valorisation-platform/repository/whats-bioeconomy-book-kids</a:t>
            </a:r>
            <a:endParaRPr lang="en-US" sz="2800" dirty="0"/>
          </a:p>
          <a:p>
            <a:endParaRPr lang="en-US" dirty="0"/>
          </a:p>
          <a:p>
            <a:endParaRPr lang="en-US" dirty="0"/>
          </a:p>
        </p:txBody>
      </p:sp>
    </p:spTree>
    <p:extLst>
      <p:ext uri="{BB962C8B-B14F-4D97-AF65-F5344CB8AC3E}">
        <p14:creationId xmlns:p14="http://schemas.microsoft.com/office/powerpoint/2010/main" val="196237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a:extLst>
              <a:ext uri="{FF2B5EF4-FFF2-40B4-BE49-F238E27FC236}">
                <a16:creationId xmlns:a16="http://schemas.microsoft.com/office/drawing/2014/main" id="{B9969519-20DA-435A-ABBE-35BEA1437994}"/>
              </a:ext>
            </a:extLst>
          </p:cNvPr>
          <p:cNvSpPr>
            <a:spLocks noGrp="1"/>
          </p:cNvSpPr>
          <p:nvPr>
            <p:ph type="body" idx="1"/>
          </p:nvPr>
        </p:nvSpPr>
        <p:spPr/>
        <p:txBody>
          <a:bodyPr/>
          <a:lstStyle/>
          <a:p>
            <a:endParaRPr lang="pt-PT"/>
          </a:p>
        </p:txBody>
      </p:sp>
    </p:spTree>
    <p:extLst>
      <p:ext uri="{BB962C8B-B14F-4D97-AF65-F5344CB8AC3E}">
        <p14:creationId xmlns:p14="http://schemas.microsoft.com/office/powerpoint/2010/main" val="2024316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sz="4000" b="1" dirty="0"/>
              <a:t>O que é um Comité Ecológico?</a:t>
            </a:r>
            <a:endParaRPr lang="el-GR" sz="4000" b="1" dirty="0">
              <a:ea typeface="Calibri"/>
              <a:cs typeface="Calibri"/>
            </a:endParaRPr>
          </a:p>
        </p:txBody>
      </p:sp>
      <p:sp>
        <p:nvSpPr>
          <p:cNvPr id="3" name="Content Placeholder 2"/>
          <p:cNvSpPr>
            <a:spLocks noGrp="1"/>
          </p:cNvSpPr>
          <p:nvPr>
            <p:ph idx="1"/>
          </p:nvPr>
        </p:nvSpPr>
        <p:spPr>
          <a:xfrm>
            <a:off x="493204" y="1268760"/>
            <a:ext cx="8229600" cy="4525963"/>
          </a:xfrm>
        </p:spPr>
        <p:txBody>
          <a:bodyPr>
            <a:normAutofit/>
          </a:bodyPr>
          <a:lstStyle/>
          <a:p>
            <a:pPr marL="0" indent="0">
              <a:buNone/>
            </a:pPr>
            <a:r>
              <a:rPr lang="pt-BR" sz="2800" b="1" dirty="0"/>
              <a:t>É um grupo de pessoas que são a força motriz por detrás do processo das Eco-Escolas e que representarão as ideias de toda a escola.</a:t>
            </a:r>
            <a:endParaRPr lang="el-GR" sz="2800" b="1" dirty="0"/>
          </a:p>
        </p:txBody>
      </p:sp>
      <p:sp>
        <p:nvSpPr>
          <p:cNvPr id="4" name="TextBox 3"/>
          <p:cNvSpPr txBox="1"/>
          <p:nvPr/>
        </p:nvSpPr>
        <p:spPr>
          <a:xfrm>
            <a:off x="461220" y="3347599"/>
            <a:ext cx="4421668" cy="646331"/>
          </a:xfrm>
          <a:prstGeom prst="rect">
            <a:avLst/>
          </a:prstGeom>
          <a:noFill/>
        </p:spPr>
        <p:txBody>
          <a:bodyPr wrap="square" rtlCol="0">
            <a:spAutoFit/>
          </a:bodyPr>
          <a:lstStyle/>
          <a:p>
            <a:r>
              <a:rPr lang="en-US" dirty="0">
                <a:hlinkClick r:id="rId2"/>
              </a:rPr>
              <a:t>https://www.ecoschools.global/seven-steps-methodology</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2733790"/>
            <a:ext cx="2520280"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643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2805"/>
            <a:ext cx="8229600" cy="1143000"/>
          </a:xfrm>
        </p:spPr>
        <p:txBody>
          <a:bodyPr>
            <a:normAutofit/>
          </a:bodyPr>
          <a:lstStyle/>
          <a:p>
            <a:r>
              <a:rPr lang="en-US" sz="4000" b="1" dirty="0" err="1"/>
              <a:t>Quem</a:t>
            </a:r>
            <a:r>
              <a:rPr lang="en-US" sz="4000" b="1" dirty="0"/>
              <a:t> </a:t>
            </a:r>
            <a:r>
              <a:rPr lang="en-US" sz="4000" b="1" dirty="0" err="1"/>
              <a:t>está</a:t>
            </a:r>
            <a:r>
              <a:rPr lang="en-US" sz="4000" b="1" dirty="0"/>
              <a:t> </a:t>
            </a:r>
            <a:r>
              <a:rPr lang="en-US" sz="4000" b="1" dirty="0" err="1"/>
              <a:t>envolvido</a:t>
            </a:r>
            <a:r>
              <a:rPr lang="en-US" sz="4000" b="1" dirty="0"/>
              <a:t>?</a:t>
            </a:r>
            <a:endParaRPr lang="el-GR" sz="4000" b="1" dirty="0">
              <a:ea typeface="Calibri"/>
              <a:cs typeface="Calibri"/>
            </a:endParaRPr>
          </a:p>
        </p:txBody>
      </p:sp>
      <p:sp>
        <p:nvSpPr>
          <p:cNvPr id="3" name="Content Placeholder 2"/>
          <p:cNvSpPr>
            <a:spLocks noGrp="1"/>
          </p:cNvSpPr>
          <p:nvPr>
            <p:ph idx="1"/>
          </p:nvPr>
        </p:nvSpPr>
        <p:spPr>
          <a:xfrm>
            <a:off x="259485" y="1205805"/>
            <a:ext cx="6472755" cy="4087552"/>
          </a:xfrm>
        </p:spPr>
        <p:txBody>
          <a:bodyPr vert="horz" lIns="91440" tIns="45720" rIns="91440" bIns="45720" rtlCol="0" anchor="t">
            <a:noAutofit/>
          </a:bodyPr>
          <a:lstStyle/>
          <a:p>
            <a:pPr marL="0" indent="0">
              <a:buNone/>
            </a:pPr>
            <a:r>
              <a:rPr lang="pt-BR" sz="2000" b="1" u="sng" dirty="0">
                <a:latin typeface="+mj-lt"/>
              </a:rPr>
              <a:t>Um Comité Ecológico é liderado por estudantes</a:t>
            </a:r>
            <a:endParaRPr lang="en-US" sz="2000" b="1" u="sng" dirty="0">
              <a:latin typeface="+mj-lt"/>
              <a:ea typeface="Calibri"/>
              <a:cs typeface="Calibri"/>
            </a:endParaRPr>
          </a:p>
          <a:p>
            <a:r>
              <a:rPr lang="pt-BR" sz="2000" dirty="0">
                <a:latin typeface="+mj-lt"/>
              </a:rPr>
              <a:t>Os alunos estão no centro das atenções, por isso são:</a:t>
            </a:r>
            <a:endParaRPr lang="en-US" sz="2000" dirty="0">
              <a:solidFill>
                <a:srgbClr val="000000"/>
              </a:solidFill>
              <a:latin typeface="+mj-lt"/>
              <a:ea typeface="Calibri"/>
              <a:cs typeface="Calibri"/>
            </a:endParaRPr>
          </a:p>
          <a:p>
            <a:pPr>
              <a:buFont typeface="Wingdings" pitchFamily="2" charset="2"/>
              <a:buChar char="Ø"/>
            </a:pPr>
            <a:r>
              <a:rPr lang="en-US" sz="2000" b="1" dirty="0" err="1">
                <a:solidFill>
                  <a:srgbClr val="00B050"/>
                </a:solidFill>
                <a:latin typeface="+mj-lt"/>
              </a:rPr>
              <a:t>Assumindo</a:t>
            </a:r>
            <a:r>
              <a:rPr lang="en-US" sz="2000" b="1" dirty="0">
                <a:solidFill>
                  <a:srgbClr val="00B050"/>
                </a:solidFill>
                <a:latin typeface="+mj-lt"/>
              </a:rPr>
              <a:t> </a:t>
            </a:r>
            <a:r>
              <a:rPr lang="en-US" sz="2000" b="1" dirty="0" err="1">
                <a:solidFill>
                  <a:srgbClr val="00B050"/>
                </a:solidFill>
                <a:latin typeface="+mj-lt"/>
              </a:rPr>
              <a:t>Funções</a:t>
            </a:r>
            <a:r>
              <a:rPr lang="en-US" sz="2000" b="1" dirty="0">
                <a:solidFill>
                  <a:srgbClr val="00B050"/>
                </a:solidFill>
                <a:latin typeface="+mj-lt"/>
              </a:rPr>
              <a:t> de </a:t>
            </a:r>
            <a:r>
              <a:rPr lang="en-US" sz="2000" b="1" dirty="0" err="1">
                <a:solidFill>
                  <a:srgbClr val="00B050"/>
                </a:solidFill>
                <a:latin typeface="+mj-lt"/>
              </a:rPr>
              <a:t>Liderança</a:t>
            </a:r>
            <a:r>
              <a:rPr lang="en-US" sz="2000" b="1" dirty="0">
                <a:solidFill>
                  <a:srgbClr val="00B050"/>
                </a:solidFill>
                <a:latin typeface="+mj-lt"/>
              </a:rPr>
              <a:t> </a:t>
            </a:r>
            <a:r>
              <a:rPr lang="en-US" sz="2000" dirty="0">
                <a:latin typeface="+mj-lt"/>
              </a:rPr>
              <a:t>(Presidente, </a:t>
            </a:r>
            <a:r>
              <a:rPr lang="en-US" sz="2000" dirty="0" err="1">
                <a:latin typeface="+mj-lt"/>
              </a:rPr>
              <a:t>Secretário</a:t>
            </a:r>
            <a:r>
              <a:rPr lang="en-US" sz="2000" dirty="0">
                <a:latin typeface="+mj-lt"/>
              </a:rPr>
              <a:t>, </a:t>
            </a:r>
            <a:r>
              <a:rPr lang="en-US" sz="2000" dirty="0" err="1">
                <a:latin typeface="+mj-lt"/>
              </a:rPr>
              <a:t>Coordenadores</a:t>
            </a:r>
            <a:r>
              <a:rPr lang="en-US" sz="2000" dirty="0">
                <a:latin typeface="+mj-lt"/>
              </a:rPr>
              <a:t>, </a:t>
            </a:r>
            <a:r>
              <a:rPr lang="en-US" sz="2000" dirty="0" err="1">
                <a:latin typeface="+mj-lt"/>
              </a:rPr>
              <a:t>Membros</a:t>
            </a:r>
            <a:r>
              <a:rPr lang="en-US" sz="2000" dirty="0">
                <a:latin typeface="+mj-lt"/>
              </a:rPr>
              <a:t>)</a:t>
            </a:r>
          </a:p>
          <a:p>
            <a:pPr>
              <a:buFont typeface="Wingdings" pitchFamily="2" charset="2"/>
              <a:buChar char="Ø"/>
            </a:pPr>
            <a:endParaRPr lang="en-US" sz="2000" dirty="0">
              <a:solidFill>
                <a:srgbClr val="000000"/>
              </a:solidFill>
              <a:latin typeface="+mj-lt"/>
              <a:ea typeface="Calibri"/>
              <a:cs typeface="Calibri"/>
            </a:endParaRPr>
          </a:p>
          <a:p>
            <a:pPr>
              <a:buFont typeface="Wingdings" pitchFamily="2" charset="2"/>
              <a:buChar char="Ø"/>
            </a:pPr>
            <a:r>
              <a:rPr lang="en-US" sz="2000" b="1" dirty="0">
                <a:solidFill>
                  <a:srgbClr val="00B050"/>
                </a:solidFill>
                <a:latin typeface="+mj-lt"/>
              </a:rPr>
              <a:t>Tomada de </a:t>
            </a:r>
            <a:r>
              <a:rPr lang="en-US" sz="2000" b="1" dirty="0" err="1">
                <a:solidFill>
                  <a:srgbClr val="00B050"/>
                </a:solidFill>
                <a:latin typeface="+mj-lt"/>
              </a:rPr>
              <a:t>Decisões</a:t>
            </a:r>
            <a:r>
              <a:rPr lang="en-US" sz="2000" b="1" dirty="0">
                <a:solidFill>
                  <a:srgbClr val="00B050"/>
                </a:solidFill>
                <a:latin typeface="+mj-lt"/>
              </a:rPr>
              <a:t> </a:t>
            </a:r>
            <a:r>
              <a:rPr lang="pt-BR" sz="2000" dirty="0">
                <a:latin typeface="+mj-lt"/>
              </a:rPr>
              <a:t>sobre as metas, estratégias e ações que precisam ser tomadas para que um problema ambiental seja resolvido;</a:t>
            </a:r>
            <a:endParaRPr lang="en-US" sz="2000" dirty="0">
              <a:latin typeface="+mj-lt"/>
              <a:ea typeface="Calibri"/>
              <a:cs typeface="Calibri"/>
            </a:endParaRPr>
          </a:p>
          <a:p>
            <a:pPr>
              <a:buFont typeface="Wingdings" pitchFamily="2" charset="2"/>
              <a:buChar char="Ø"/>
            </a:pPr>
            <a:endParaRPr lang="en-US" sz="2000" dirty="0">
              <a:solidFill>
                <a:srgbClr val="000000"/>
              </a:solidFill>
              <a:latin typeface="+mj-lt"/>
              <a:ea typeface="Calibri"/>
              <a:cs typeface="Calibri"/>
            </a:endParaRPr>
          </a:p>
          <a:p>
            <a:pPr>
              <a:buFont typeface="Wingdings" pitchFamily="2" charset="2"/>
              <a:buChar char="Ø"/>
            </a:pPr>
            <a:r>
              <a:rPr lang="pt-BR" sz="2000" b="1" dirty="0">
                <a:solidFill>
                  <a:srgbClr val="00B050"/>
                </a:solidFill>
                <a:latin typeface="+mj-lt"/>
              </a:rPr>
              <a:t>Tomar Iniciativa e Mostrar Criatividade </a:t>
            </a:r>
            <a:r>
              <a:rPr lang="pt-BR" sz="2000" dirty="0">
                <a:latin typeface="+mj-lt"/>
              </a:rPr>
              <a:t>para</a:t>
            </a:r>
            <a:r>
              <a:rPr lang="pt-BR" sz="2000" b="1" dirty="0">
                <a:solidFill>
                  <a:srgbClr val="00B050"/>
                </a:solidFill>
                <a:latin typeface="+mj-lt"/>
              </a:rPr>
              <a:t> </a:t>
            </a:r>
            <a:r>
              <a:rPr lang="pt-BR" sz="2000" dirty="0">
                <a:latin typeface="+mj-lt"/>
              </a:rPr>
              <a:t>promover a consciência ambiental e a sustentabilidade.</a:t>
            </a:r>
            <a:endParaRPr lang="en-US" sz="2400" dirty="0">
              <a:latin typeface="+mj-lt"/>
              <a:ea typeface="Calibri"/>
              <a:cs typeface="Calibri"/>
            </a:endParaRPr>
          </a:p>
          <a:p>
            <a:endParaRPr lang="en-US" sz="2400" dirty="0">
              <a:latin typeface="+mj-lt"/>
              <a:ea typeface="Calibri"/>
              <a:cs typeface="Calibri"/>
            </a:endParaRPr>
          </a:p>
          <a:p>
            <a:endParaRPr lang="en-US" sz="2400" dirty="0">
              <a:latin typeface="+mj-lt"/>
              <a:ea typeface="Calibri"/>
              <a:cs typeface="Calibri"/>
            </a:endParaRPr>
          </a:p>
          <a:p>
            <a:endParaRPr lang="en-US" sz="2400" dirty="0">
              <a:latin typeface="+mj-lt"/>
              <a:ea typeface="Calibri"/>
              <a:cs typeface="Calibri"/>
            </a:endParaRPr>
          </a:p>
          <a:p>
            <a:endParaRPr lang="en-US" sz="2400" dirty="0">
              <a:latin typeface="+mj-lt"/>
              <a:ea typeface="Calibri"/>
              <a:cs typeface="Calibri"/>
            </a:endParaRPr>
          </a:p>
          <a:p>
            <a:endParaRPr lang="en-US" sz="2400" dirty="0">
              <a:latin typeface="+mj-lt"/>
              <a:ea typeface="Calibri"/>
              <a:cs typeface="Calibri"/>
            </a:endParaRP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338"/>
          <a:stretch/>
        </p:blipFill>
        <p:spPr bwMode="auto">
          <a:xfrm>
            <a:off x="7092280" y="1772816"/>
            <a:ext cx="1404153" cy="1781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1187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4672"/>
            <a:ext cx="8229600" cy="831239"/>
          </a:xfrm>
        </p:spPr>
        <p:txBody>
          <a:bodyPr>
            <a:normAutofit/>
          </a:bodyPr>
          <a:lstStyle/>
          <a:p>
            <a:r>
              <a:rPr lang="en-US" sz="4000" b="1" dirty="0" err="1"/>
              <a:t>Quem</a:t>
            </a:r>
            <a:r>
              <a:rPr lang="en-US" sz="4000" b="1" dirty="0"/>
              <a:t> </a:t>
            </a:r>
            <a:r>
              <a:rPr lang="en-US" sz="4000" b="1" dirty="0" err="1"/>
              <a:t>está</a:t>
            </a:r>
            <a:r>
              <a:rPr lang="en-US" sz="4000" b="1" dirty="0"/>
              <a:t> </a:t>
            </a:r>
            <a:r>
              <a:rPr lang="en-US" sz="4000" b="1" dirty="0" err="1"/>
              <a:t>envolvido</a:t>
            </a:r>
            <a:r>
              <a:rPr lang="en-US" sz="4000" b="1" dirty="0"/>
              <a:t>?</a:t>
            </a:r>
            <a:endParaRPr lang="el-GR" sz="4000" b="1" dirty="0"/>
          </a:p>
        </p:txBody>
      </p:sp>
      <p:sp>
        <p:nvSpPr>
          <p:cNvPr id="3" name="Content Placeholder 2"/>
          <p:cNvSpPr>
            <a:spLocks noGrp="1"/>
          </p:cNvSpPr>
          <p:nvPr>
            <p:ph idx="1"/>
          </p:nvPr>
        </p:nvSpPr>
        <p:spPr>
          <a:xfrm>
            <a:off x="142999" y="913698"/>
            <a:ext cx="8347859" cy="4472461"/>
          </a:xfrm>
        </p:spPr>
        <p:txBody>
          <a:bodyPr vert="horz" lIns="91440" tIns="45720" rIns="91440" bIns="45720" rtlCol="0" anchor="t">
            <a:noAutofit/>
          </a:bodyPr>
          <a:lstStyle/>
          <a:p>
            <a:pPr marL="0" indent="0">
              <a:buNone/>
            </a:pPr>
            <a:r>
              <a:rPr lang="pt-BR" sz="2000" dirty="0"/>
              <a:t>Os alunos estão no centro das atenções, por isso são:</a:t>
            </a:r>
            <a:endParaRPr lang="en-US" sz="1400" dirty="0">
              <a:ea typeface="Calibri"/>
              <a:cs typeface="Calibri"/>
            </a:endParaRPr>
          </a:p>
          <a:p>
            <a:pPr>
              <a:buFont typeface="Wingdings" pitchFamily="2" charset="2"/>
              <a:buChar char="Ø"/>
            </a:pPr>
            <a:r>
              <a:rPr lang="pt-BR" sz="2000" b="1" dirty="0">
                <a:latin typeface="+mj-lt"/>
              </a:rPr>
              <a:t>Colaborar com professores, pais, funcionários e especialistas convidados para orientação ou apoio. 
Sentirem-se empoderados e responsáveis ao contabilizarem os resultados das suas ações
Ter uma experiência educacional única, pois eles estão aprendendo sobre questões ambientais e desenvolvem suas habilidades de pensamento e resolução de problemas implementando soluções da vida real.
Uma forte influência dos pares, pois podem inspirar uma comunidade estudantil mais ampla a agir</a:t>
            </a:r>
            <a:endParaRPr lang="en-US" sz="2000" dirty="0">
              <a:latin typeface="+mj-lt"/>
              <a:ea typeface="Calibri"/>
              <a:cs typeface="Calibri"/>
            </a:endParaRPr>
          </a:p>
          <a:p>
            <a:endParaRPr lang="en-US" sz="2000" dirty="0">
              <a:latin typeface="+mj-lt"/>
              <a:ea typeface="Calibri"/>
              <a:cs typeface="Calibri"/>
            </a:endParaRPr>
          </a:p>
          <a:p>
            <a:endParaRPr lang="en-US" sz="2000" dirty="0">
              <a:latin typeface="+mj-lt"/>
              <a:ea typeface="Calibri"/>
              <a:cs typeface="Calibri"/>
            </a:endParaRPr>
          </a:p>
          <a:p>
            <a:endParaRPr lang="en-US" sz="2000" dirty="0">
              <a:latin typeface="+mj-lt"/>
              <a:ea typeface="Calibri"/>
              <a:cs typeface="Calibri"/>
            </a:endParaRPr>
          </a:p>
          <a:p>
            <a:endParaRPr lang="en-US" sz="2000" dirty="0">
              <a:latin typeface="+mj-lt"/>
              <a:ea typeface="Calibri"/>
              <a:cs typeface="Calibri"/>
            </a:endParaRPr>
          </a:p>
          <a:p>
            <a:endParaRPr lang="en-US" sz="2000" dirty="0">
              <a:latin typeface="+mj-lt"/>
              <a:ea typeface="Calibri"/>
              <a:cs typeface="Calibri"/>
            </a:endParaRPr>
          </a:p>
        </p:txBody>
      </p:sp>
    </p:spTree>
    <p:extLst>
      <p:ext uri="{BB962C8B-B14F-4D97-AF65-F5344CB8AC3E}">
        <p14:creationId xmlns:p14="http://schemas.microsoft.com/office/powerpoint/2010/main" val="167786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err="1"/>
              <a:t>Quem</a:t>
            </a:r>
            <a:r>
              <a:rPr lang="en-US" sz="4000" b="1" dirty="0"/>
              <a:t> </a:t>
            </a:r>
            <a:r>
              <a:rPr lang="en-US" sz="4000" b="1" dirty="0" err="1"/>
              <a:t>mais</a:t>
            </a:r>
            <a:r>
              <a:rPr lang="en-US" sz="4000" b="1" dirty="0"/>
              <a:t> </a:t>
            </a:r>
            <a:r>
              <a:rPr lang="en-US" sz="4000" b="1" dirty="0" err="1"/>
              <a:t>está</a:t>
            </a:r>
            <a:r>
              <a:rPr lang="en-US" sz="4000" b="1" dirty="0"/>
              <a:t> </a:t>
            </a:r>
            <a:r>
              <a:rPr lang="en-US" sz="4000" b="1" dirty="0" err="1"/>
              <a:t>envolvido</a:t>
            </a:r>
            <a:r>
              <a:rPr lang="en-US" sz="4000" b="1" dirty="0"/>
              <a:t>?</a:t>
            </a:r>
            <a:endParaRPr lang="el-GR" sz="4000" b="1" dirty="0">
              <a:cs typeface="Calibri"/>
            </a:endParaRPr>
          </a:p>
        </p:txBody>
      </p:sp>
      <p:sp>
        <p:nvSpPr>
          <p:cNvPr id="3" name="Content Placeholder 2"/>
          <p:cNvSpPr>
            <a:spLocks noGrp="1"/>
          </p:cNvSpPr>
          <p:nvPr>
            <p:ph idx="1"/>
          </p:nvPr>
        </p:nvSpPr>
        <p:spPr>
          <a:xfrm>
            <a:off x="251520" y="1196753"/>
            <a:ext cx="5136683" cy="4176464"/>
          </a:xfrm>
          <a:ln>
            <a:solidFill>
              <a:schemeClr val="accent1"/>
            </a:solidFill>
          </a:ln>
        </p:spPr>
        <p:txBody>
          <a:bodyPr>
            <a:noAutofit/>
          </a:bodyPr>
          <a:lstStyle/>
          <a:p>
            <a:r>
              <a:rPr lang="pt-BR" sz="2000" dirty="0"/>
              <a:t>Um Comité Ecológico deve incluir: Alunos/Professores/Diretor/Pessoal Não Docente (por exemplo, Secretário, Cuidador, Empregado de Limpeza)/Pais/Membros do Conselho de Administração/membros interessados e relevantes da comunidade em geral</a:t>
            </a:r>
            <a:endParaRPr lang="en-US" sz="2000" dirty="0"/>
          </a:p>
          <a:p>
            <a:r>
              <a:rPr lang="pt-BR" sz="2000" dirty="0"/>
              <a:t>Deve incluir alunos de diferentes níveis de ensino, origens e interesses para fornecer uma perspetiva mais democrática. Os professores e funcionários devem atuar como conselheiros ou mentores, fornecendo orientação e apoio.</a:t>
            </a:r>
            <a:endParaRPr lang="el-GR"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0238" y="1802984"/>
            <a:ext cx="3417881" cy="2495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7491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245" y="274638"/>
            <a:ext cx="8229600" cy="1143000"/>
          </a:xfrm>
        </p:spPr>
        <p:txBody>
          <a:bodyPr>
            <a:normAutofit/>
          </a:bodyPr>
          <a:lstStyle/>
          <a:p>
            <a:r>
              <a:rPr lang="pt-BR" sz="4000" b="1" dirty="0"/>
              <a:t>O que faz um Comité Ecológico?</a:t>
            </a:r>
            <a:endParaRPr lang="el-GR" sz="4000" b="1" dirty="0">
              <a:cs typeface="Calibri"/>
            </a:endParaRPr>
          </a:p>
        </p:txBody>
      </p:sp>
      <p:sp>
        <p:nvSpPr>
          <p:cNvPr id="3" name="Content Placeholder 2"/>
          <p:cNvSpPr>
            <a:spLocks noGrp="1"/>
          </p:cNvSpPr>
          <p:nvPr>
            <p:ph idx="1"/>
          </p:nvPr>
        </p:nvSpPr>
        <p:spPr>
          <a:xfrm>
            <a:off x="307919" y="1348090"/>
            <a:ext cx="8229600" cy="4680520"/>
          </a:xfrm>
        </p:spPr>
        <p:txBody>
          <a:bodyPr vert="horz" lIns="91440" tIns="45720" rIns="91440" bIns="45720" rtlCol="0" anchor="t">
            <a:normAutofit/>
          </a:bodyPr>
          <a:lstStyle/>
          <a:p>
            <a:r>
              <a:rPr lang="pt-BR" sz="2000" dirty="0">
                <a:latin typeface="+mj-lt"/>
              </a:rPr>
              <a:t>Certificam-se de que as sete etapas do programa Eco Escolas são seguidas para que assumam vários papéis no processo.
Identificam um problema na escola, sugerem possíveis soluções, escolhem a melhor, implementam-na e monitorizam se o problema está resolvido. Depois, garantem que toda a escola conhece o plano de ação Eco-Escolas e que receberão atualizações regulares
Eles se reúnem regularmente para discutir ações ambientais e sociais para a escola. Podem reunir-se como um todo ou separar as suas tarefas e ajustar o seu tempo de reunião em conformidade. As reuniões podem ser online ou organizadas num horário específico durante o horário escolar e podem ser abertas ao público</a:t>
            </a:r>
            <a:endParaRPr lang="en-US" sz="2000" dirty="0">
              <a:latin typeface="+mj-lt"/>
            </a:endParaRPr>
          </a:p>
          <a:p>
            <a:pPr marL="0" indent="0">
              <a:buNone/>
            </a:pPr>
            <a:endParaRPr lang="en-US" sz="2000" dirty="0">
              <a:latin typeface="+mj-lt"/>
            </a:endParaRPr>
          </a:p>
          <a:p>
            <a:pPr marL="0" indent="0">
              <a:buNone/>
            </a:pPr>
            <a:endParaRPr lang="en-US" sz="2000" dirty="0">
              <a:latin typeface="+mj-lt"/>
            </a:endParaRPr>
          </a:p>
          <a:p>
            <a:pPr marL="0" indent="0">
              <a:buNone/>
            </a:pPr>
            <a:endParaRPr lang="en-US" sz="2000" dirty="0">
              <a:latin typeface="+mj-lt"/>
            </a:endParaRPr>
          </a:p>
          <a:p>
            <a:pPr marL="0" indent="0">
              <a:buNone/>
            </a:pPr>
            <a:endParaRPr lang="en-US" sz="2000" dirty="0">
              <a:latin typeface="+mj-lt"/>
            </a:endParaRPr>
          </a:p>
          <a:p>
            <a:pPr marL="0" indent="0">
              <a:buNone/>
            </a:pPr>
            <a:endParaRPr lang="en-US" sz="2000" dirty="0">
              <a:latin typeface="+mj-lt"/>
            </a:endParaRPr>
          </a:p>
          <a:p>
            <a:pPr marL="0" indent="0">
              <a:buNone/>
            </a:pPr>
            <a:endParaRPr lang="en-US" sz="2000" dirty="0">
              <a:latin typeface="+mj-lt"/>
            </a:endParaRPr>
          </a:p>
          <a:p>
            <a:pPr marL="0" indent="0">
              <a:buNone/>
            </a:pPr>
            <a:endParaRPr lang="en-US" sz="2000" dirty="0">
              <a:latin typeface="+mj-lt"/>
            </a:endParaRPr>
          </a:p>
          <a:p>
            <a:pPr marL="0" indent="0">
              <a:buNone/>
            </a:pPr>
            <a:endParaRPr lang="en-US" sz="2000" dirty="0">
              <a:latin typeface="+mj-lt"/>
            </a:endParaRPr>
          </a:p>
          <a:p>
            <a:endParaRPr lang="el-GR" sz="2000" dirty="0">
              <a:latin typeface="+mj-l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5612988"/>
            <a:ext cx="2328898" cy="970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0936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pt-BR" sz="2400" b="1" dirty="0"/>
              <a:t>Pôr a Teoria em Prática – Formar uma Comissão</a:t>
            </a:r>
            <a:endParaRPr lang="el-GR" sz="2400" b="1" dirty="0"/>
          </a:p>
        </p:txBody>
      </p:sp>
      <p:sp>
        <p:nvSpPr>
          <p:cNvPr id="3" name="Content Placeholder 2"/>
          <p:cNvSpPr>
            <a:spLocks noGrp="1"/>
          </p:cNvSpPr>
          <p:nvPr>
            <p:ph idx="1"/>
          </p:nvPr>
        </p:nvSpPr>
        <p:spPr>
          <a:xfrm>
            <a:off x="392144" y="1006222"/>
            <a:ext cx="8229600" cy="5400600"/>
          </a:xfrm>
        </p:spPr>
        <p:txBody>
          <a:bodyPr vert="horz" lIns="91440" tIns="45720" rIns="91440" bIns="45720" rtlCol="0" anchor="t">
            <a:normAutofit/>
          </a:bodyPr>
          <a:lstStyle/>
          <a:p>
            <a:pPr>
              <a:buFont typeface="Wingdings" pitchFamily="2" charset="2"/>
              <a:buChar char="ü"/>
            </a:pPr>
            <a:r>
              <a:rPr lang="pt-BR" sz="1600" b="1" dirty="0">
                <a:latin typeface="+mj-lt"/>
              </a:rPr>
              <a:t>A gestão de resíduos sempre foi um tema muito debatido nas escolas e uma das coisas que incomoda os alunos.  Por conseguinte, a introdução da bioeconomia e as soluções que esta oferece podem começar a partir daí.</a:t>
            </a:r>
            <a:endParaRPr lang="en-US" sz="1600" b="1" dirty="0">
              <a:latin typeface="+mj-lt"/>
            </a:endParaRPr>
          </a:p>
          <a:p>
            <a:pPr>
              <a:buFont typeface="Wingdings" pitchFamily="2" charset="2"/>
              <a:buChar char="ü"/>
            </a:pPr>
            <a:r>
              <a:rPr lang="pt-BR" sz="1600" b="1" dirty="0">
                <a:latin typeface="+mj-lt"/>
              </a:rPr>
              <a:t>Os alunos podem usar os métodos tradicionais de conversas e reuniões para lidar com isso ou até mesmo usar as mídias sociais para recrutar membros para o comitê. Especialmente para um comitê formado para trabalhar em um desafio de bioeconomia, você pode compartilhar seus pensamentos e perguntar como o resto das pessoas em seu grupo de bate-papo se sentem.</a:t>
            </a:r>
            <a:r>
              <a:rPr lang="pt-BR" sz="1600" b="1" dirty="0">
                <a:solidFill>
                  <a:schemeClr val="tx2"/>
                </a:solidFill>
                <a:latin typeface="+mj-lt"/>
              </a:rPr>
              <a:t> Por exemplo, há alguém que esteja realmente irritado com a quantidade de lixo e lixo na nossa escola?</a:t>
            </a:r>
            <a:endParaRPr lang="en-US" sz="1600" b="1" dirty="0">
              <a:solidFill>
                <a:schemeClr val="tx2"/>
              </a:solidFill>
              <a:latin typeface="+mj-lt"/>
            </a:endParaRPr>
          </a:p>
          <a:p>
            <a:pPr marL="0" indent="0">
              <a:buNone/>
            </a:pPr>
            <a:endParaRPr lang="en-US" sz="1600" dirty="0">
              <a:solidFill>
                <a:schemeClr val="tx2"/>
              </a:solidFill>
              <a:latin typeface="+mj-lt"/>
            </a:endParaRPr>
          </a:p>
          <a:p>
            <a:pPr marL="0" indent="0">
              <a:buNone/>
            </a:pPr>
            <a:endParaRPr lang="en-US" sz="1600" dirty="0">
              <a:solidFill>
                <a:schemeClr val="tx2"/>
              </a:solidFill>
              <a:latin typeface="+mj-lt"/>
            </a:endParaRPr>
          </a:p>
          <a:p>
            <a:pPr marL="0" indent="0">
              <a:buNone/>
            </a:pPr>
            <a:endParaRPr lang="en-US" sz="1600" dirty="0">
              <a:solidFill>
                <a:schemeClr val="tx2"/>
              </a:solidFill>
              <a:latin typeface="+mj-lt"/>
            </a:endParaRPr>
          </a:p>
        </p:txBody>
      </p:sp>
      <p:sp>
        <p:nvSpPr>
          <p:cNvPr id="6" name="Oval Callout 5"/>
          <p:cNvSpPr/>
          <p:nvPr/>
        </p:nvSpPr>
        <p:spPr>
          <a:xfrm>
            <a:off x="2941065" y="4500759"/>
            <a:ext cx="1872208" cy="108012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t>Sim, estou! Eu sei o que você quer dizer!</a:t>
            </a:r>
            <a:endParaRPr lang="el-GR" sz="1600" dirty="0"/>
          </a:p>
        </p:txBody>
      </p:sp>
      <p:sp>
        <p:nvSpPr>
          <p:cNvPr id="8" name="Rounded Rectangular Callout 7"/>
          <p:cNvSpPr/>
          <p:nvPr/>
        </p:nvSpPr>
        <p:spPr>
          <a:xfrm>
            <a:off x="2731009" y="3426906"/>
            <a:ext cx="2295700" cy="86465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t>Também estou irritado, mas o que podemos fazer?</a:t>
            </a:r>
            <a:endParaRPr lang="el-GR" sz="1600" dirty="0"/>
          </a:p>
        </p:txBody>
      </p:sp>
      <p:sp>
        <p:nvSpPr>
          <p:cNvPr id="9" name="Oval Callout 8"/>
          <p:cNvSpPr/>
          <p:nvPr/>
        </p:nvSpPr>
        <p:spPr>
          <a:xfrm>
            <a:off x="6177015" y="5040819"/>
            <a:ext cx="2966985" cy="95233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t>Vamos falar sobre isso durante a assembleia de turma!</a:t>
            </a:r>
            <a:endParaRPr lang="el-GR" sz="1600" dirty="0"/>
          </a:p>
        </p:txBody>
      </p:sp>
      <p:sp>
        <p:nvSpPr>
          <p:cNvPr id="10" name="Rectangular Callout 9"/>
          <p:cNvSpPr/>
          <p:nvPr/>
        </p:nvSpPr>
        <p:spPr>
          <a:xfrm>
            <a:off x="5619616" y="3565981"/>
            <a:ext cx="2120736" cy="1340124"/>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t>Porque não formamos um Comité ECO? Podemos pedir aos nossos professores que nos ajudem!</a:t>
            </a:r>
            <a:endParaRPr lang="el-GR" sz="1600" dirty="0"/>
          </a:p>
        </p:txBody>
      </p:sp>
      <p:sp>
        <p:nvSpPr>
          <p:cNvPr id="11" name="Oval Callout 10"/>
          <p:cNvSpPr/>
          <p:nvPr/>
        </p:nvSpPr>
        <p:spPr>
          <a:xfrm>
            <a:off x="188121" y="4118369"/>
            <a:ext cx="2444593" cy="138089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t>Tenho certeza de que podemos fazer alguma coisa. Já ouviste falar da Bioeconomia e das soluções que esta oferece?</a:t>
            </a:r>
            <a:endParaRPr lang="el-GR" sz="1200" dirty="0"/>
          </a:p>
        </p:txBody>
      </p:sp>
    </p:spTree>
    <p:extLst>
      <p:ext uri="{BB962C8B-B14F-4D97-AF65-F5344CB8AC3E}">
        <p14:creationId xmlns:p14="http://schemas.microsoft.com/office/powerpoint/2010/main" val="3647646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73" y="323726"/>
            <a:ext cx="8676456" cy="1143000"/>
          </a:xfrm>
        </p:spPr>
        <p:txBody>
          <a:bodyPr>
            <a:normAutofit fontScale="90000"/>
          </a:bodyPr>
          <a:lstStyle/>
          <a:p>
            <a:r>
              <a:rPr lang="pt-BR" b="1" dirty="0"/>
              <a:t>Etapa 1 - Formação de uma Comissão - Membros</a:t>
            </a:r>
            <a:endParaRPr lang="el-GR" b="1" dirty="0">
              <a:latin typeface="Century Gothic" pitchFamily="34" charset="0"/>
            </a:endParaRPr>
          </a:p>
        </p:txBody>
      </p:sp>
      <p:sp>
        <p:nvSpPr>
          <p:cNvPr id="3" name="Content Placeholder 2"/>
          <p:cNvSpPr>
            <a:spLocks noGrp="1"/>
          </p:cNvSpPr>
          <p:nvPr>
            <p:ph idx="1"/>
          </p:nvPr>
        </p:nvSpPr>
        <p:spPr>
          <a:xfrm>
            <a:off x="252055" y="2160150"/>
            <a:ext cx="5328592" cy="3312368"/>
          </a:xfrm>
        </p:spPr>
        <p:txBody>
          <a:bodyPr>
            <a:normAutofit/>
          </a:bodyPr>
          <a:lstStyle/>
          <a:p>
            <a:pPr>
              <a:buFont typeface="Wingdings" pitchFamily="2" charset="2"/>
              <a:buChar char="ü"/>
            </a:pPr>
            <a:r>
              <a:rPr lang="pt-BR" sz="1800" dirty="0">
                <a:latin typeface="+mj-lt"/>
              </a:rPr>
              <a:t>O Comité Ecológico pode criar um cartaz online (por exemplo, com o Canvas) para convidar as pessoas a participarem nas primeiras reuniões do comité sobre a gestão de resíduos na escola. Nesta primeira reunião, os alunos poderão ainda votar nos representantes que cada turma terá na Comissão Ecológica. Mais partes interessadas (professores, pais, diretor, pessoal de limpeza, proprietário da cantina, etc.) devem ser convidadas a participar na reunião durante a qual é constituído o Comité Ecológico.</a:t>
            </a:r>
            <a:endParaRPr lang="en-US" sz="1800" dirty="0">
              <a:latin typeface="+mj-lt"/>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4593" y="1340768"/>
            <a:ext cx="2994236"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1834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392" y="116632"/>
            <a:ext cx="8229600" cy="1143000"/>
          </a:xfrm>
        </p:spPr>
        <p:txBody>
          <a:bodyPr>
            <a:normAutofit/>
          </a:bodyPr>
          <a:lstStyle/>
          <a:p>
            <a:r>
              <a:rPr lang="pt-BR" sz="3200" b="1" dirty="0"/>
              <a:t>A bioeconomia e o Comité Ecológico</a:t>
            </a:r>
            <a:endParaRPr lang="el-GR" sz="3200" b="1" dirty="0">
              <a:cs typeface="Calibri"/>
            </a:endParaRPr>
          </a:p>
        </p:txBody>
      </p:sp>
      <p:sp>
        <p:nvSpPr>
          <p:cNvPr id="3" name="Content Placeholder 2"/>
          <p:cNvSpPr>
            <a:spLocks noGrp="1"/>
          </p:cNvSpPr>
          <p:nvPr>
            <p:ph idx="1"/>
          </p:nvPr>
        </p:nvSpPr>
        <p:spPr>
          <a:xfrm>
            <a:off x="227552" y="1216897"/>
            <a:ext cx="4608512" cy="3816424"/>
          </a:xfrm>
        </p:spPr>
        <p:txBody>
          <a:bodyPr vert="horz" lIns="91440" tIns="45720" rIns="91440" bIns="45720" rtlCol="0" anchor="t">
            <a:noAutofit/>
          </a:bodyPr>
          <a:lstStyle/>
          <a:p>
            <a:pPr marL="0" indent="0">
              <a:buNone/>
            </a:pPr>
            <a:r>
              <a:rPr lang="en-US" sz="2000" b="1" dirty="0">
                <a:latin typeface="+mj-lt"/>
              </a:rPr>
              <a:t>ESTUDO DE CASO: </a:t>
            </a:r>
            <a:r>
              <a:rPr lang="pt-BR" sz="2000" dirty="0">
                <a:latin typeface="+mj-lt"/>
              </a:rPr>
              <a:t>O Comité Ecológico de uma escola primária manifesta a sua preocupação com as quantidades significativas de resíduos, incluindo restos de alimentos, papel e plástico que a escola gera. 
Eles formam o comitê recrutando alunos de todas as séries. 
Dividem o Comité Ecológico em subgrupos que podem trabalhar numa série de soluções, uma vez que existe uma variedade de métodos utilizados para resolver o problema dos resíduos nas escolas.</a:t>
            </a:r>
            <a:r>
              <a:rPr lang="en-US" sz="2000" b="1" dirty="0">
                <a:latin typeface="+mj-lt"/>
              </a:rPr>
              <a:t> </a:t>
            </a:r>
            <a:endParaRPr lang="el-GR" sz="2000" dirty="0">
              <a:latin typeface="+mj-lt"/>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700808"/>
            <a:ext cx="4247610" cy="3315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576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470974B7780C42449E1B381D958C3DA6" ma:contentTypeVersion="15" ma:contentTypeDescription="Creare un nuovo documento." ma:contentTypeScope="" ma:versionID="28c8e84fbce78053d7f22056b6e07868">
  <xsd:schema xmlns:xsd="http://www.w3.org/2001/XMLSchema" xmlns:xs="http://www.w3.org/2001/XMLSchema" xmlns:p="http://schemas.microsoft.com/office/2006/metadata/properties" xmlns:ns2="4cb37d89-296d-4697-a3a4-f9df7f39d0ef" xmlns:ns3="4b029ac4-2790-4e9d-b1ba-d309a41950a3" targetNamespace="http://schemas.microsoft.com/office/2006/metadata/properties" ma:root="true" ma:fieldsID="b2080048e86604465f2b7e8932cd4fb6" ns2:_="" ns3:_="">
    <xsd:import namespace="4cb37d89-296d-4697-a3a4-f9df7f39d0ef"/>
    <xsd:import namespace="4b029ac4-2790-4e9d-b1ba-d309a41950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b37d89-296d-4697-a3a4-f9df7f39d0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 immagine" ma:readOnly="false" ma:fieldId="{5cf76f15-5ced-4ddc-b409-7134ff3c332f}" ma:taxonomyMulti="true" ma:sspId="3a5f7a8f-808c-47db-beb8-e1838fad236d"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029ac4-2790-4e9d-b1ba-d309a41950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370ce11-841f-4ae9-ba72-4a85948f8fae}" ma:internalName="TaxCatchAll" ma:showField="CatchAllData" ma:web="4b029ac4-2790-4e9d-b1ba-d309a41950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b029ac4-2790-4e9d-b1ba-d309a41950a3" xsi:nil="true"/>
    <lcf76f155ced4ddcb4097134ff3c332f xmlns="4cb37d89-296d-4697-a3a4-f9df7f39d0e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E7BDE9B-EB49-4AB4-A30D-2022B7B08CD9}">
  <ds:schemaRefs>
    <ds:schemaRef ds:uri="http://schemas.microsoft.com/sharepoint/v3/contenttype/forms"/>
  </ds:schemaRefs>
</ds:datastoreItem>
</file>

<file path=customXml/itemProps2.xml><?xml version="1.0" encoding="utf-8"?>
<ds:datastoreItem xmlns:ds="http://schemas.openxmlformats.org/officeDocument/2006/customXml" ds:itemID="{E0A27B67-20D2-467E-B370-7F695DBB20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b37d89-296d-4697-a3a4-f9df7f39d0ef"/>
    <ds:schemaRef ds:uri="4b029ac4-2790-4e9d-b1ba-d309a4195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410765-5043-40E0-A077-6B5FE2021262}">
  <ds:schemaRefs>
    <ds:schemaRef ds:uri="http://schemas.microsoft.com/office/2006/metadata/properties"/>
    <ds:schemaRef ds:uri="http://schemas.microsoft.com/office/infopath/2007/PartnerControls"/>
    <ds:schemaRef ds:uri="4b029ac4-2790-4e9d-b1ba-d309a41950a3"/>
    <ds:schemaRef ds:uri="4cb37d89-296d-4697-a3a4-f9df7f39d0ef"/>
  </ds:schemaRefs>
</ds:datastoreItem>
</file>

<file path=docProps/app.xml><?xml version="1.0" encoding="utf-8"?>
<Properties xmlns="http://schemas.openxmlformats.org/officeDocument/2006/extended-properties" xmlns:vt="http://schemas.openxmlformats.org/officeDocument/2006/docPropsVTypes">
  <TotalTime>0</TotalTime>
  <Words>1652</Words>
  <Application>Microsoft Office PowerPoint</Application>
  <PresentationFormat>Presentazione su schermo (4:3)</PresentationFormat>
  <Paragraphs>79</Paragraphs>
  <Slides>19</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19</vt:i4>
      </vt:variant>
    </vt:vector>
  </HeadingPairs>
  <TitlesOfParts>
    <vt:vector size="25" baseType="lpstr">
      <vt:lpstr>Arial</vt:lpstr>
      <vt:lpstr>Calibri</vt:lpstr>
      <vt:lpstr>Century Gothic</vt:lpstr>
      <vt:lpstr>PuviRegular</vt:lpstr>
      <vt:lpstr>Wingdings</vt:lpstr>
      <vt:lpstr>Office Theme</vt:lpstr>
      <vt:lpstr>Materiais de formação</vt:lpstr>
      <vt:lpstr>O que é um Comité Ecológico?</vt:lpstr>
      <vt:lpstr>Quem está envolvido?</vt:lpstr>
      <vt:lpstr>Quem está envolvido?</vt:lpstr>
      <vt:lpstr>Quem mais está envolvido?</vt:lpstr>
      <vt:lpstr>O que faz um Comité Ecológico?</vt:lpstr>
      <vt:lpstr>Pôr a Teoria em Prática – Formar uma Comissão</vt:lpstr>
      <vt:lpstr>Etapa 1 - Formação de uma Comissão - Membros</vt:lpstr>
      <vt:lpstr>A bioeconomia e o Comité Ecológico</vt:lpstr>
      <vt:lpstr>A bioeconomia e o Comité Ecológico</vt:lpstr>
      <vt:lpstr>A bioeconomia e o Comité Ecológico</vt:lpstr>
      <vt:lpstr>A bioeconomia e o Comité Ecológico</vt:lpstr>
      <vt:lpstr>A bioeconomia e o Comité Ecológico</vt:lpstr>
      <vt:lpstr>A bioeconomia e o Comité Ecológico</vt:lpstr>
      <vt:lpstr>A bioeconomia e o Comité Ecológico</vt:lpstr>
      <vt:lpstr>Dicas Adicionais</vt:lpstr>
      <vt:lpstr>Dicas Adicionais</vt:lpstr>
      <vt:lpstr>Recursos Educativos</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7 – Produce an Eco Code</dc:title>
  <dc:creator>MKG</dc:creator>
  <cp:lastModifiedBy>Pietro Rigonat</cp:lastModifiedBy>
  <cp:revision>177</cp:revision>
  <dcterms:created xsi:type="dcterms:W3CDTF">2024-05-12T12:39:55Z</dcterms:created>
  <dcterms:modified xsi:type="dcterms:W3CDTF">2025-05-22T14:52:48Z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0x010100470974B7780C42449E1B381D958C3DA6</vt:lpwstr>
  </property>
  <property fmtid="{D5CDD505-2E9C-101B-9397-08002B2CF9AE}" pid="3" name="MediaServiceImageTags">
    <vt:lpwstr/>
  </property>
</Properties>
</file>