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18_C24C7E1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6" r:id="rId5"/>
    <p:sldId id="258" r:id="rId6"/>
    <p:sldId id="259" r:id="rId7"/>
    <p:sldId id="274" r:id="rId8"/>
    <p:sldId id="261" r:id="rId9"/>
    <p:sldId id="264" r:id="rId10"/>
    <p:sldId id="266" r:id="rId11"/>
    <p:sldId id="275" r:id="rId12"/>
    <p:sldId id="287" r:id="rId13"/>
    <p:sldId id="267" r:id="rId14"/>
    <p:sldId id="280" r:id="rId15"/>
    <p:sldId id="268" r:id="rId16"/>
    <p:sldId id="289" r:id="rId17"/>
    <p:sldId id="271" r:id="rId18"/>
    <p:sldId id="290" r:id="rId19"/>
    <p:sldId id="276" r:id="rId20"/>
    <p:sldId id="291" r:id="rId21"/>
    <p:sldId id="272" r:id="rId22"/>
    <p:sldId id="28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162E9-DF76-7D34-7F57-AD7E0AFBE8CD}" v="925" dt="2024-10-24T09:38:18.820"/>
    <p1510:client id="{F890367F-D0D6-7208-1CF2-82F7532302A5}" v="2" dt="2024-10-25T08:50:32.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83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118_C24C7E18.xml><?xml version="1.0" encoding="utf-8"?>
<p188:cmLst xmlns:a="http://schemas.openxmlformats.org/drawingml/2006/main" xmlns:r="http://schemas.openxmlformats.org/officeDocument/2006/relationships" xmlns:p188="http://schemas.microsoft.com/office/powerpoint/2018/8/main">
  <p188:cm id="{8291A586-0951-4D0C-AB20-CE27A884B384}" authorId="{02C12A4B-47D5-915E-B7B4-174BE02FE227}" created="2024-10-25T08:50:32.094">
    <ac:deMkLst xmlns:ac="http://schemas.microsoft.com/office/drawing/2013/main/command">
      <pc:docMk xmlns:pc="http://schemas.microsoft.com/office/powerpoint/2013/main/command"/>
      <pc:sldMk xmlns:pc="http://schemas.microsoft.com/office/powerpoint/2013/main/command" cId="3259792920" sldId="280"/>
      <ac:grpSpMk id="11" creationId="{D4175C0A-FC5D-1D1B-8B92-C9FC9D7F365D}"/>
    </ac:deMkLst>
    <p188:txBody>
      <a:bodyPr/>
      <a:lstStyle/>
      <a:p>
        <a:r>
          <a:rPr lang="en-US"/>
          <a:t>editable image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44872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16376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4/2/2025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4/2/2025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4/2/2025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4/2/2025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4/2/2025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microsoft.com/office/2018/10/relationships/comments" Target="../comments/modernComment_118_C24C7E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am.edu/the-power-of-postconsumer-school-food-waste-audit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lstStyle/>
          <a:p>
            <a:r>
              <a:rPr lang="pt-PT" dirty="0"/>
              <a:t>Materiali didattici​</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en-US" dirty="0"/>
              <a:t>STEP 2: </a:t>
            </a:r>
            <a:r>
              <a:rPr lang="it-IT" dirty="0"/>
              <a:t>ESEGUIRE UN AUDIT DI SOSTENIBILITÀ​</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a:t>M. </a:t>
            </a:r>
            <a:r>
              <a:rPr lang="en-US" err="1"/>
              <a:t>Giannakopoulou</a:t>
            </a:r>
            <a:endParaRPr lang="en-US"/>
          </a:p>
        </p:txBody>
      </p:sp>
    </p:spTree>
    <p:extLst>
      <p:ext uri="{BB962C8B-B14F-4D97-AF65-F5344CB8AC3E}">
        <p14:creationId xmlns:p14="http://schemas.microsoft.com/office/powerpoint/2010/main" val="33446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36" y="187408"/>
            <a:ext cx="7769365" cy="1143000"/>
          </a:xfrm>
        </p:spPr>
        <p:txBody>
          <a:bodyPr>
            <a:normAutofit/>
          </a:bodyPr>
          <a:lstStyle/>
          <a:p>
            <a:pPr algn="l"/>
            <a:r>
              <a:rPr lang="it-IT" sz="4400" b="1" dirty="0"/>
              <a:t>Mettiamo in pratica la teoria​</a:t>
            </a:r>
            <a:endParaRPr lang="el-GR" b="1" dirty="0"/>
          </a:p>
        </p:txBody>
      </p:sp>
      <p:sp>
        <p:nvSpPr>
          <p:cNvPr id="3" name="Content Placeholder 2"/>
          <p:cNvSpPr>
            <a:spLocks noGrp="1"/>
          </p:cNvSpPr>
          <p:nvPr>
            <p:ph idx="1"/>
          </p:nvPr>
        </p:nvSpPr>
        <p:spPr>
          <a:xfrm>
            <a:off x="323528" y="1340768"/>
            <a:ext cx="8424936" cy="5040560"/>
          </a:xfrm>
        </p:spPr>
        <p:txBody>
          <a:bodyPr vert="horz" lIns="91440" tIns="45720" rIns="91440" bIns="45720" rtlCol="0" anchor="t">
            <a:noAutofit/>
          </a:bodyPr>
          <a:lstStyle/>
          <a:p>
            <a:pPr marL="0" indent="0">
              <a:buNone/>
            </a:pPr>
            <a:r>
              <a:rPr lang="it-IT" sz="1600" b="1" u="sng" dirty="0">
                <a:latin typeface="+mj-lt"/>
              </a:rPr>
              <a:t>Gestione dei rifiuti attraverso gli avanzi di cibo​</a:t>
            </a:r>
            <a:endParaRPr lang="el-GR" sz="1600" b="1" u="sng" dirty="0">
              <a:latin typeface="+mj-lt"/>
            </a:endParaRPr>
          </a:p>
          <a:p>
            <a:pPr marL="0" indent="0">
              <a:buNone/>
            </a:pPr>
            <a:endParaRPr lang="en-US" sz="1600" b="1" u="sng" dirty="0">
              <a:latin typeface="+mj-lt"/>
            </a:endParaRPr>
          </a:p>
          <a:p>
            <a:pPr marL="0" indent="0">
              <a:buNone/>
            </a:pPr>
            <a:r>
              <a:rPr lang="it-IT" sz="1600" dirty="0">
                <a:latin typeface="+mj-lt"/>
              </a:rPr>
              <a:t>Una checklist per la revisione annuale riguardante gli avanzi di cibo nella mensa scolastica può prevedere i seguenti steps:​</a:t>
            </a:r>
          </a:p>
          <a:p>
            <a:endParaRPr lang="it-IT" sz="1600" dirty="0">
              <a:latin typeface="+mj-lt"/>
            </a:endParaRPr>
          </a:p>
          <a:p>
            <a:r>
              <a:rPr lang="it-IT" sz="1600" dirty="0">
                <a:latin typeface="+mj-lt"/>
              </a:rPr>
              <a:t>Rivedere il programma nutrizionale e dietetico della scuola (con quale frequenza gli studenti mangiano carne, verdure, prodotti lattiero-caseari, ecc.)​</a:t>
            </a:r>
          </a:p>
          <a:p>
            <a:r>
              <a:rPr lang="it-IT" sz="1600" dirty="0">
                <a:latin typeface="+mj-lt"/>
              </a:rPr>
              <a:t>Monitorare la quantità di cibo che viene gettato via quotidianamente.​</a:t>
            </a:r>
          </a:p>
          <a:p>
            <a:r>
              <a:rPr lang="it-IT" sz="1600" dirty="0">
                <a:latin typeface="+mj-lt"/>
              </a:rPr>
              <a:t>Valutare la disponibilità e la qualità delle opzioni alimentari sane e sostenibili (ad esempio, la scuola acquista prodotti da fattorie locali? Potremmo collaborare con una fattoria locale e fornire loro compost o avanzi di cibo per i loro animali in cambio di prodotti?).​</a:t>
            </a:r>
          </a:p>
          <a:p>
            <a:r>
              <a:rPr lang="it-IT" sz="1600" dirty="0">
                <a:latin typeface="+mj-lt"/>
              </a:rPr>
              <a:t>Valutare l'impronta di carbonio/impatto ambientale della scuola riguardo al consumo di cibo e agli sprechi alimentari.​</a:t>
            </a:r>
          </a:p>
          <a:p>
            <a:r>
              <a:rPr lang="it-IT" sz="1600" dirty="0">
                <a:latin typeface="+mj-lt"/>
              </a:rPr>
              <a:t>Presentare i risultati agli studenti. Sono interessati a organizzare un piano d'azione per risolvere questo problema? Lo identificano come un problema? Allora hai il tuo TEMA! E QUESTO È SOLO L'INIZIO!</a:t>
            </a:r>
            <a:endParaRPr lang="en-US" sz="1600" dirty="0">
              <a:latin typeface="+mj-lt"/>
            </a:endParaRPr>
          </a:p>
          <a:p>
            <a:endParaRPr lang="en-US" sz="1600" dirty="0">
              <a:latin typeface="+mj-lt"/>
            </a:endParaRPr>
          </a:p>
          <a:p>
            <a:endParaRPr lang="en-US" sz="1600" dirty="0">
              <a:latin typeface="+mj-lt"/>
            </a:endParaRPr>
          </a:p>
          <a:p>
            <a:endParaRPr lang="el-GR" sz="16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44353"/>
            <a:ext cx="8424936" cy="5040560"/>
          </a:xfrm>
        </p:spPr>
        <p:txBody>
          <a:bodyPr>
            <a:noAutofit/>
          </a:bodyPr>
          <a:lstStyle/>
          <a:p>
            <a:pPr marL="0" indent="0">
              <a:buNone/>
            </a:pPr>
            <a:endParaRPr lang="en-US" sz="2000">
              <a:latin typeface="Century Gothic" pitchFamily="34" charset="0"/>
            </a:endParaRPr>
          </a:p>
          <a:p>
            <a:endParaRPr lang="en-US" sz="2000">
              <a:latin typeface="Century Gothic" pitchFamily="34" charset="0"/>
            </a:endParaRPr>
          </a:p>
          <a:p>
            <a:endParaRPr lang="el-GR" sz="2000">
              <a:latin typeface="Century Gothic" pitchFamily="34" charset="0"/>
            </a:endParaRPr>
          </a:p>
        </p:txBody>
      </p:sp>
      <p:sp>
        <p:nvSpPr>
          <p:cNvPr id="7" name="Title 1">
            <a:extLst>
              <a:ext uri="{FF2B5EF4-FFF2-40B4-BE49-F238E27FC236}">
                <a16:creationId xmlns:a16="http://schemas.microsoft.com/office/drawing/2014/main" id="{72E51707-A1D2-F547-F53D-E28157213F9F}"/>
              </a:ext>
            </a:extLst>
          </p:cNvPr>
          <p:cNvSpPr txBox="1">
            <a:spLocks/>
          </p:cNvSpPr>
          <p:nvPr/>
        </p:nvSpPr>
        <p:spPr>
          <a:xfrm>
            <a:off x="130290" y="6604"/>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b="1" dirty="0"/>
              <a:t> Mettiamo in pratica la teoria​</a:t>
            </a:r>
            <a:endParaRPr lang="el-GR" b="1" dirty="0"/>
          </a:p>
        </p:txBody>
      </p:sp>
      <p:grpSp>
        <p:nvGrpSpPr>
          <p:cNvPr id="11" name="Group 10">
            <a:extLst>
              <a:ext uri="{FF2B5EF4-FFF2-40B4-BE49-F238E27FC236}">
                <a16:creationId xmlns:a16="http://schemas.microsoft.com/office/drawing/2014/main" id="{D4175C0A-FC5D-1D1B-8B92-C9FC9D7F365D}"/>
              </a:ext>
            </a:extLst>
          </p:cNvPr>
          <p:cNvGrpSpPr/>
          <p:nvPr/>
        </p:nvGrpSpPr>
        <p:grpSpPr>
          <a:xfrm>
            <a:off x="320597" y="925424"/>
            <a:ext cx="8243937" cy="4623807"/>
            <a:chOff x="320597" y="925424"/>
            <a:chExt cx="8243937" cy="4623807"/>
          </a:xfrm>
        </p:grpSpPr>
        <p:pic>
          <p:nvPicPr>
            <p:cNvPr id="2" name="Picture 1" descr="A group of people standing in a line&#10;&#10;Description automatically generated">
              <a:extLst>
                <a:ext uri="{FF2B5EF4-FFF2-40B4-BE49-F238E27FC236}">
                  <a16:creationId xmlns:a16="http://schemas.microsoft.com/office/drawing/2014/main" id="{43BE766E-673F-F6B6-AC4A-BCAB21697BE7}"/>
                </a:ext>
              </a:extLst>
            </p:cNvPr>
            <p:cNvPicPr>
              <a:picLocks noChangeAspect="1"/>
            </p:cNvPicPr>
            <p:nvPr/>
          </p:nvPicPr>
          <p:blipFill>
            <a:blip r:embed="rId3"/>
            <a:stretch>
              <a:fillRect/>
            </a:stretch>
          </p:blipFill>
          <p:spPr>
            <a:xfrm>
              <a:off x="320597" y="1023385"/>
              <a:ext cx="8243937" cy="4524482"/>
            </a:xfrm>
            <a:prstGeom prst="rect">
              <a:avLst/>
            </a:prstGeom>
          </p:spPr>
        </p:pic>
        <p:sp>
          <p:nvSpPr>
            <p:cNvPr id="4" name="TextBox 3">
              <a:extLst>
                <a:ext uri="{FF2B5EF4-FFF2-40B4-BE49-F238E27FC236}">
                  <a16:creationId xmlns:a16="http://schemas.microsoft.com/office/drawing/2014/main" id="{73CAD152-D6B0-277F-6D6B-891480AC9898}"/>
                </a:ext>
              </a:extLst>
            </p:cNvPr>
            <p:cNvSpPr txBox="1"/>
            <p:nvPr/>
          </p:nvSpPr>
          <p:spPr>
            <a:xfrm>
              <a:off x="2688610" y="925424"/>
              <a:ext cx="40788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b="1" u="sng" dirty="0">
                  <a:cs typeface="Calibri"/>
                </a:rPr>
                <a:t>Α</a:t>
              </a:r>
              <a:r>
                <a:rPr lang="it-IT" b="1" u="sng" dirty="0">
                  <a:cs typeface="Calibri"/>
                </a:rPr>
                <a:t>udit per la gestione dei rifiuti del cibo</a:t>
              </a:r>
              <a:endParaRPr lang="en-US" b="1" u="sng" dirty="0">
                <a:cs typeface="Calibri"/>
              </a:endParaRPr>
            </a:p>
          </p:txBody>
        </p:sp>
        <p:sp>
          <p:nvSpPr>
            <p:cNvPr id="5" name="TextBox 4">
              <a:extLst>
                <a:ext uri="{FF2B5EF4-FFF2-40B4-BE49-F238E27FC236}">
                  <a16:creationId xmlns:a16="http://schemas.microsoft.com/office/drawing/2014/main" id="{3F843604-9DA4-3EBC-8ADC-C003B208A3E4}"/>
                </a:ext>
              </a:extLst>
            </p:cNvPr>
            <p:cNvSpPr txBox="1"/>
            <p:nvPr/>
          </p:nvSpPr>
          <p:spPr>
            <a:xfrm>
              <a:off x="5139752" y="4659926"/>
              <a:ext cx="15538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b="1" dirty="0">
                  <a:solidFill>
                    <a:srgbClr val="45ABD5"/>
                  </a:solidFill>
                  <a:cs typeface="Calibri"/>
                </a:rPr>
                <a:t>Step 1: Gli studenti restituiscono il loro vassoio</a:t>
              </a:r>
              <a:endParaRPr lang="en-US" sz="1200" b="1" dirty="0">
                <a:solidFill>
                  <a:srgbClr val="45ABD5"/>
                </a:solidFill>
                <a:cs typeface="Calibri"/>
              </a:endParaRPr>
            </a:p>
          </p:txBody>
        </p:sp>
        <p:sp>
          <p:nvSpPr>
            <p:cNvPr id="6" name="TextBox 5">
              <a:extLst>
                <a:ext uri="{FF2B5EF4-FFF2-40B4-BE49-F238E27FC236}">
                  <a16:creationId xmlns:a16="http://schemas.microsoft.com/office/drawing/2014/main" id="{FE6F6B65-773C-9793-3297-B2A25B8B2B88}"/>
                </a:ext>
              </a:extLst>
            </p:cNvPr>
            <p:cNvSpPr txBox="1"/>
            <p:nvPr/>
          </p:nvSpPr>
          <p:spPr>
            <a:xfrm>
              <a:off x="4305668" y="1395365"/>
              <a:ext cx="28935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b="1" dirty="0">
                  <a:solidFill>
                    <a:srgbClr val="45ABD5"/>
                  </a:solidFill>
                  <a:cs typeface="Calibri"/>
                </a:rPr>
                <a:t>Step 3: I «separatori di cibo» prendono il vassoio dal tavolo, lo spostano su un tavolo apposito e iniziano a separare il cibo</a:t>
              </a:r>
            </a:p>
            <a:p>
              <a:endParaRPr lang="it-IT" sz="1200" b="1" dirty="0">
                <a:solidFill>
                  <a:srgbClr val="45ABD5"/>
                </a:solidFill>
                <a:cs typeface="Calibri"/>
              </a:endParaRPr>
            </a:p>
          </p:txBody>
        </p:sp>
        <p:sp>
          <p:nvSpPr>
            <p:cNvPr id="8" name="TextBox 7">
              <a:extLst>
                <a:ext uri="{FF2B5EF4-FFF2-40B4-BE49-F238E27FC236}">
                  <a16:creationId xmlns:a16="http://schemas.microsoft.com/office/drawing/2014/main" id="{5B9689C6-7105-C94C-0D81-1B94E3E8FB8D}"/>
                </a:ext>
              </a:extLst>
            </p:cNvPr>
            <p:cNvSpPr txBox="1"/>
            <p:nvPr/>
          </p:nvSpPr>
          <p:spPr>
            <a:xfrm>
              <a:off x="705417" y="1299785"/>
              <a:ext cx="21511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b="1" dirty="0">
                  <a:solidFill>
                    <a:srgbClr val="45ABD5"/>
                  </a:solidFill>
                  <a:cs typeface="Calibri"/>
                </a:rPr>
                <a:t>Step 4: Il team leader direziona gli studenti, svuota i cestini e agisce da supporto. </a:t>
              </a:r>
              <a:endParaRPr lang="en-US" sz="1200" b="1" dirty="0">
                <a:solidFill>
                  <a:srgbClr val="45ABD5"/>
                </a:solidFill>
                <a:cs typeface="Calibri"/>
              </a:endParaRPr>
            </a:p>
          </p:txBody>
        </p:sp>
        <p:sp>
          <p:nvSpPr>
            <p:cNvPr id="9" name="TextBox 8">
              <a:extLst>
                <a:ext uri="{FF2B5EF4-FFF2-40B4-BE49-F238E27FC236}">
                  <a16:creationId xmlns:a16="http://schemas.microsoft.com/office/drawing/2014/main" id="{96EE713D-470F-F814-87EC-DD2BEE97E85A}"/>
                </a:ext>
              </a:extLst>
            </p:cNvPr>
            <p:cNvSpPr txBox="1"/>
            <p:nvPr/>
          </p:nvSpPr>
          <p:spPr>
            <a:xfrm>
              <a:off x="715638" y="4559317"/>
              <a:ext cx="21511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200" b="1" dirty="0">
                  <a:solidFill>
                    <a:srgbClr val="45ABD5"/>
                  </a:solidFill>
                  <a:cs typeface="Calibri"/>
                </a:rPr>
                <a:t>Step 2: L’intervistatore annota quale cibo non è stato finito e intervista lo studente</a:t>
              </a:r>
            </a:p>
            <a:p>
              <a:endParaRPr lang="it-IT" sz="1200" b="1" dirty="0">
                <a:solidFill>
                  <a:srgbClr val="45ABD5"/>
                </a:solidFill>
                <a:cs typeface="Calibri"/>
              </a:endParaRPr>
            </a:p>
          </p:txBody>
        </p:sp>
        <p:sp>
          <p:nvSpPr>
            <p:cNvPr id="10" name="TextBox 9">
              <a:extLst>
                <a:ext uri="{FF2B5EF4-FFF2-40B4-BE49-F238E27FC236}">
                  <a16:creationId xmlns:a16="http://schemas.microsoft.com/office/drawing/2014/main" id="{1AEA572C-0404-D3A4-FF31-C7919931F2ED}"/>
                </a:ext>
              </a:extLst>
            </p:cNvPr>
            <p:cNvSpPr txBox="1"/>
            <p:nvPr/>
          </p:nvSpPr>
          <p:spPr>
            <a:xfrm>
              <a:off x="593907" y="5210677"/>
              <a:ext cx="750603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dirty="0">
                  <a:cs typeface="Calibri"/>
                </a:rPr>
                <a:t>Figura 1 </a:t>
              </a:r>
              <a:r>
                <a:rPr lang="it-IT" sz="1600" dirty="0">
                  <a:cs typeface="Calibri"/>
                </a:rPr>
                <a:t>Esempio dell’organizzazione di un audit per la gestione dei rifiuti del cibo</a:t>
              </a:r>
              <a:endParaRPr lang="en-US" sz="1600" dirty="0">
                <a:cs typeface="Calibri"/>
              </a:endParaRPr>
            </a:p>
          </p:txBody>
        </p:sp>
      </p:grpSp>
    </p:spTree>
    <p:extLst>
      <p:ext uri="{BB962C8B-B14F-4D97-AF65-F5344CB8AC3E}">
        <p14:creationId xmlns:p14="http://schemas.microsoft.com/office/powerpoint/2010/main" val="325979292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31" y="1055527"/>
            <a:ext cx="5025712" cy="5184576"/>
          </a:xfrm>
        </p:spPr>
        <p:txBody>
          <a:bodyPr vert="horz" lIns="91440" tIns="45720" rIns="91440" bIns="45720" rtlCol="0" anchor="t">
            <a:normAutofit/>
          </a:bodyPr>
          <a:lstStyle/>
          <a:p>
            <a:pPr marL="0" indent="0">
              <a:buNone/>
            </a:pPr>
            <a:r>
              <a:rPr lang="it-IT" sz="1800" dirty="0">
                <a:latin typeface="+mj-lt"/>
              </a:rPr>
              <a:t>Per coinvolgere tutti nell'audit, in un'attività come il monitoraggio del cibo che viene gettato via, l’Eco-Comitato deve decidere su:​</a:t>
            </a:r>
          </a:p>
          <a:p>
            <a:pPr marL="0" indent="0">
              <a:buNone/>
            </a:pPr>
            <a:endParaRPr lang="it-IT" sz="1800" dirty="0">
              <a:latin typeface="+mj-lt"/>
            </a:endParaRPr>
          </a:p>
          <a:p>
            <a:pPr>
              <a:buFont typeface="+mj-lt"/>
              <a:buAutoNum type="arabicPeriod"/>
            </a:pPr>
            <a:r>
              <a:rPr lang="it-IT" sz="1800" b="1" dirty="0">
                <a:latin typeface="+mj-lt"/>
              </a:rPr>
              <a:t>Gli studenti </a:t>
            </a:r>
            <a:r>
              <a:rPr lang="it-IT" sz="1800" dirty="0">
                <a:latin typeface="+mj-lt"/>
              </a:rPr>
              <a:t>di ciascuna classe che saranno responsabili del monitoraggio​</a:t>
            </a:r>
          </a:p>
          <a:p>
            <a:pPr>
              <a:buFont typeface="+mj-lt"/>
              <a:buAutoNum type="arabicPeriod"/>
            </a:pPr>
            <a:endParaRPr lang="it-IT" sz="1800" dirty="0">
              <a:latin typeface="+mj-lt"/>
            </a:endParaRPr>
          </a:p>
          <a:p>
            <a:pPr>
              <a:buFont typeface="+mj-lt"/>
              <a:buAutoNum type="arabicPeriod"/>
            </a:pPr>
            <a:r>
              <a:rPr lang="it-IT" sz="1800" b="1" dirty="0">
                <a:latin typeface="+mj-lt"/>
              </a:rPr>
              <a:t>Gli studenti/insegnanti </a:t>
            </a:r>
            <a:r>
              <a:rPr lang="it-IT" sz="1800" dirty="0">
                <a:latin typeface="+mj-lt"/>
              </a:rPr>
              <a:t>che creeranno la checklist/tabella/questionario che sarà utilizzato​</a:t>
            </a:r>
          </a:p>
          <a:p>
            <a:pPr>
              <a:buFont typeface="+mj-lt"/>
              <a:buAutoNum type="arabicPeriod"/>
            </a:pPr>
            <a:endParaRPr lang="it-IT" sz="1800" dirty="0">
              <a:latin typeface="+mj-lt"/>
            </a:endParaRPr>
          </a:p>
          <a:p>
            <a:pPr>
              <a:buFont typeface="+mj-lt"/>
              <a:buAutoNum type="arabicPeriod"/>
            </a:pPr>
            <a:r>
              <a:rPr lang="it-IT" sz="1800" b="1" dirty="0">
                <a:latin typeface="+mj-lt"/>
              </a:rPr>
              <a:t>Gli addetti del personale della mensa </a:t>
            </a:r>
            <a:r>
              <a:rPr lang="it-IT" sz="1800" dirty="0">
                <a:latin typeface="+mj-lt"/>
              </a:rPr>
              <a:t>che aiuteranno gli studenti a pesare/misurare la quantità di cibo che viene buttato/sprecato</a:t>
            </a:r>
            <a:endParaRPr lang="en-US" sz="1800" dirty="0">
              <a:latin typeface="+mj-lt"/>
            </a:endParaRPr>
          </a:p>
          <a:p>
            <a:endParaRPr lang="en-US" sz="1800" dirty="0">
              <a:latin typeface="+mj-lt"/>
            </a:endParaRPr>
          </a:p>
          <a:p>
            <a:endParaRPr lang="el-GR" sz="1800" b="1" u="sng"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76" y="1260052"/>
            <a:ext cx="2541205" cy="388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FAA58A74-2AE0-775D-F90A-6F7A9AF0746F}"/>
              </a:ext>
            </a:extLst>
          </p:cNvPr>
          <p:cNvSpPr txBox="1">
            <a:spLocks/>
          </p:cNvSpPr>
          <p:nvPr/>
        </p:nvSpPr>
        <p:spPr>
          <a:xfrm>
            <a:off x="-34941" y="-12078"/>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dirty="0"/>
              <a:t> Mettiamo in pratica la teoria​</a:t>
            </a:r>
          </a:p>
        </p:txBody>
      </p:sp>
    </p:spTree>
    <p:extLst>
      <p:ext uri="{BB962C8B-B14F-4D97-AF65-F5344CB8AC3E}">
        <p14:creationId xmlns:p14="http://schemas.microsoft.com/office/powerpoint/2010/main" val="7975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196" y="1055527"/>
            <a:ext cx="8395289" cy="5184576"/>
          </a:xfrm>
        </p:spPr>
        <p:txBody>
          <a:bodyPr vert="horz" lIns="91440" tIns="45720" rIns="91440" bIns="45720" rtlCol="0" anchor="t">
            <a:normAutofit/>
          </a:bodyPr>
          <a:lstStyle/>
          <a:p>
            <a:pPr marL="0" indent="0">
              <a:buNone/>
            </a:pPr>
            <a:endParaRPr lang="en-US" sz="1800" dirty="0">
              <a:latin typeface="+mj-lt"/>
              <a:ea typeface="Calibri"/>
              <a:cs typeface="Calibri"/>
            </a:endParaRPr>
          </a:p>
          <a:p>
            <a:pPr>
              <a:buFont typeface="+mj-lt"/>
              <a:buAutoNum type="arabicPeriod"/>
            </a:pPr>
            <a:r>
              <a:rPr lang="it-IT" sz="1800" b="1" dirty="0">
                <a:latin typeface="+mj-lt"/>
              </a:rPr>
              <a:t>Gli insegnanti </a:t>
            </a:r>
            <a:r>
              <a:rPr lang="it-IT" sz="1800" dirty="0">
                <a:latin typeface="+mj-lt"/>
              </a:rPr>
              <a:t>(di matematica, di informatica) che aiuteranno gli studenti a presentare i risultati della ricognizione​</a:t>
            </a:r>
          </a:p>
          <a:p>
            <a:pPr>
              <a:buFont typeface="+mj-lt"/>
              <a:buAutoNum type="arabicPeriod"/>
            </a:pPr>
            <a:endParaRPr lang="it-IT" sz="1800" dirty="0">
              <a:latin typeface="+mj-lt"/>
            </a:endParaRPr>
          </a:p>
          <a:p>
            <a:pPr>
              <a:buFont typeface="+mj-lt"/>
              <a:buAutoNum type="arabicPeriod"/>
            </a:pPr>
            <a:r>
              <a:rPr lang="it-IT" sz="1800" b="1" dirty="0">
                <a:latin typeface="+mj-lt"/>
              </a:rPr>
              <a:t>I rappresentanti dei genitori </a:t>
            </a:r>
            <a:r>
              <a:rPr lang="it-IT" sz="1800" dirty="0">
                <a:latin typeface="+mj-lt"/>
              </a:rPr>
              <a:t>che parteciperanno alla ricognizione, assisteranno alla presentazione dei risultati e li condivideranno con la comunità più ampia.  ​</a:t>
            </a:r>
          </a:p>
          <a:p>
            <a:pPr>
              <a:buFont typeface="+mj-lt"/>
              <a:buAutoNum type="arabicPeriod"/>
            </a:pPr>
            <a:endParaRPr lang="it-IT" sz="1800" dirty="0">
              <a:latin typeface="+mj-lt"/>
            </a:endParaRPr>
          </a:p>
          <a:p>
            <a:pPr>
              <a:buFont typeface="+mj-lt"/>
              <a:buAutoNum type="arabicPeriod"/>
            </a:pPr>
            <a:r>
              <a:rPr lang="it-IT" sz="1800" b="1" dirty="0">
                <a:latin typeface="+mj-lt"/>
              </a:rPr>
              <a:t>Il Dirigente Scolastico </a:t>
            </a:r>
            <a:r>
              <a:rPr lang="it-IT" sz="1800" dirty="0">
                <a:latin typeface="+mj-lt"/>
              </a:rPr>
              <a:t>che deve garantire che tutti i processi siano legali e che tutte le misure di sicurezza siano rispettate durante la ricognizione (ad esempio, gli studenti indossano guanti quando pesano la quantità di avanzi che vengono gettati)​</a:t>
            </a:r>
          </a:p>
          <a:p>
            <a:pPr>
              <a:buFont typeface="+mj-lt"/>
              <a:buAutoNum type="arabicPeriod"/>
            </a:pPr>
            <a:endParaRPr lang="it-IT" sz="1800" dirty="0">
              <a:latin typeface="+mj-lt"/>
            </a:endParaRPr>
          </a:p>
          <a:p>
            <a:pPr>
              <a:buFont typeface="+mj-lt"/>
              <a:buAutoNum type="arabicPeriod"/>
            </a:pPr>
            <a:r>
              <a:rPr lang="it-IT" sz="1800" b="1" dirty="0">
                <a:latin typeface="+mj-lt"/>
              </a:rPr>
              <a:t> Il gruppo target </a:t>
            </a:r>
            <a:r>
              <a:rPr lang="it-IT" sz="1800" dirty="0">
                <a:latin typeface="+mj-lt"/>
              </a:rPr>
              <a:t>che risponderà a un questionario riguardante il sondaggio sulle attitudini e gli sprechi alimentari.</a:t>
            </a:r>
            <a:endParaRPr lang="en-US" sz="1800" dirty="0">
              <a:latin typeface="+mj-lt"/>
            </a:endParaRPr>
          </a:p>
          <a:p>
            <a:pPr marL="0" indent="0">
              <a:buNone/>
            </a:pPr>
            <a:endParaRPr lang="en-US" sz="1800" dirty="0">
              <a:latin typeface="+mj-lt"/>
            </a:endParaRPr>
          </a:p>
          <a:p>
            <a:endParaRPr lang="en-US" sz="1800" dirty="0">
              <a:latin typeface="+mj-lt"/>
            </a:endParaRPr>
          </a:p>
          <a:p>
            <a:endParaRPr lang="el-GR" sz="1800" b="1" u="sng" dirty="0">
              <a:latin typeface="+mj-lt"/>
            </a:endParaRPr>
          </a:p>
        </p:txBody>
      </p:sp>
      <p:sp>
        <p:nvSpPr>
          <p:cNvPr id="7" name="Title 1">
            <a:extLst>
              <a:ext uri="{FF2B5EF4-FFF2-40B4-BE49-F238E27FC236}">
                <a16:creationId xmlns:a16="http://schemas.microsoft.com/office/drawing/2014/main" id="{FAA58A74-2AE0-775D-F90A-6F7A9AF0746F}"/>
              </a:ext>
            </a:extLst>
          </p:cNvPr>
          <p:cNvSpPr txBox="1">
            <a:spLocks/>
          </p:cNvSpPr>
          <p:nvPr/>
        </p:nvSpPr>
        <p:spPr>
          <a:xfrm>
            <a:off x="-34941" y="-12078"/>
            <a:ext cx="7769365"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100" b="1" dirty="0"/>
              <a:t> Mettiamo in pratica la teoria​</a:t>
            </a:r>
          </a:p>
        </p:txBody>
      </p:sp>
    </p:spTree>
    <p:extLst>
      <p:ext uri="{BB962C8B-B14F-4D97-AF65-F5344CB8AC3E}">
        <p14:creationId xmlns:p14="http://schemas.microsoft.com/office/powerpoint/2010/main" val="109736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r>
              <a:rPr lang="it-IT" b="1" dirty="0"/>
              <a:t> Mettiamo in pratica la teoria​</a:t>
            </a:r>
          </a:p>
        </p:txBody>
      </p:sp>
      <p:sp>
        <p:nvSpPr>
          <p:cNvPr id="3" name="Content Placeholder 2"/>
          <p:cNvSpPr>
            <a:spLocks noGrp="1"/>
          </p:cNvSpPr>
          <p:nvPr>
            <p:ph idx="1"/>
          </p:nvPr>
        </p:nvSpPr>
        <p:spPr>
          <a:xfrm>
            <a:off x="673673" y="1499428"/>
            <a:ext cx="7791517" cy="5236439"/>
          </a:xfrm>
        </p:spPr>
        <p:txBody>
          <a:bodyPr vert="horz" lIns="91440" tIns="45720" rIns="91440" bIns="45720" rtlCol="0" anchor="t">
            <a:noAutofit/>
          </a:bodyPr>
          <a:lstStyle/>
          <a:p>
            <a:pPr marL="0" indent="0">
              <a:buNone/>
            </a:pPr>
            <a:r>
              <a:rPr lang="it-IT" sz="1600" b="1" u="sng" dirty="0">
                <a:latin typeface="+mj-lt"/>
              </a:rPr>
              <a:t>PRESENTAZIONE DEI RISULTATI DI UN AUDIT SUI RIFIUTI SCOLASTICI​</a:t>
            </a:r>
            <a:endParaRPr lang="el-GR" sz="1600" b="1" u="sng" dirty="0">
              <a:latin typeface="+mj-lt"/>
            </a:endParaRPr>
          </a:p>
          <a:p>
            <a:pPr marL="0" indent="0">
              <a:buNone/>
            </a:pPr>
            <a:endParaRPr lang="en-US" sz="1600" b="1" dirty="0">
              <a:latin typeface="+mj-lt"/>
              <a:ea typeface="Calibri"/>
              <a:cs typeface="Calibri"/>
            </a:endParaRPr>
          </a:p>
          <a:p>
            <a:pPr marL="0" indent="0">
              <a:buNone/>
            </a:pPr>
            <a:r>
              <a:rPr lang="en-US" sz="1600" b="1" dirty="0" err="1">
                <a:latin typeface="+mj-lt"/>
              </a:rPr>
              <a:t>Assemblee</a:t>
            </a:r>
            <a:r>
              <a:rPr lang="en-US" sz="1600" b="1" dirty="0">
                <a:latin typeface="+mj-lt"/>
              </a:rPr>
              <a:t> </a:t>
            </a:r>
            <a:r>
              <a:rPr lang="en-US" sz="1600" b="1" dirty="0" err="1">
                <a:latin typeface="+mj-lt"/>
              </a:rPr>
              <a:t>Scolastiche</a:t>
            </a:r>
            <a:r>
              <a:rPr lang="en-US" sz="1600" b="1" dirty="0">
                <a:latin typeface="+mj-lt"/>
              </a:rPr>
              <a:t> e </a:t>
            </a:r>
            <a:r>
              <a:rPr lang="en-US" sz="1600" b="1" dirty="0" err="1">
                <a:latin typeface="+mj-lt"/>
              </a:rPr>
              <a:t>Presentazioni</a:t>
            </a:r>
            <a:endParaRPr lang="el-GR" sz="1600" b="1" dirty="0">
              <a:latin typeface="+mj-lt"/>
            </a:endParaRPr>
          </a:p>
          <a:p>
            <a:pPr marL="0" indent="0">
              <a:buNone/>
            </a:pPr>
            <a:endParaRPr lang="en-US" sz="1600" b="1" dirty="0">
              <a:latin typeface="+mj-lt"/>
              <a:ea typeface="Calibri"/>
              <a:cs typeface="Calibri"/>
            </a:endParaRPr>
          </a:p>
          <a:p>
            <a:pPr>
              <a:buFont typeface="Wingdings" pitchFamily="2" charset="2"/>
              <a:buChar char="Ø"/>
            </a:pPr>
            <a:r>
              <a:rPr lang="it-IT" sz="1600" dirty="0">
                <a:latin typeface="+mj-lt"/>
              </a:rPr>
              <a:t>Sono un'ottima opportunità per presentare i risultati a studenti, insegnanti e personale. Puoi utilizzare elementi visivi come grafici e infografiche per rendere i dati più coinvolgenti. I grafici a torta aiutano sempre gli studenti più giovani a vedere quanto rifiuto viene prodotto e che tipo di rifiuti ci sono.​</a:t>
            </a:r>
          </a:p>
          <a:p>
            <a:pPr>
              <a:buFont typeface="Wingdings" pitchFamily="2" charset="2"/>
              <a:buChar char="Ø"/>
            </a:pPr>
            <a:endParaRPr lang="it-IT" sz="1600" dirty="0">
              <a:latin typeface="+mj-lt"/>
            </a:endParaRPr>
          </a:p>
          <a:p>
            <a:pPr>
              <a:buFont typeface="Wingdings" pitchFamily="2" charset="2"/>
              <a:buChar char="Ø"/>
            </a:pPr>
            <a:r>
              <a:rPr lang="it-IT" sz="1600" dirty="0">
                <a:latin typeface="+mj-lt"/>
              </a:rPr>
              <a:t>Presentazioni in Aula organizzate dai membri dell’Eco-Comitato, che possono presentare i risultati nelle singole aule e adattare il linguaggio e il mezzo più adatti ai diversi gruppi di età. </a:t>
            </a:r>
            <a:endParaRPr lang="en-US" sz="1600" dirty="0">
              <a:latin typeface="+mj-lt"/>
            </a:endParaRPr>
          </a:p>
          <a:p>
            <a:pPr marL="0" indent="0">
              <a:buNone/>
            </a:pPr>
            <a:endParaRPr lang="en-US" sz="1600" b="1" dirty="0">
              <a:latin typeface="+mj-lt"/>
              <a:ea typeface="Calibri"/>
              <a:cs typeface="Calibri"/>
            </a:endParaRPr>
          </a:p>
        </p:txBody>
      </p:sp>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r>
              <a:rPr lang="it-IT" b="1" dirty="0"/>
              <a:t> Mettiamo in pratica la teoria​</a:t>
            </a:r>
            <a:endParaRPr lang="el-GR" b="1" dirty="0">
              <a:latin typeface="Century Gothic" pitchFamily="34" charset="0"/>
            </a:endParaRPr>
          </a:p>
        </p:txBody>
      </p:sp>
      <p:sp>
        <p:nvSpPr>
          <p:cNvPr id="3" name="Content Placeholder 2"/>
          <p:cNvSpPr>
            <a:spLocks noGrp="1"/>
          </p:cNvSpPr>
          <p:nvPr>
            <p:ph idx="1"/>
          </p:nvPr>
        </p:nvSpPr>
        <p:spPr>
          <a:xfrm>
            <a:off x="458614" y="1714487"/>
            <a:ext cx="8229600" cy="5236439"/>
          </a:xfrm>
        </p:spPr>
        <p:txBody>
          <a:bodyPr vert="horz" lIns="91440" tIns="45720" rIns="91440" bIns="45720" rtlCol="0" anchor="t">
            <a:noAutofit/>
          </a:bodyPr>
          <a:lstStyle/>
          <a:p>
            <a:pPr marL="0" indent="0">
              <a:buNone/>
            </a:pPr>
            <a:r>
              <a:rPr lang="it-IT" sz="1600" b="1" u="sng" dirty="0">
                <a:latin typeface="+mj-lt"/>
              </a:rPr>
              <a:t>PRESENTAZIONE DEI RISULTATI DI UN AUDIT SUI RIFIUTI SCOLASTICI​</a:t>
            </a:r>
          </a:p>
          <a:p>
            <a:pPr marL="0" indent="0">
              <a:buNone/>
            </a:pPr>
            <a:endParaRPr lang="en-US" sz="1600" b="1" dirty="0">
              <a:latin typeface="+mj-lt"/>
              <a:ea typeface="Calibri"/>
              <a:cs typeface="Calibri"/>
            </a:endParaRPr>
          </a:p>
          <a:p>
            <a:pPr marL="0" indent="0">
              <a:buNone/>
            </a:pPr>
            <a:r>
              <a:rPr lang="it-IT" sz="1600" b="1" dirty="0">
                <a:latin typeface="+mj-lt"/>
              </a:rPr>
              <a:t>Newsletter e Comunicati​</a:t>
            </a:r>
          </a:p>
          <a:p>
            <a:pPr>
              <a:buFont typeface="Wingdings" pitchFamily="2" charset="2"/>
              <a:buChar char="Ø"/>
            </a:pPr>
            <a:endParaRPr lang="it-IT" sz="1600" dirty="0">
              <a:latin typeface="+mj-lt"/>
            </a:endParaRPr>
          </a:p>
          <a:p>
            <a:pPr>
              <a:buFont typeface="Wingdings" pitchFamily="2" charset="2"/>
              <a:buChar char="Ø"/>
            </a:pPr>
            <a:r>
              <a:rPr lang="it-IT" sz="1600" b="1" dirty="0">
                <a:latin typeface="+mj-lt"/>
              </a:rPr>
              <a:t>Newsletter Scolastica</a:t>
            </a:r>
            <a:r>
              <a:rPr lang="it-IT" sz="1600" dirty="0">
                <a:latin typeface="+mj-lt"/>
              </a:rPr>
              <a:t>: Questa può avere la forma di un riepilogo dettagliato dei risultati dell'audit e può mettere in evidenza le scoperte chiave, invitando i lettori a un incontro aperto dove possono suggerire possibili soluzioni. Questo approccio potrebbe essere più efficace con i genitori.​</a:t>
            </a:r>
          </a:p>
          <a:p>
            <a:pPr>
              <a:buFont typeface="Wingdings" pitchFamily="2" charset="2"/>
              <a:buChar char="Ø"/>
            </a:pPr>
            <a:endParaRPr lang="it-IT" sz="1600" b="1" dirty="0">
              <a:latin typeface="+mj-lt"/>
            </a:endParaRPr>
          </a:p>
          <a:p>
            <a:pPr>
              <a:buFont typeface="Wingdings" pitchFamily="2" charset="2"/>
              <a:buChar char="Ø"/>
            </a:pPr>
            <a:r>
              <a:rPr lang="it-IT" sz="1600" b="1" dirty="0">
                <a:latin typeface="+mj-lt"/>
              </a:rPr>
              <a:t>Comunicato speciale</a:t>
            </a:r>
            <a:r>
              <a:rPr lang="it-IT" sz="1600" dirty="0">
                <a:latin typeface="+mj-lt"/>
              </a:rPr>
              <a:t>: Puoi creare un comunicato sulla sostenibilità all'ingresso della scuola, dove le persone si aspettano di trovare informazioni relative a questo tema.</a:t>
            </a:r>
            <a:endParaRPr lang="en-US" sz="1600" dirty="0">
              <a:latin typeface="+mj-lt"/>
            </a:endParaRPr>
          </a:p>
          <a:p>
            <a:pPr>
              <a:buFont typeface="Wingdings" pitchFamily="2" charset="2"/>
              <a:buChar char="Ø"/>
            </a:pPr>
            <a:endParaRPr lang="en-US" sz="1600" dirty="0">
              <a:latin typeface="+mj-lt"/>
            </a:endParaRPr>
          </a:p>
          <a:p>
            <a:pPr marL="0" indent="0">
              <a:buNone/>
            </a:pPr>
            <a:endParaRPr lang="en-US" sz="1600" dirty="0">
              <a:latin typeface="+mj-lt"/>
            </a:endParaRPr>
          </a:p>
        </p:txBody>
      </p:sp>
    </p:spTree>
    <p:extLst>
      <p:ext uri="{BB962C8B-B14F-4D97-AF65-F5344CB8AC3E}">
        <p14:creationId xmlns:p14="http://schemas.microsoft.com/office/powerpoint/2010/main" val="63387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 Mettiamo in pratica la teoria​</a:t>
            </a:r>
            <a:endParaRPr lang="el-GR" b="1" dirty="0">
              <a:latin typeface="Century Gothic" pitchFamily="34" charset="0"/>
            </a:endParaRPr>
          </a:p>
        </p:txBody>
      </p:sp>
      <p:sp>
        <p:nvSpPr>
          <p:cNvPr id="3" name="Content Placeholder 2"/>
          <p:cNvSpPr>
            <a:spLocks noGrp="1"/>
          </p:cNvSpPr>
          <p:nvPr>
            <p:ph idx="1"/>
          </p:nvPr>
        </p:nvSpPr>
        <p:spPr>
          <a:xfrm>
            <a:off x="458143" y="1476115"/>
            <a:ext cx="4113857" cy="5249120"/>
          </a:xfrm>
        </p:spPr>
        <p:txBody>
          <a:bodyPr vert="horz" lIns="91440" tIns="45720" rIns="91440" bIns="45720" rtlCol="0" anchor="t">
            <a:noAutofit/>
          </a:bodyPr>
          <a:lstStyle/>
          <a:p>
            <a:pPr>
              <a:buFont typeface="Wingdings" pitchFamily="2" charset="2"/>
              <a:buChar char="Ø"/>
            </a:pPr>
            <a:r>
              <a:rPr lang="it-IT" sz="1600" b="1" dirty="0">
                <a:latin typeface="+mj-lt"/>
              </a:rPr>
              <a:t>Esposizioni nei Corridoi o Pannelli Interattivi: </a:t>
            </a:r>
            <a:r>
              <a:rPr lang="it-IT" sz="1600" dirty="0">
                <a:latin typeface="+mj-lt"/>
              </a:rPr>
              <a:t>Puoi utilizzare manifesti e infografiche con i risultati dell'audit e esporli sia nei corridoi della scuola che su pannelli interattivi all'ingresso della scuola. Questo può essere più efficace con gli studenti più giovani. </a:t>
            </a:r>
            <a:endParaRPr lang="el-GR" sz="1600" dirty="0">
              <a:latin typeface="+mj-lt"/>
            </a:endParaRPr>
          </a:p>
          <a:p>
            <a:pPr>
              <a:buFont typeface="Wingdings" pitchFamily="2" charset="2"/>
              <a:buChar char="Ø"/>
            </a:pPr>
            <a:endParaRPr lang="el-GR" sz="1600" dirty="0">
              <a:latin typeface="+mj-lt"/>
            </a:endParaRPr>
          </a:p>
          <a:p>
            <a:pPr marL="0" indent="0">
              <a:buNone/>
            </a:pPr>
            <a:r>
              <a:rPr lang="it-IT" sz="1600" b="1" dirty="0">
                <a:latin typeface="+mj-lt"/>
              </a:rPr>
              <a:t>In particolare, se la ricognizione riguarda l’uso di metodi della bioeconomia a scuola per affrontare il problema dei rifiuti, </a:t>
            </a:r>
            <a:r>
              <a:rPr lang="it-IT" sz="1600" dirty="0">
                <a:latin typeface="+mj-lt"/>
              </a:rPr>
              <a:t>l’Eco-Comitato può posizionare della carta e una scatola realizzata in bio-materiale sotto il pannello, che gli studenti possono utilizzare per suggerire soluzioni al problema (scrivendole su carta per note adesive riciclabile, piegandole e gettandole nella scatola).​</a:t>
            </a:r>
            <a:endParaRPr lang="el-GR" sz="1600" dirty="0">
              <a:latin typeface="+mj-lt"/>
            </a:endParaRPr>
          </a:p>
        </p:txBody>
      </p:sp>
      <p:pic>
        <p:nvPicPr>
          <p:cNvPr id="4" name="Picture 3" descr="Pin page">
            <a:extLst>
              <a:ext uri="{FF2B5EF4-FFF2-40B4-BE49-F238E27FC236}">
                <a16:creationId xmlns:a16="http://schemas.microsoft.com/office/drawing/2014/main" id="{1EB12C7C-A73A-7ED9-F6DE-E49913058A8A}"/>
              </a:ext>
            </a:extLst>
          </p:cNvPr>
          <p:cNvPicPr>
            <a:picLocks noChangeAspect="1"/>
          </p:cNvPicPr>
          <p:nvPr/>
        </p:nvPicPr>
        <p:blipFill>
          <a:blip r:embed="rId2"/>
          <a:stretch>
            <a:fillRect/>
          </a:stretch>
        </p:blipFill>
        <p:spPr>
          <a:xfrm>
            <a:off x="4865118" y="1898495"/>
            <a:ext cx="3818496" cy="2885776"/>
          </a:xfrm>
          <a:prstGeom prst="rect">
            <a:avLst/>
          </a:prstGeom>
        </p:spPr>
      </p:pic>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a:t> Mettiamo in pratica la teoria​</a:t>
            </a:r>
            <a:endParaRPr lang="el-GR" b="1" dirty="0">
              <a:latin typeface="Century Gothic" pitchFamily="34" charset="0"/>
            </a:endParaRPr>
          </a:p>
        </p:txBody>
      </p:sp>
      <p:sp>
        <p:nvSpPr>
          <p:cNvPr id="3" name="Content Placeholder 2"/>
          <p:cNvSpPr>
            <a:spLocks noGrp="1"/>
          </p:cNvSpPr>
          <p:nvPr>
            <p:ph idx="1"/>
          </p:nvPr>
        </p:nvSpPr>
        <p:spPr>
          <a:xfrm>
            <a:off x="247365" y="1167758"/>
            <a:ext cx="4806826" cy="5273015"/>
          </a:xfrm>
        </p:spPr>
        <p:txBody>
          <a:bodyPr vert="horz" lIns="91440" tIns="45720" rIns="91440" bIns="45720" rtlCol="0" anchor="t">
            <a:noAutofit/>
          </a:bodyPr>
          <a:lstStyle/>
          <a:p>
            <a:pPr marL="0" indent="0">
              <a:buNone/>
            </a:pPr>
            <a:endParaRPr lang="en-US" sz="1600" b="1" dirty="0">
              <a:latin typeface="+mj-lt"/>
              <a:ea typeface="Calibri"/>
              <a:cs typeface="Calibri"/>
            </a:endParaRPr>
          </a:p>
          <a:p>
            <a:pPr marL="0" indent="0">
              <a:buNone/>
            </a:pPr>
            <a:r>
              <a:rPr lang="it-IT" sz="1600" b="1" dirty="0">
                <a:latin typeface="+mj-lt"/>
              </a:rPr>
              <a:t>Sito web della scuola e social media​</a:t>
            </a:r>
          </a:p>
          <a:p>
            <a:pPr marL="0" indent="0">
              <a:buNone/>
            </a:pPr>
            <a:endParaRPr lang="it-IT" sz="1600" b="1" dirty="0">
              <a:latin typeface="+mj-lt"/>
            </a:endParaRPr>
          </a:p>
          <a:p>
            <a:pPr>
              <a:buFont typeface="Wingdings" panose="05000000000000000000" pitchFamily="2" charset="2"/>
              <a:buChar char="Ø"/>
            </a:pPr>
            <a:r>
              <a:rPr lang="it-IT" sz="1600" dirty="0">
                <a:latin typeface="+mj-lt"/>
              </a:rPr>
              <a:t>Aggiornamenti sul Sito Web: Questi metodi di disseminazione sono più popolari tra adolescenti e adulti. Puoi pubblicare i risultati sul sito web della scuola. ​</a:t>
            </a:r>
          </a:p>
          <a:p>
            <a:pPr>
              <a:buFont typeface="Wingdings" panose="05000000000000000000" pitchFamily="2" charset="2"/>
              <a:buChar char="Ø"/>
            </a:pPr>
            <a:endParaRPr lang="it-IT" sz="1600" dirty="0">
              <a:latin typeface="+mj-lt"/>
            </a:endParaRPr>
          </a:p>
          <a:p>
            <a:pPr>
              <a:buFont typeface="Wingdings" panose="05000000000000000000" pitchFamily="2" charset="2"/>
              <a:buChar char="Ø"/>
            </a:pPr>
            <a:r>
              <a:rPr lang="it-IT" sz="1600" dirty="0">
                <a:latin typeface="+mj-lt"/>
              </a:rPr>
              <a:t>Social Media: Questo metodo consente una rapida diffusione dei risultati utilizzando immagini e brevi video per catturare l'attenzione del gruppo target. Un altro vantaggio è che i risultati possono persino raggiungere persone della comunità più ampia o del Comune che potrebbero non essere immediatamente coinvolte con la scuola, ma che potrebbero voler fare la differenza a livello di quartiere o nell'area in cui si trova la scuola.</a:t>
            </a:r>
            <a:r>
              <a:rPr lang="en-US" sz="1600" dirty="0">
                <a:latin typeface="+mj-lt"/>
              </a:rPr>
              <a:t> </a:t>
            </a:r>
            <a:endParaRPr lang="el-GR" sz="1600" dirty="0">
              <a:latin typeface="+mj-lt"/>
            </a:endParaRPr>
          </a:p>
        </p:txBody>
      </p:sp>
      <p:pic>
        <p:nvPicPr>
          <p:cNvPr id="5" name="Picture 4" descr="A group of people sitting on laptops&#10;&#10;Description automatically generated">
            <a:extLst>
              <a:ext uri="{FF2B5EF4-FFF2-40B4-BE49-F238E27FC236}">
                <a16:creationId xmlns:a16="http://schemas.microsoft.com/office/drawing/2014/main" id="{F99B9CF9-CFCA-B64F-B780-A2A5DC4F1265}"/>
              </a:ext>
            </a:extLst>
          </p:cNvPr>
          <p:cNvPicPr>
            <a:picLocks noChangeAspect="1"/>
          </p:cNvPicPr>
          <p:nvPr/>
        </p:nvPicPr>
        <p:blipFill>
          <a:blip r:embed="rId2"/>
          <a:stretch>
            <a:fillRect/>
          </a:stretch>
        </p:blipFill>
        <p:spPr>
          <a:xfrm>
            <a:off x="5054191" y="2290696"/>
            <a:ext cx="3750992" cy="2276608"/>
          </a:xfrm>
          <a:prstGeom prst="rect">
            <a:avLst/>
          </a:prstGeom>
        </p:spPr>
      </p:pic>
    </p:spTree>
    <p:extLst>
      <p:ext uri="{BB962C8B-B14F-4D97-AF65-F5344CB8AC3E}">
        <p14:creationId xmlns:p14="http://schemas.microsoft.com/office/powerpoint/2010/main" val="209003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Risorse</a:t>
            </a:r>
            <a:r>
              <a:rPr lang="en-US" b="1" dirty="0">
                <a:latin typeface="Century Gothic" pitchFamily="34" charset="0"/>
              </a:rPr>
              <a:t> educative​</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3933384"/>
          </a:xfrm>
          <a:prstGeom prst="rect">
            <a:avLst/>
          </a:prstGeom>
          <a:noFill/>
        </p:spPr>
        <p:txBody>
          <a:bodyPr vert="horz" wrap="square" lIns="91440" tIns="45720" rIns="91440" bIns="45720" rtlCol="0" anchor="t">
            <a:spAutoFit/>
          </a:bodyPr>
          <a:lstStyle/>
          <a:p>
            <a:r>
              <a:rPr lang="en-US" dirty="0">
                <a:hlinkClick r:id="rId2"/>
              </a:rPr>
              <a:t>https://www.ecoschools.global/seven-steps-methodology</a:t>
            </a:r>
            <a:endParaRPr lang="en-US" dirty="0"/>
          </a:p>
          <a:p>
            <a:endParaRPr lang="en-US" dirty="0"/>
          </a:p>
          <a:p>
            <a:r>
              <a:rPr lang="en-US" dirty="0">
                <a:hlinkClick r:id="rId3"/>
              </a:rPr>
              <a:t>https://nam.edu/the-power-of-postconsumer-school-food-waste-audits/</a:t>
            </a:r>
            <a:endParaRPr lang="en-US"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en-US"/>
              <a:t>Grazie!</a:t>
            </a:r>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0" y="64293"/>
            <a:ext cx="8229600" cy="1143000"/>
          </a:xfrm>
        </p:spPr>
        <p:txBody>
          <a:bodyPr>
            <a:normAutofit/>
          </a:bodyPr>
          <a:lstStyle/>
          <a:p>
            <a:r>
              <a:rPr lang="it-IT" sz="4000" b="1" dirty="0"/>
              <a:t>Che cos’è un audit di sostenibilità?​</a:t>
            </a:r>
            <a:endParaRPr lang="el-GR" sz="4000" b="1" dirty="0">
              <a:cs typeface="Calibri"/>
            </a:endParaRPr>
          </a:p>
        </p:txBody>
      </p:sp>
      <p:sp>
        <p:nvSpPr>
          <p:cNvPr id="3" name="Content Placeholder 2"/>
          <p:cNvSpPr>
            <a:spLocks noGrp="1"/>
          </p:cNvSpPr>
          <p:nvPr>
            <p:ph idx="1"/>
          </p:nvPr>
        </p:nvSpPr>
        <p:spPr>
          <a:xfrm>
            <a:off x="517099" y="1124744"/>
            <a:ext cx="4804584" cy="4557823"/>
          </a:xfrm>
        </p:spPr>
        <p:txBody>
          <a:bodyPr vert="horz" lIns="91440" tIns="45720" rIns="91440" bIns="45720" rtlCol="0" anchor="t">
            <a:normAutofit lnSpcReduction="10000"/>
          </a:bodyPr>
          <a:lstStyle/>
          <a:p>
            <a:pPr>
              <a:buFont typeface="Wingdings" pitchFamily="34" charset="0"/>
              <a:buChar char="Ø"/>
            </a:pPr>
            <a:r>
              <a:rPr lang="it-IT" sz="2400" dirty="0"/>
              <a:t>È un processo di valutazione delle operazioni e delle pratiche di un'azienda per determinare il loro impatto sull'ambiente. Nel nostro caso, l'azienda è la nostra scuola.​</a:t>
            </a:r>
          </a:p>
          <a:p>
            <a:pPr>
              <a:buFont typeface="Wingdings" pitchFamily="34" charset="0"/>
              <a:buChar char="Ø"/>
            </a:pPr>
            <a:endParaRPr lang="it-IT" sz="2400" dirty="0"/>
          </a:p>
          <a:p>
            <a:pPr>
              <a:buFont typeface="Wingdings" pitchFamily="34" charset="0"/>
              <a:buChar char="Ø"/>
            </a:pPr>
            <a:r>
              <a:rPr lang="it-IT" sz="2400" dirty="0"/>
              <a:t>Secondo la definizione fornita dalla FEE, lo utilizziamo “per identificare l'attuale impatto ambientale e sociale della scuola e mettere in evidenza il buono, il cattivo e il brutto.”</a:t>
            </a:r>
            <a:endParaRPr lang="el-GR" b="1" dirty="0"/>
          </a:p>
        </p:txBody>
      </p:sp>
      <p:sp>
        <p:nvSpPr>
          <p:cNvPr id="4" name="TextBox 3"/>
          <p:cNvSpPr txBox="1"/>
          <p:nvPr/>
        </p:nvSpPr>
        <p:spPr>
          <a:xfrm>
            <a:off x="5739220" y="3858509"/>
            <a:ext cx="2942159" cy="646331"/>
          </a:xfrm>
          <a:prstGeom prst="rect">
            <a:avLst/>
          </a:prstGeom>
          <a:noFill/>
        </p:spPr>
        <p:txBody>
          <a:bodyPr wrap="square" rtlCol="0">
            <a:spAutoFit/>
          </a:bodyPr>
          <a:lstStyle/>
          <a:p>
            <a:r>
              <a:rPr lang="en-US">
                <a:hlinkClick r:id="rId2"/>
              </a:rPr>
              <a:t>https://www.ecoschools.global/seven-steps-methodology</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307" y="1554590"/>
            <a:ext cx="3062457" cy="20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5160" cy="1143000"/>
          </a:xfrm>
        </p:spPr>
        <p:txBody>
          <a:bodyPr>
            <a:normAutofit/>
          </a:bodyPr>
          <a:lstStyle/>
          <a:p>
            <a:pPr algn="l"/>
            <a:r>
              <a:rPr lang="en-US" sz="3600" b="1" dirty="0" err="1"/>
              <a:t>Riguardo</a:t>
            </a:r>
            <a:r>
              <a:rPr lang="en-US" sz="3600" b="1" dirty="0"/>
              <a:t> </a:t>
            </a:r>
            <a:r>
              <a:rPr lang="en-US" sz="3600" b="1" dirty="0" err="1"/>
              <a:t>all'Audit</a:t>
            </a:r>
            <a:r>
              <a:rPr lang="en-US" sz="3600" b="1" dirty="0"/>
              <a:t> di </a:t>
            </a:r>
            <a:r>
              <a:rPr lang="en-US" sz="3600" b="1" dirty="0" err="1"/>
              <a:t>Sostenibilità</a:t>
            </a:r>
            <a:r>
              <a:rPr lang="en-US" sz="3600" b="1" dirty="0"/>
              <a:t>​</a:t>
            </a:r>
            <a:endParaRPr lang="el-GR" sz="3600" b="1" dirty="0"/>
          </a:p>
        </p:txBody>
      </p:sp>
      <p:sp>
        <p:nvSpPr>
          <p:cNvPr id="3" name="Content Placeholder 2"/>
          <p:cNvSpPr>
            <a:spLocks noGrp="1"/>
          </p:cNvSpPr>
          <p:nvPr>
            <p:ph idx="1"/>
          </p:nvPr>
        </p:nvSpPr>
        <p:spPr>
          <a:xfrm>
            <a:off x="351789" y="1253865"/>
            <a:ext cx="8229600" cy="4525963"/>
          </a:xfrm>
        </p:spPr>
        <p:txBody>
          <a:bodyPr>
            <a:normAutofit fontScale="70000" lnSpcReduction="20000"/>
          </a:bodyPr>
          <a:lstStyle/>
          <a:p>
            <a:pPr marL="514350" indent="-514350">
              <a:buFont typeface="+mj-lt"/>
              <a:buAutoNum type="arabicPeriod"/>
            </a:pPr>
            <a:r>
              <a:rPr lang="it-IT" b="1" dirty="0">
                <a:latin typeface="+mj-lt"/>
              </a:rPr>
              <a:t>L'obiettivo</a:t>
            </a:r>
            <a:r>
              <a:rPr lang="it-IT" dirty="0">
                <a:latin typeface="+mj-lt"/>
              </a:rPr>
              <a:t> è indagare le questioni ambientali e sociali nella tua scuola/comunità.​</a:t>
            </a:r>
          </a:p>
          <a:p>
            <a:pPr marL="514350" indent="-514350">
              <a:buFont typeface="+mj-lt"/>
              <a:buAutoNum type="arabicPeriod"/>
            </a:pPr>
            <a:endParaRPr lang="it-IT" dirty="0">
              <a:latin typeface="+mj-lt"/>
            </a:endParaRPr>
          </a:p>
          <a:p>
            <a:pPr marL="514350" indent="-514350">
              <a:buFont typeface="+mj-lt"/>
              <a:buAutoNum type="arabicPeriod"/>
            </a:pPr>
            <a:r>
              <a:rPr lang="it-IT" b="1" dirty="0">
                <a:latin typeface="+mj-lt"/>
              </a:rPr>
              <a:t>Tutti i temi principali </a:t>
            </a:r>
            <a:r>
              <a:rPr lang="it-IT" dirty="0">
                <a:latin typeface="+mj-lt"/>
              </a:rPr>
              <a:t>devono essere riesaminati annualmente (la scuola è libera anche di scegliere anche altre aree di interesse che siano più rilevanti per le sue esigenze e di elaborare checklist appropriate di conseguenza).​</a:t>
            </a:r>
          </a:p>
          <a:p>
            <a:pPr marL="0" indent="0">
              <a:buNone/>
            </a:pPr>
            <a:endParaRPr lang="it-IT" dirty="0">
              <a:latin typeface="+mj-lt"/>
            </a:endParaRPr>
          </a:p>
          <a:p>
            <a:pPr marL="514350" indent="-514350">
              <a:buFont typeface="+mj-lt"/>
              <a:buAutoNum type="arabicPeriod"/>
            </a:pPr>
            <a:r>
              <a:rPr lang="it-IT" dirty="0">
                <a:latin typeface="+mj-lt"/>
              </a:rPr>
              <a:t>Assicurati </a:t>
            </a:r>
            <a:r>
              <a:rPr lang="it-IT" b="1" dirty="0">
                <a:latin typeface="+mj-lt"/>
              </a:rPr>
              <a:t>che la comunità scolastica più ampia collabori il più possibile</a:t>
            </a:r>
            <a:r>
              <a:rPr lang="it-IT" dirty="0">
                <a:latin typeface="+mj-lt"/>
              </a:rPr>
              <a:t> con l’Eco-Comitato per svolgere la ricognizione. È essenziale che il maggior numero possibile di alunni partecipi a questo processo.​</a:t>
            </a:r>
          </a:p>
          <a:p>
            <a:pPr marL="514350" indent="-514350">
              <a:buFont typeface="+mj-lt"/>
              <a:buAutoNum type="arabicPeriod"/>
            </a:pPr>
            <a:endParaRPr lang="it-IT" dirty="0">
              <a:latin typeface="+mj-lt"/>
            </a:endParaRPr>
          </a:p>
          <a:p>
            <a:pPr marL="514350" indent="-514350">
              <a:buFont typeface="+mj-lt"/>
              <a:buAutoNum type="arabicPeriod"/>
            </a:pPr>
            <a:r>
              <a:rPr lang="it-IT" b="1" dirty="0">
                <a:latin typeface="+mj-lt"/>
              </a:rPr>
              <a:t>I risultati </a:t>
            </a:r>
            <a:r>
              <a:rPr lang="it-IT" dirty="0">
                <a:latin typeface="+mj-lt"/>
              </a:rPr>
              <a:t>del tuo Audit di Sostenibilità informeranno il tuo Piano d'Azione.​</a:t>
            </a:r>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t> Lo </a:t>
            </a:r>
            <a:r>
              <a:rPr lang="en-US" sz="4000" b="1" dirty="0" err="1"/>
              <a:t>scopo</a:t>
            </a:r>
            <a:r>
              <a:rPr lang="en-US" sz="4000" b="1" dirty="0"/>
              <a:t> </a:t>
            </a:r>
            <a:r>
              <a:rPr lang="en-US" sz="4000" b="1" dirty="0" err="1"/>
              <a:t>dell’Audit</a:t>
            </a:r>
            <a:r>
              <a:rPr lang="en-US" sz="4000" b="1" dirty="0"/>
              <a:t> è…​</a:t>
            </a:r>
            <a:endParaRPr lang="el-GR" sz="4000" b="1" dirty="0">
              <a:cs typeface="Calibri"/>
            </a:endParaRPr>
          </a:p>
        </p:txBody>
      </p:sp>
      <p:sp>
        <p:nvSpPr>
          <p:cNvPr id="3" name="Content Placeholder 2"/>
          <p:cNvSpPr>
            <a:spLocks noGrp="1"/>
          </p:cNvSpPr>
          <p:nvPr>
            <p:ph idx="1"/>
          </p:nvPr>
        </p:nvSpPr>
        <p:spPr>
          <a:xfrm>
            <a:off x="323528" y="1340768"/>
            <a:ext cx="8352928" cy="5184576"/>
          </a:xfrm>
        </p:spPr>
        <p:txBody>
          <a:bodyPr vert="horz" lIns="91440" tIns="45720" rIns="91440" bIns="45720" rtlCol="0" anchor="t">
            <a:noAutofit/>
          </a:bodyPr>
          <a:lstStyle/>
          <a:p>
            <a:pPr>
              <a:buFont typeface="Wingdings" pitchFamily="2" charset="2"/>
              <a:buChar char="Ø"/>
            </a:pPr>
            <a:r>
              <a:rPr lang="it-IT" sz="2000" dirty="0">
                <a:latin typeface="+mj-lt"/>
              </a:rPr>
              <a:t>indagare e affrontare le questioni ambientali e sociali all'interno della scuola e della comunità, ​</a:t>
            </a:r>
          </a:p>
          <a:p>
            <a:pPr>
              <a:buFont typeface="Wingdings" pitchFamily="2" charset="2"/>
              <a:buChar char="Ø"/>
            </a:pPr>
            <a:r>
              <a:rPr lang="it-IT" sz="2000" dirty="0">
                <a:latin typeface="+mj-lt"/>
              </a:rPr>
              <a:t>promuovere la consapevolezza, le pratiche sostenibili e il cambiamento positivo attraverso sforzi collaborativi e iniziative guidate dagli studenti.</a:t>
            </a:r>
            <a:endParaRPr lang="en-US" sz="2000" dirty="0">
              <a:latin typeface="+mj-lt"/>
            </a:endParaRPr>
          </a:p>
          <a:p>
            <a:endParaRPr lang="en-US" sz="2000" dirty="0">
              <a:latin typeface="+mj-lt"/>
            </a:endParaRPr>
          </a:p>
          <a:p>
            <a:pPr marL="0" inden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23"/>
          <a:stretch/>
        </p:blipFill>
        <p:spPr bwMode="auto">
          <a:xfrm>
            <a:off x="5478271" y="3250625"/>
            <a:ext cx="329864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F92E5BE3-5948-82D9-A2F7-E9DFA88C3D21}"/>
              </a:ext>
            </a:extLst>
          </p:cNvPr>
          <p:cNvSpPr txBox="1">
            <a:spLocks/>
          </p:cNvSpPr>
          <p:nvPr/>
        </p:nvSpPr>
        <p:spPr>
          <a:xfrm>
            <a:off x="324590" y="2839279"/>
            <a:ext cx="4959772" cy="5184576"/>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000" dirty="0">
                <a:latin typeface="+mj-lt"/>
              </a:rPr>
              <a:t>L'obiettivo dovrebbe essere chiaro e ben definito, così come gli obiettivi dovrebbero essere </a:t>
            </a:r>
            <a:r>
              <a:rPr lang="it-IT" sz="2000" b="1" dirty="0">
                <a:latin typeface="+mj-lt"/>
              </a:rPr>
              <a:t>SMART</a:t>
            </a:r>
            <a:r>
              <a:rPr lang="it-IT" sz="2000" dirty="0">
                <a:latin typeface="+mj-lt"/>
              </a:rPr>
              <a:t> (Specifici, Misurabili, Raggiungibili, Realistici e Tempestivi). L'obiettivo dell'audit aiuterà anche a decidere i modi e i metodi che utilizzerai per preparare l'audit (utilizzo di checklist, persone coinvolte, sondaggi sulle attitudini, ecc).​</a:t>
            </a:r>
            <a:endParaRPr lang="en-US" sz="2000" dirty="0">
              <a:latin typeface="+mj-lt"/>
            </a:endParaRPr>
          </a:p>
          <a:p>
            <a:pPr marL="0" indent="0">
              <a:buFont typeface="Arial" pitchFamily="34" charset="0"/>
              <a:buNone/>
            </a:pPr>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50" y="180798"/>
            <a:ext cx="7990764" cy="1190790"/>
          </a:xfrm>
        </p:spPr>
        <p:txBody>
          <a:bodyPr>
            <a:noAutofit/>
          </a:bodyPr>
          <a:lstStyle/>
          <a:p>
            <a:r>
              <a:rPr lang="it-IT" sz="4000" b="1" dirty="0"/>
              <a:t>Audit di Sostenibilità – E’ una questione della comunità più ampia​</a:t>
            </a:r>
            <a:endParaRPr lang="el-GR" sz="4000" b="1" dirty="0">
              <a:cs typeface="Calibri"/>
            </a:endParaRPr>
          </a:p>
        </p:txBody>
      </p:sp>
      <p:sp>
        <p:nvSpPr>
          <p:cNvPr id="3" name="Content Placeholder 2"/>
          <p:cNvSpPr>
            <a:spLocks noGrp="1"/>
          </p:cNvSpPr>
          <p:nvPr>
            <p:ph idx="1"/>
          </p:nvPr>
        </p:nvSpPr>
        <p:spPr>
          <a:xfrm>
            <a:off x="267450" y="1484784"/>
            <a:ext cx="4547813" cy="3948936"/>
          </a:xfrm>
          <a:ln>
            <a:solidFill>
              <a:schemeClr val="accent1"/>
            </a:solidFill>
          </a:ln>
        </p:spPr>
        <p:txBody>
          <a:bodyPr vert="horz" lIns="91440" tIns="45720" rIns="91440" bIns="45720" rtlCol="0" anchor="t">
            <a:noAutofit/>
          </a:bodyPr>
          <a:lstStyle/>
          <a:p>
            <a:r>
              <a:rPr lang="it-IT" sz="2000" dirty="0">
                <a:latin typeface="+mj-lt"/>
              </a:rPr>
              <a:t>Assicurati che la comunità scolastica più ampia collabori il più possibile con l’Eco-Comitato per svolgere la ricognizione. È essenziale che il maggior numero possibile di alunni partecipi a questo processo.​</a:t>
            </a:r>
          </a:p>
          <a:p>
            <a:pPr marL="0" indent="0">
              <a:buNone/>
            </a:pPr>
            <a:endParaRPr lang="it-IT" sz="2000" dirty="0">
              <a:latin typeface="+mj-lt"/>
            </a:endParaRPr>
          </a:p>
          <a:p>
            <a:endParaRPr lang="it-IT" sz="2000" dirty="0">
              <a:latin typeface="+mj-lt"/>
            </a:endParaRPr>
          </a:p>
          <a:p>
            <a:r>
              <a:rPr lang="it-IT" sz="2000" dirty="0">
                <a:latin typeface="+mj-lt"/>
              </a:rPr>
              <a:t>Separa le fasi della ricognizione e assicurati che tutte le parti possano esprimere la propria opinione e partecipare.</a:t>
            </a:r>
            <a:endParaRPr lang="en-US" sz="2000" dirty="0">
              <a:latin typeface="+mj-lt"/>
              <a:cs typeface="Calibri"/>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84784"/>
            <a:ext cx="3890730" cy="255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31555"/>
            <a:ext cx="2909714" cy="14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2" y="0"/>
            <a:ext cx="8229600" cy="1143000"/>
          </a:xfrm>
        </p:spPr>
        <p:txBody>
          <a:bodyPr>
            <a:normAutofit/>
          </a:bodyPr>
          <a:lstStyle/>
          <a:p>
            <a:r>
              <a:rPr lang="it-IT" sz="4000" b="1" dirty="0"/>
              <a:t>Audit di Sostenibilità – I risultati​</a:t>
            </a:r>
            <a:endParaRPr lang="el-GR" sz="4000" b="1" dirty="0">
              <a:cs typeface="Calibri"/>
            </a:endParaRPr>
          </a:p>
        </p:txBody>
      </p:sp>
      <p:sp>
        <p:nvSpPr>
          <p:cNvPr id="3" name="Content Placeholder 2"/>
          <p:cNvSpPr>
            <a:spLocks noGrp="1"/>
          </p:cNvSpPr>
          <p:nvPr>
            <p:ph idx="1"/>
          </p:nvPr>
        </p:nvSpPr>
        <p:spPr>
          <a:xfrm>
            <a:off x="323528" y="1152670"/>
            <a:ext cx="8229600" cy="4655092"/>
          </a:xfrm>
        </p:spPr>
        <p:txBody>
          <a:bodyPr vert="horz" lIns="91440" tIns="45720" rIns="91440" bIns="45720" rtlCol="0" anchor="t">
            <a:normAutofit/>
          </a:bodyPr>
          <a:lstStyle/>
          <a:p>
            <a:r>
              <a:rPr lang="it-IT" sz="1600" dirty="0">
                <a:latin typeface="+mj-lt"/>
              </a:rPr>
              <a:t>La presentazione dei risultati di un audit di sostenibilità è un passo importante prima del piano d'azione in quanto:​</a:t>
            </a:r>
          </a:p>
          <a:p>
            <a:endParaRPr lang="it-IT" sz="1600" dirty="0">
              <a:latin typeface="+mj-lt"/>
            </a:endParaRPr>
          </a:p>
          <a:p>
            <a:pPr>
              <a:buFont typeface="+mj-lt"/>
              <a:buAutoNum type="arabicPeriod"/>
            </a:pPr>
            <a:r>
              <a:rPr lang="it-IT" sz="1600" dirty="0">
                <a:latin typeface="+mj-lt"/>
              </a:rPr>
              <a:t>Fornisce tutte le informazioni necessarie alla comunità scolastica per vedere “il problema”. Identificare un problema è il primo passo che motiva le persone a prendere iniziativa. Le riunioni possono essere aperte al pubblico.​</a:t>
            </a:r>
          </a:p>
          <a:p>
            <a:pPr>
              <a:buFont typeface="+mj-lt"/>
              <a:buAutoNum type="arabicPeriod"/>
            </a:pPr>
            <a:endParaRPr lang="it-IT" sz="1600" dirty="0">
              <a:latin typeface="+mj-lt"/>
            </a:endParaRPr>
          </a:p>
          <a:p>
            <a:pPr>
              <a:buFont typeface="+mj-lt"/>
              <a:buAutoNum type="arabicPeriod"/>
            </a:pPr>
            <a:r>
              <a:rPr lang="it-IT" sz="1600" dirty="0">
                <a:latin typeface="+mj-lt"/>
              </a:rPr>
              <a:t>Getta le basi per il piano d'azione perché aiuta l’Eco-Comitato a decidere sugli obiettivi SMART.​</a:t>
            </a:r>
          </a:p>
          <a:p>
            <a:pPr>
              <a:buFont typeface="+mj-lt"/>
              <a:buAutoNum type="arabicPeriod"/>
            </a:pPr>
            <a:endParaRPr lang="it-IT" sz="1600" dirty="0">
              <a:latin typeface="+mj-lt"/>
            </a:endParaRPr>
          </a:p>
          <a:p>
            <a:pPr>
              <a:buFont typeface="+mj-lt"/>
              <a:buAutoNum type="arabicPeriod"/>
            </a:pPr>
            <a:r>
              <a:rPr lang="it-IT" sz="1600" dirty="0">
                <a:latin typeface="+mj-lt"/>
              </a:rPr>
              <a:t>Dovrebbe essere chiara e facile da comprendere, poiché studenti, genitori, insegnanti e personale scolastico provengono da diversi contesti (socioeconomici ed educativi) e spesso hanno prospettive diverse che influenzano il loro modo di vedere le cose (ad esempio, un membro del personale non educato che lavora nella mensa potrebbe aver bisogno di una presentazione dei risultati con meno parole e più numeri, o uno studente di 6 anni potrebbe necessitare di più elementi visivi per comprendere cosa significano i risultati di una ricognizione).​</a:t>
            </a:r>
            <a:endParaRPr lang="en-US" sz="1600" dirty="0">
              <a:latin typeface="+mj-lt"/>
            </a:endParaRPr>
          </a:p>
        </p:txBody>
      </p:sp>
    </p:spTree>
    <p:extLst>
      <p:ext uri="{BB962C8B-B14F-4D97-AF65-F5344CB8AC3E}">
        <p14:creationId xmlns:p14="http://schemas.microsoft.com/office/powerpoint/2010/main" val="95222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72" y="0"/>
            <a:ext cx="7274589" cy="1135035"/>
          </a:xfrm>
          <a:solidFill>
            <a:schemeClr val="bg1"/>
          </a:solidFill>
        </p:spPr>
        <p:txBody>
          <a:bodyPr>
            <a:normAutofit/>
          </a:bodyPr>
          <a:lstStyle/>
          <a:p>
            <a:r>
              <a:rPr lang="it-IT" sz="3600" b="1" dirty="0"/>
              <a:t>Mettiamo in pratica la teoria!​</a:t>
            </a:r>
            <a:endParaRPr lang="el-GR" sz="3600" b="1" dirty="0">
              <a:cs typeface="Calibri"/>
            </a:endParaRPr>
          </a:p>
        </p:txBody>
      </p:sp>
      <p:sp>
        <p:nvSpPr>
          <p:cNvPr id="3" name="Content Placeholder 2"/>
          <p:cNvSpPr>
            <a:spLocks noGrp="1"/>
          </p:cNvSpPr>
          <p:nvPr>
            <p:ph idx="1"/>
          </p:nvPr>
        </p:nvSpPr>
        <p:spPr>
          <a:xfrm>
            <a:off x="449235" y="3605085"/>
            <a:ext cx="8229600" cy="1999479"/>
          </a:xfrm>
        </p:spPr>
        <p:txBody>
          <a:bodyPr vert="horz" lIns="91440" tIns="45720" rIns="91440" bIns="45720" rtlCol="0" anchor="t">
            <a:normAutofit/>
          </a:bodyPr>
          <a:lstStyle/>
          <a:p>
            <a:pPr>
              <a:buFont typeface="Wingdings" pitchFamily="2" charset="2"/>
              <a:buChar char="Ø"/>
            </a:pPr>
            <a:endParaRPr lang="en-US" sz="2000" dirty="0">
              <a:cs typeface="Calibri"/>
            </a:endParaRPr>
          </a:p>
          <a:p>
            <a:pPr>
              <a:buFont typeface="Wingdings" pitchFamily="2" charset="2"/>
              <a:buChar char="Ø"/>
            </a:pPr>
            <a:r>
              <a:rPr lang="en-US" sz="2000" dirty="0">
                <a:latin typeface="+mj-lt"/>
              </a:rPr>
              <a:t> </a:t>
            </a:r>
            <a:r>
              <a:rPr lang="it-IT" sz="2000" dirty="0">
                <a:latin typeface="+mj-lt"/>
              </a:rPr>
              <a:t>Valutare l'efficacia dei programmi di riciclaggio attuali. Puoi chiedere al dirigente scolastico un resoconto della quantità di rifiuti riciclati nell'anno precedente e utilizzarlo come punto di partenza per osservare e monitorare i progressi dei programmi di riciclaggio​</a:t>
            </a:r>
            <a:endParaRPr lang="en-US" sz="2000" dirty="0">
              <a:solidFill>
                <a:schemeClr val="tx2"/>
              </a:solidFill>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858" y="1775907"/>
            <a:ext cx="3634680" cy="203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7288914E-65A0-077F-49D5-E43C7603508E}"/>
              </a:ext>
            </a:extLst>
          </p:cNvPr>
          <p:cNvSpPr txBox="1">
            <a:spLocks/>
          </p:cNvSpPr>
          <p:nvPr/>
        </p:nvSpPr>
        <p:spPr>
          <a:xfrm>
            <a:off x="609600" y="1136949"/>
            <a:ext cx="8229600" cy="128261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t-IT" sz="2000" dirty="0">
                <a:latin typeface="+mj-lt"/>
              </a:rPr>
              <a:t>La gestione dei rifiuti a scuola è il tema che l’Eco-Comitato vuole affrontare.​</a:t>
            </a:r>
          </a:p>
          <a:p>
            <a:pPr marL="0" indent="0">
              <a:buFont typeface="Arial" pitchFamily="34" charset="0"/>
              <a:buNone/>
            </a:pPr>
            <a:endParaRPr lang="it-IT" sz="2000" dirty="0">
              <a:latin typeface="+mj-lt"/>
            </a:endParaRPr>
          </a:p>
          <a:p>
            <a:pPr marL="0" indent="0">
              <a:buFont typeface="Arial" pitchFamily="34" charset="0"/>
              <a:buNone/>
            </a:pPr>
            <a:r>
              <a:rPr lang="it-IT" sz="2000" dirty="0">
                <a:latin typeface="+mj-lt"/>
              </a:rPr>
              <a:t>Un audit di questo tipo può prevedere:</a:t>
            </a:r>
            <a:endParaRPr lang="en-US" sz="2000" dirty="0">
              <a:latin typeface="+mj-lt"/>
            </a:endParaRPr>
          </a:p>
          <a:p>
            <a:pPr marL="0" indent="0">
              <a:buFont typeface="Arial" pitchFamily="34" charset="0"/>
              <a:buNone/>
            </a:pPr>
            <a:endParaRPr lang="en-US" sz="2000" dirty="0">
              <a:latin typeface="+mj-lt"/>
            </a:endParaRPr>
          </a:p>
          <a:p>
            <a:pPr marL="0" indent="0">
              <a:buNone/>
            </a:pPr>
            <a:endParaRPr lang="en-US" sz="2000" dirty="0">
              <a:latin typeface="+mj-lt"/>
            </a:endParaRPr>
          </a:p>
        </p:txBody>
      </p:sp>
      <p:sp>
        <p:nvSpPr>
          <p:cNvPr id="7" name="Content Placeholder 2">
            <a:extLst>
              <a:ext uri="{FF2B5EF4-FFF2-40B4-BE49-F238E27FC236}">
                <a16:creationId xmlns:a16="http://schemas.microsoft.com/office/drawing/2014/main" id="{C9AF6282-823C-819E-E1D6-1B85A30CF646}"/>
              </a:ext>
            </a:extLst>
          </p:cNvPr>
          <p:cNvSpPr txBox="1">
            <a:spLocks/>
          </p:cNvSpPr>
          <p:nvPr/>
        </p:nvSpPr>
        <p:spPr>
          <a:xfrm>
            <a:off x="458262" y="2498991"/>
            <a:ext cx="4111614" cy="124279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it-IT" sz="2000" dirty="0">
                <a:latin typeface="+mj-lt"/>
              </a:rPr>
              <a:t>Misurare la quantità e il tipo di rifiuti prodotti settimanalmente per un mese e creare un grafico.</a:t>
            </a:r>
            <a:endParaRPr lang="en-US" sz="2000" dirty="0">
              <a:solidFill>
                <a:srgbClr val="000000"/>
              </a:solidFill>
              <a:latin typeface="+mj-lt"/>
              <a:cs typeface="Calibri"/>
            </a:endParaRPr>
          </a:p>
        </p:txBody>
      </p:sp>
    </p:spTree>
    <p:extLst>
      <p:ext uri="{BB962C8B-B14F-4D97-AF65-F5344CB8AC3E}">
        <p14:creationId xmlns:p14="http://schemas.microsoft.com/office/powerpoint/2010/main" val="65892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744" y="1826000"/>
            <a:ext cx="8037067" cy="5456355"/>
          </a:xfrm>
        </p:spPr>
        <p:txBody>
          <a:bodyPr vert="horz" lIns="91440" tIns="45720" rIns="91440" bIns="45720" rtlCol="0" anchor="t">
            <a:normAutofit/>
          </a:bodyPr>
          <a:lstStyle/>
          <a:p>
            <a:pPr>
              <a:buFont typeface="Wingdings" pitchFamily="34" charset="0"/>
              <a:buChar char="ü"/>
            </a:pPr>
            <a:r>
              <a:rPr lang="it-IT" sz="2000" dirty="0">
                <a:latin typeface="+mj-lt"/>
              </a:rPr>
              <a:t>Identifica nuove opportunità per ridurre, riutilizzare e riciclare.​</a:t>
            </a:r>
          </a:p>
          <a:p>
            <a:pPr>
              <a:buFont typeface="Wingdings" pitchFamily="34" charset="0"/>
              <a:buChar char="ü"/>
            </a:pPr>
            <a:endParaRPr lang="it-IT" sz="2000" dirty="0">
              <a:latin typeface="+mj-lt"/>
            </a:endParaRPr>
          </a:p>
          <a:p>
            <a:pPr>
              <a:buFont typeface="Wingdings" pitchFamily="34" charset="0"/>
              <a:buChar char="ü"/>
            </a:pPr>
            <a:r>
              <a:rPr lang="it-IT" sz="2000" dirty="0">
                <a:latin typeface="+mj-lt"/>
              </a:rPr>
              <a:t>     Ad esempio, puoi partecipare a reti scolastiche nazionali e internazionali e creare progetti di gestione dei rifiuti con altre scuole, partecipare a concorsi riguardanti la quantità di rifiuti riciclati, chiamare esperti per parlare con i tuoi studenti delle nuove opportunità che le scuole hanno per ridurre, riutilizzare e riciclare, in modo da prendere decisioni informate sul tuo piano d'azione.</a:t>
            </a:r>
            <a:endParaRPr lang="en-US" sz="2000" dirty="0">
              <a:latin typeface="+mj-lt"/>
              <a:cs typeface="Calibri"/>
            </a:endParaRPr>
          </a:p>
        </p:txBody>
      </p:sp>
      <p:sp>
        <p:nvSpPr>
          <p:cNvPr id="4" name="Title 1">
            <a:extLst>
              <a:ext uri="{FF2B5EF4-FFF2-40B4-BE49-F238E27FC236}">
                <a16:creationId xmlns:a16="http://schemas.microsoft.com/office/drawing/2014/main" id="{D641AE5A-4798-72C7-C0A1-38290E3CBEBA}"/>
              </a:ext>
            </a:extLst>
          </p:cNvPr>
          <p:cNvSpPr>
            <a:spLocks noGrp="1"/>
          </p:cNvSpPr>
          <p:nvPr>
            <p:ph type="title"/>
          </p:nvPr>
        </p:nvSpPr>
        <p:spPr>
          <a:xfrm>
            <a:off x="233772" y="0"/>
            <a:ext cx="7274589" cy="1135035"/>
          </a:xfrm>
          <a:solidFill>
            <a:schemeClr val="bg1"/>
          </a:solidFill>
        </p:spPr>
        <p:txBody>
          <a:bodyPr>
            <a:normAutofit/>
          </a:bodyPr>
          <a:lstStyle/>
          <a:p>
            <a:r>
              <a:rPr lang="it-IT" sz="3600" b="1" dirty="0"/>
              <a:t>Mettiamo in pratica la teoria​</a:t>
            </a:r>
            <a:endParaRPr lang="el-GR" sz="3600" b="1" dirty="0">
              <a:cs typeface="Calibri"/>
            </a:endParaRPr>
          </a:p>
        </p:txBody>
      </p:sp>
    </p:spTree>
    <p:extLst>
      <p:ext uri="{BB962C8B-B14F-4D97-AF65-F5344CB8AC3E}">
        <p14:creationId xmlns:p14="http://schemas.microsoft.com/office/powerpoint/2010/main" val="240673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A79793-4752-A5F1-E531-06A4BF565893}"/>
              </a:ext>
            </a:extLst>
          </p:cNvPr>
          <p:cNvSpPr>
            <a:spLocks noGrp="1"/>
          </p:cNvSpPr>
          <p:nvPr>
            <p:ph type="title"/>
          </p:nvPr>
        </p:nvSpPr>
        <p:spPr>
          <a:xfrm>
            <a:off x="233772" y="0"/>
            <a:ext cx="7274589" cy="1135035"/>
          </a:xfrm>
          <a:solidFill>
            <a:schemeClr val="bg1"/>
          </a:solidFill>
        </p:spPr>
        <p:txBody>
          <a:bodyPr>
            <a:normAutofit/>
          </a:bodyPr>
          <a:lstStyle/>
          <a:p>
            <a:r>
              <a:rPr lang="it-IT" sz="3600" b="1" dirty="0"/>
              <a:t>Mettiamo in pratica la teoria​</a:t>
            </a:r>
            <a:endParaRPr lang="el-GR" sz="3600" b="1" dirty="0">
              <a:cs typeface="Calibri"/>
            </a:endParaRPr>
          </a:p>
        </p:txBody>
      </p:sp>
      <p:sp>
        <p:nvSpPr>
          <p:cNvPr id="3" name="Content Placeholder 2"/>
          <p:cNvSpPr>
            <a:spLocks noGrp="1"/>
          </p:cNvSpPr>
          <p:nvPr>
            <p:ph idx="1"/>
          </p:nvPr>
        </p:nvSpPr>
        <p:spPr>
          <a:xfrm>
            <a:off x="393928" y="2001233"/>
            <a:ext cx="5400600" cy="5400600"/>
          </a:xfrm>
        </p:spPr>
        <p:txBody>
          <a:bodyPr vert="horz" lIns="91440" tIns="45720" rIns="91440" bIns="45720" rtlCol="0" anchor="t">
            <a:normAutofit/>
          </a:bodyPr>
          <a:lstStyle/>
          <a:p>
            <a:pPr>
              <a:buFont typeface="Wingdings" pitchFamily="2" charset="2"/>
              <a:buChar char="ü"/>
            </a:pPr>
            <a:endParaRPr lang="en-US" sz="2000" b="1" dirty="0">
              <a:latin typeface="+mj-lt"/>
              <a:cs typeface="Calibri"/>
            </a:endParaRPr>
          </a:p>
          <a:p>
            <a:pPr algn="just">
              <a:buFont typeface="Wingdings" pitchFamily="2" charset="2"/>
              <a:buChar char="ü"/>
            </a:pPr>
            <a:r>
              <a:rPr lang="it-IT" sz="2000" dirty="0">
                <a:latin typeface="+mj-lt"/>
              </a:rPr>
              <a:t>Valuta la partecipazione degli studenti e del personale nella riduzione dei rifiuti attraverso un sondaggio sulle attitudini nelle classi e nei locali del personale con una checklist (ad esempio, quanto spesso ricicli? / Riesci a trovare facilmente i contenitori per il riciclaggio per ciascun materiale? Gli oggetti messi nei contenitori per il riciclaggio sono in condizioni appropriate?).​</a:t>
            </a:r>
            <a:endParaRPr lang="en-US" sz="2000" dirty="0">
              <a:latin typeface="+mj-lt"/>
              <a:cs typeface="Calibri"/>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18" t="1679" r="6529" b="2152"/>
          <a:stretch/>
        </p:blipFill>
        <p:spPr bwMode="auto">
          <a:xfrm>
            <a:off x="6178464" y="847672"/>
            <a:ext cx="2674835" cy="48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71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0974B7780C42449E1B381D958C3DA6" ma:contentTypeVersion="15" ma:contentTypeDescription="Create a new document." ma:contentTypeScope="" ma:versionID="bcec56c81c8b5c59dfea318dd3f1d099">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2b81b4b6a23ad7be83921c77658914f4"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51541-256A-4511-A659-8A57C61371C9}">
  <ds:schemaRefs>
    <ds:schemaRef ds:uri="http://schemas.microsoft.com/sharepoint/v3/contenttype/forms"/>
  </ds:schemaRefs>
</ds:datastoreItem>
</file>

<file path=customXml/itemProps2.xml><?xml version="1.0" encoding="utf-8"?>
<ds:datastoreItem xmlns:ds="http://schemas.openxmlformats.org/officeDocument/2006/customXml" ds:itemID="{48EC1EE9-5128-484B-8FAF-E815E77FA1F2}">
  <ds:schemaRefs>
    <ds:schemaRef ds:uri="4b029ac4-2790-4e9d-b1ba-d309a41950a3"/>
    <ds:schemaRef ds:uri="4cb37d89-296d-4697-a3a4-f9df7f39d0e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AEA3205-1FEA-4247-911F-1BAA9F100FD6}"/>
</file>

<file path=docProps/app.xml><?xml version="1.0" encoding="utf-8"?>
<Properties xmlns="http://schemas.openxmlformats.org/officeDocument/2006/extended-properties" xmlns:vt="http://schemas.openxmlformats.org/officeDocument/2006/docPropsVTypes">
  <TotalTime>0</TotalTime>
  <Words>1696</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PuviRegular</vt:lpstr>
      <vt:lpstr>Wingdings</vt:lpstr>
      <vt:lpstr>Office Theme</vt:lpstr>
      <vt:lpstr>Materiali didattici​</vt:lpstr>
      <vt:lpstr>Che cos’è un audit di sostenibilità?​</vt:lpstr>
      <vt:lpstr>Riguardo all'Audit di Sostenibilità​</vt:lpstr>
      <vt:lpstr> Lo scopo dell’Audit è…​</vt:lpstr>
      <vt:lpstr>Audit di Sostenibilità – E’ una questione della comunità più ampia​</vt:lpstr>
      <vt:lpstr>Audit di Sostenibilità – I risultati​</vt:lpstr>
      <vt:lpstr>Mettiamo in pratica la teoria!​</vt:lpstr>
      <vt:lpstr>Mettiamo in pratica la teoria​</vt:lpstr>
      <vt:lpstr>Mettiamo in pratica la teoria​</vt:lpstr>
      <vt:lpstr>Mettiamo in pratica la teoria​</vt:lpstr>
      <vt:lpstr>PowerPoint Presentation</vt:lpstr>
      <vt:lpstr>PowerPoint Presentation</vt:lpstr>
      <vt:lpstr>PowerPoint Presentation</vt:lpstr>
      <vt:lpstr> Mettiamo in pratica la teoria​</vt:lpstr>
      <vt:lpstr> Mettiamo in pratica la teoria​</vt:lpstr>
      <vt:lpstr> Mettiamo in pratica la teoria​</vt:lpstr>
      <vt:lpstr> Mettiamo in pratica la teoria​</vt:lpstr>
      <vt:lpstr>Risorse educative​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Xanthi Chantzistrountsiou</cp:lastModifiedBy>
  <cp:revision>37</cp:revision>
  <dcterms:created xsi:type="dcterms:W3CDTF">2024-05-12T12:39:55Z</dcterms:created>
  <dcterms:modified xsi:type="dcterms:W3CDTF">2025-02-04T14:18:44Z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