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8" r:id="rId6"/>
    <p:sldId id="259" r:id="rId7"/>
    <p:sldId id="274" r:id="rId8"/>
    <p:sldId id="261" r:id="rId9"/>
    <p:sldId id="264" r:id="rId10"/>
    <p:sldId id="266" r:id="rId11"/>
    <p:sldId id="275" r:id="rId12"/>
    <p:sldId id="267" r:id="rId13"/>
    <p:sldId id="280" r:id="rId14"/>
    <p:sldId id="268" r:id="rId15"/>
    <p:sldId id="271" r:id="rId16"/>
    <p:sldId id="276" r:id="rId17"/>
    <p:sldId id="272" r:id="rId18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4AFCDE7-C165-9BAC-4808-5AFF3ECDAE84}" name="Reeza Hanselmann" initials="RH" userId="S::reeza@fee.global::796f332d-99f5-4e2b-9f97-6b67832b3c8c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EFD0560-ACFD-1068-DD8A-0F2CFB4ED071}" v="109" dt="2024-09-30T10:42:58.99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74" autoAdjust="0"/>
    <p:restoredTop sz="94660"/>
  </p:normalViewPr>
  <p:slideViewPr>
    <p:cSldViewPr>
      <p:cViewPr varScale="1">
        <p:scale>
          <a:sx n="105" d="100"/>
          <a:sy n="105" d="100"/>
        </p:scale>
        <p:origin x="107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0B196-6C76-4FE0-A2E9-306EDE891380}" type="datetimeFigureOut">
              <a:rPr lang="el-GR" smtClean="0"/>
              <a:t>22/5/2025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C3F82-1941-46A1-8C8A-A1E4426A0788}" type="slidenum">
              <a:rPr lang="el-GR" smtClean="0"/>
              <a:t>‹N›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062555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0B196-6C76-4FE0-A2E9-306EDE891380}" type="datetimeFigureOut">
              <a:rPr lang="el-GR" smtClean="0"/>
              <a:t>22/5/2025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C3F82-1941-46A1-8C8A-A1E4426A0788}" type="slidenum">
              <a:rPr lang="el-GR" smtClean="0"/>
              <a:t>‹N›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404251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0B196-6C76-4FE0-A2E9-306EDE891380}" type="datetimeFigureOut">
              <a:rPr lang="el-GR" smtClean="0"/>
              <a:t>22/5/2025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C3F82-1941-46A1-8C8A-A1E4426A0788}" type="slidenum">
              <a:rPr lang="el-GR" smtClean="0"/>
              <a:t>‹N›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515109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0B196-6C76-4FE0-A2E9-306EDE891380}" type="datetimeFigureOut">
              <a:rPr lang="el-GR" smtClean="0"/>
              <a:t>22/5/2025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C3F82-1941-46A1-8C8A-A1E4426A0788}" type="slidenum">
              <a:rPr lang="el-GR" smtClean="0"/>
              <a:t>‹N›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744619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0B196-6C76-4FE0-A2E9-306EDE891380}" type="datetimeFigureOut">
              <a:rPr lang="el-GR" smtClean="0"/>
              <a:t>22/5/2025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C3F82-1941-46A1-8C8A-A1E4426A0788}" type="slidenum">
              <a:rPr lang="el-GR" smtClean="0"/>
              <a:t>‹N›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90955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0B196-6C76-4FE0-A2E9-306EDE891380}" type="datetimeFigureOut">
              <a:rPr lang="el-GR" smtClean="0"/>
              <a:t>22/5/2025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C3F82-1941-46A1-8C8A-A1E4426A0788}" type="slidenum">
              <a:rPr lang="el-GR" smtClean="0"/>
              <a:t>‹N›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5448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0B196-6C76-4FE0-A2E9-306EDE891380}" type="datetimeFigureOut">
              <a:rPr lang="el-GR" smtClean="0"/>
              <a:t>22/5/2025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C3F82-1941-46A1-8C8A-A1E4426A0788}" type="slidenum">
              <a:rPr lang="el-GR" smtClean="0"/>
              <a:t>‹N›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499667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0B196-6C76-4FE0-A2E9-306EDE891380}" type="datetimeFigureOut">
              <a:rPr lang="el-GR" smtClean="0"/>
              <a:t>22/5/2025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C3F82-1941-46A1-8C8A-A1E4426A0788}" type="slidenum">
              <a:rPr lang="el-GR" smtClean="0"/>
              <a:t>‹N›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593957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0B196-6C76-4FE0-A2E9-306EDE891380}" type="datetimeFigureOut">
              <a:rPr lang="el-GR" smtClean="0"/>
              <a:t>22/5/2025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C3F82-1941-46A1-8C8A-A1E4426A0788}" type="slidenum">
              <a:rPr lang="el-GR" smtClean="0"/>
              <a:t>‹N›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962448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0B196-6C76-4FE0-A2E9-306EDE891380}" type="datetimeFigureOut">
              <a:rPr lang="el-GR" smtClean="0"/>
              <a:t>22/5/2025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C3F82-1941-46A1-8C8A-A1E4426A0788}" type="slidenum">
              <a:rPr lang="el-GR" smtClean="0"/>
              <a:t>‹N›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527839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0B196-6C76-4FE0-A2E9-306EDE891380}" type="datetimeFigureOut">
              <a:rPr lang="el-GR" smtClean="0"/>
              <a:t>22/5/2025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C3F82-1941-46A1-8C8A-A1E4426A0788}" type="slidenum">
              <a:rPr lang="el-GR" smtClean="0"/>
              <a:t>‹N›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3274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60B196-6C76-4FE0-A2E9-306EDE891380}" type="datetimeFigureOut">
              <a:rPr lang="el-GR" smtClean="0"/>
              <a:t>22/5/2025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CC3F82-1941-46A1-8C8A-A1E4426A0788}" type="slidenum">
              <a:rPr lang="el-GR" smtClean="0"/>
              <a:t>‹N›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33281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nam.edu/the-power-of-postconsumer-school-food-waste-audits/" TargetMode="External"/><Relationship Id="rId2" Type="http://schemas.openxmlformats.org/officeDocument/2006/relationships/hyperlink" Target="https://www.ecoschools.global/seven-steps-methodology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ecoschools.global/seven-steps-methodology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4067944" y="1340768"/>
            <a:ext cx="360040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grpSp>
        <p:nvGrpSpPr>
          <p:cNvPr id="9" name="Group 8"/>
          <p:cNvGrpSpPr/>
          <p:nvPr/>
        </p:nvGrpSpPr>
        <p:grpSpPr>
          <a:xfrm>
            <a:off x="53752" y="28608"/>
            <a:ext cx="8388424" cy="5733256"/>
            <a:chOff x="0" y="1"/>
            <a:chExt cx="9252520" cy="6886608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"/>
              <a:ext cx="9252520" cy="68866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2650" y="548680"/>
              <a:ext cx="4990118" cy="4407937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</p:grpSp>
      <p:sp>
        <p:nvSpPr>
          <p:cNvPr id="7" name="TextBox 6"/>
          <p:cNvSpPr txBox="1"/>
          <p:nvPr/>
        </p:nvSpPr>
        <p:spPr>
          <a:xfrm>
            <a:off x="4252532" y="1904750"/>
            <a:ext cx="10801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u="sng" dirty="0">
                <a:solidFill>
                  <a:srgbClr val="FF0000"/>
                </a:solidFill>
              </a:rPr>
              <a:t>PASO 2</a:t>
            </a:r>
          </a:p>
          <a:p>
            <a:r>
              <a:rPr lang="es-ES" sz="1200" b="1" dirty="0">
                <a:solidFill>
                  <a:srgbClr val="FF0000"/>
                </a:solidFill>
              </a:rPr>
              <a:t>Realizar una Auditoría de Sostenibilidad</a:t>
            </a:r>
            <a:endParaRPr lang="el-GR" sz="1200" b="1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27784" y="4941168"/>
            <a:ext cx="6400800" cy="334888"/>
          </a:xfrm>
        </p:spPr>
        <p:txBody>
          <a:bodyPr>
            <a:normAutofit fontScale="55000" lnSpcReduction="2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M. Giannakopoulou</a:t>
            </a:r>
            <a:endParaRPr lang="el-G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05590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>
                <a:latin typeface="Calibri"/>
                <a:ea typeface="Calibri"/>
                <a:cs typeface="Calibri"/>
              </a:rPr>
              <a:t>Pongamos</a:t>
            </a:r>
            <a:r>
              <a:rPr lang="en-US" b="1" dirty="0"/>
              <a:t> la </a:t>
            </a:r>
            <a:r>
              <a:rPr lang="en-US" b="1" dirty="0" err="1"/>
              <a:t>teoría</a:t>
            </a:r>
            <a:r>
              <a:rPr lang="en-US" b="1" dirty="0"/>
              <a:t> </a:t>
            </a:r>
            <a:r>
              <a:rPr lang="en-US" b="1" dirty="0" err="1"/>
              <a:t>en</a:t>
            </a:r>
            <a:r>
              <a:rPr lang="en-US" b="1" dirty="0"/>
              <a:t> </a:t>
            </a:r>
            <a:r>
              <a:rPr lang="en-US" b="1" dirty="0" err="1"/>
              <a:t>práctica</a:t>
            </a:r>
            <a:endParaRPr lang="es-ES" dirty="0" err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444353"/>
            <a:ext cx="8424936" cy="5040560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2000" dirty="0">
              <a:latin typeface="Century Gothic" pitchFamily="34" charset="0"/>
            </a:endParaRPr>
          </a:p>
          <a:p>
            <a:endParaRPr lang="en-US" sz="2000" dirty="0">
              <a:latin typeface="Century Gothic" pitchFamily="34" charset="0"/>
            </a:endParaRPr>
          </a:p>
          <a:p>
            <a:endParaRPr lang="el-GR" sz="2000" dirty="0">
              <a:latin typeface="Century Gothic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340768"/>
            <a:ext cx="7344816" cy="3978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97929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2713"/>
            <a:ext cx="8229600" cy="1143000"/>
          </a:xfrm>
        </p:spPr>
        <p:txBody>
          <a:bodyPr/>
          <a:lstStyle/>
          <a:p>
            <a:r>
              <a:rPr lang="en-US" b="1" dirty="0"/>
              <a:t>Pongamos la </a:t>
            </a:r>
            <a:r>
              <a:rPr lang="en-US" b="1" dirty="0" err="1"/>
              <a:t>teoría</a:t>
            </a:r>
            <a:r>
              <a:rPr lang="en-US" b="1" dirty="0"/>
              <a:t> </a:t>
            </a:r>
            <a:r>
              <a:rPr lang="en-US" b="1" dirty="0" err="1"/>
              <a:t>en</a:t>
            </a:r>
            <a:r>
              <a:rPr lang="en-US" b="1" dirty="0"/>
              <a:t> </a:t>
            </a:r>
            <a:r>
              <a:rPr lang="en-US" b="1" dirty="0" err="1"/>
              <a:t>práctica</a:t>
            </a:r>
            <a:endParaRPr lang="es-ES" dirty="0" err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052736"/>
            <a:ext cx="5690365" cy="5184576"/>
          </a:xfrm>
        </p:spPr>
        <p:txBody>
          <a:bodyPr vert="horz" lIns="91440" tIns="45720" rIns="91440" bIns="45720" rtlCol="0" anchor="t">
            <a:normAutofit fontScale="85000" lnSpcReduction="10000"/>
          </a:bodyPr>
          <a:lstStyle/>
          <a:p>
            <a:pPr marL="0" indent="0" algn="just">
              <a:buNone/>
            </a:pPr>
            <a:r>
              <a:rPr lang="en-US" sz="1800" dirty="0">
                <a:latin typeface="+mj-lt"/>
              </a:rPr>
              <a:t>Para que </a:t>
            </a:r>
            <a:r>
              <a:rPr lang="en-US" sz="1800" dirty="0" err="1">
                <a:latin typeface="+mj-lt"/>
              </a:rPr>
              <a:t>todos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participen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en</a:t>
            </a:r>
            <a:r>
              <a:rPr lang="en-US" sz="1800" dirty="0">
                <a:latin typeface="+mj-lt"/>
              </a:rPr>
              <a:t> la </a:t>
            </a:r>
            <a:r>
              <a:rPr lang="en-US" sz="1800" dirty="0" err="1">
                <a:latin typeface="+mj-lt"/>
              </a:rPr>
              <a:t>auditoría</a:t>
            </a:r>
            <a:r>
              <a:rPr lang="en-US" sz="1800" dirty="0">
                <a:latin typeface="+mj-lt"/>
              </a:rPr>
              <a:t>, </a:t>
            </a:r>
            <a:r>
              <a:rPr lang="en-US" sz="1800" dirty="0" err="1">
                <a:latin typeface="+mj-lt"/>
              </a:rPr>
              <a:t>en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una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actividad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como</a:t>
            </a:r>
            <a:r>
              <a:rPr lang="en-US" sz="1800" dirty="0">
                <a:latin typeface="+mj-lt"/>
              </a:rPr>
              <a:t> la de </a:t>
            </a:r>
            <a:r>
              <a:rPr lang="en-US" sz="1800" dirty="0" err="1">
                <a:latin typeface="+mj-lt"/>
              </a:rPr>
              <a:t>controlar</a:t>
            </a:r>
            <a:r>
              <a:rPr lang="en-US" sz="1800" dirty="0">
                <a:latin typeface="+mj-lt"/>
              </a:rPr>
              <a:t> la comida que se </a:t>
            </a:r>
            <a:r>
              <a:rPr lang="en-US" sz="1800" dirty="0" err="1">
                <a:latin typeface="+mj-lt"/>
              </a:rPr>
              <a:t>tira</a:t>
            </a:r>
            <a:r>
              <a:rPr lang="en-US" sz="1800" dirty="0">
                <a:latin typeface="+mj-lt"/>
              </a:rPr>
              <a:t>, </a:t>
            </a:r>
            <a:r>
              <a:rPr lang="en-US" sz="1800" dirty="0" err="1">
                <a:latin typeface="+mj-lt"/>
              </a:rPr>
              <a:t>el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Comité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Ecológico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debe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decidir</a:t>
            </a:r>
            <a:r>
              <a:rPr lang="en-US" sz="1800" dirty="0">
                <a:latin typeface="+mj-lt"/>
              </a:rPr>
              <a:t>:</a:t>
            </a:r>
            <a:endParaRPr lang="es-ES" dirty="0">
              <a:ea typeface="Calibri"/>
              <a:cs typeface="Calibri"/>
            </a:endParaRPr>
          </a:p>
          <a:p>
            <a:pPr>
              <a:buFont typeface="+mj-lt"/>
              <a:buAutoNum type="arabicPeriod"/>
            </a:pPr>
            <a:r>
              <a:rPr lang="en-US" sz="1800" b="1" dirty="0" err="1">
                <a:latin typeface="+mj-lt"/>
              </a:rPr>
              <a:t>Estudiantes</a:t>
            </a:r>
            <a:r>
              <a:rPr lang="en-US" sz="1800" dirty="0">
                <a:latin typeface="+mj-lt"/>
              </a:rPr>
              <a:t> de </a:t>
            </a:r>
            <a:r>
              <a:rPr lang="en-US" sz="1800" dirty="0" err="1">
                <a:latin typeface="+mj-lt"/>
              </a:rPr>
              <a:t>cada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clase</a:t>
            </a:r>
            <a:r>
              <a:rPr lang="en-US" sz="1800" dirty="0">
                <a:latin typeface="+mj-lt"/>
              </a:rPr>
              <a:t> que </a:t>
            </a:r>
            <a:r>
              <a:rPr lang="en-US" sz="1800" dirty="0" err="1">
                <a:latin typeface="+mj-lt"/>
              </a:rPr>
              <a:t>serán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responsables</a:t>
            </a:r>
            <a:r>
              <a:rPr lang="en-US" sz="1800" dirty="0">
                <a:latin typeface="+mj-lt"/>
              </a:rPr>
              <a:t> de </a:t>
            </a:r>
            <a:r>
              <a:rPr lang="en-US" sz="1800" dirty="0" err="1">
                <a:latin typeface="+mj-lt"/>
              </a:rPr>
              <a:t>controlar</a:t>
            </a:r>
            <a:r>
              <a:rPr lang="en-US" sz="1800" dirty="0">
                <a:latin typeface="+mj-lt"/>
              </a:rPr>
              <a:t> </a:t>
            </a:r>
          </a:p>
          <a:p>
            <a:pPr algn="just">
              <a:buAutoNum type="arabicPeriod"/>
            </a:pPr>
            <a:r>
              <a:rPr lang="en-US" sz="1800" b="1" dirty="0" err="1">
                <a:latin typeface="+mj-lt"/>
              </a:rPr>
              <a:t>Estudiantes</a:t>
            </a:r>
            <a:r>
              <a:rPr lang="en-US" sz="1800" b="1" dirty="0">
                <a:latin typeface="+mj-lt"/>
              </a:rPr>
              <a:t>/</a:t>
            </a:r>
            <a:r>
              <a:rPr lang="en-US" sz="1800" b="1" dirty="0" err="1">
                <a:latin typeface="+mj-lt"/>
              </a:rPr>
              <a:t>profesores</a:t>
            </a:r>
            <a:r>
              <a:rPr lang="en-US" sz="1800" dirty="0">
                <a:latin typeface="+mj-lt"/>
              </a:rPr>
              <a:t> que </a:t>
            </a:r>
            <a:r>
              <a:rPr lang="en-US" sz="1800" dirty="0" err="1">
                <a:latin typeface="+mj-lt"/>
              </a:rPr>
              <a:t>crearán</a:t>
            </a:r>
            <a:r>
              <a:rPr lang="en-US" sz="1800" dirty="0">
                <a:latin typeface="+mj-lt"/>
              </a:rPr>
              <a:t> la </a:t>
            </a:r>
            <a:r>
              <a:rPr lang="en-US" sz="1800" dirty="0" err="1">
                <a:latin typeface="+mj-lt"/>
              </a:rPr>
              <a:t>lista</a:t>
            </a:r>
            <a:r>
              <a:rPr lang="en-US" sz="1800" dirty="0">
                <a:latin typeface="+mj-lt"/>
              </a:rPr>
              <a:t> de </a:t>
            </a:r>
            <a:r>
              <a:rPr lang="en-US" sz="1800" dirty="0" err="1">
                <a:latin typeface="+mj-lt"/>
              </a:rPr>
              <a:t>verificación</a:t>
            </a:r>
            <a:r>
              <a:rPr lang="en-US" sz="1800" dirty="0">
                <a:latin typeface="+mj-lt"/>
              </a:rPr>
              <a:t>/</a:t>
            </a:r>
            <a:r>
              <a:rPr lang="en-US" sz="1800" dirty="0" err="1">
                <a:latin typeface="+mj-lt"/>
              </a:rPr>
              <a:t>tabla</a:t>
            </a:r>
            <a:r>
              <a:rPr lang="en-US" sz="1800" dirty="0">
                <a:latin typeface="+mj-lt"/>
              </a:rPr>
              <a:t>/</a:t>
            </a:r>
            <a:r>
              <a:rPr lang="en-US" sz="1800" dirty="0" err="1">
                <a:latin typeface="+mj-lt"/>
              </a:rPr>
              <a:t>cuestionario</a:t>
            </a:r>
            <a:r>
              <a:rPr lang="en-US" sz="1800" dirty="0">
                <a:latin typeface="+mj-lt"/>
              </a:rPr>
              <a:t> que se </a:t>
            </a:r>
            <a:r>
              <a:rPr lang="en-US" sz="1800" dirty="0" err="1">
                <a:latin typeface="+mj-lt"/>
              </a:rPr>
              <a:t>utilizará</a:t>
            </a:r>
            <a:r>
              <a:rPr lang="en-US" sz="1800" dirty="0">
                <a:latin typeface="+mj-lt"/>
              </a:rPr>
              <a:t> </a:t>
            </a:r>
          </a:p>
          <a:p>
            <a:pPr algn="just">
              <a:buAutoNum type="arabicPeriod"/>
            </a:pPr>
            <a:r>
              <a:rPr lang="en-US" sz="1800" b="1" dirty="0">
                <a:latin typeface="+mj-lt"/>
              </a:rPr>
              <a:t>El personal de la </a:t>
            </a:r>
            <a:r>
              <a:rPr lang="en-US" sz="1800" b="1" dirty="0" err="1">
                <a:latin typeface="+mj-lt"/>
              </a:rPr>
              <a:t>cafetería</a:t>
            </a:r>
            <a:r>
              <a:rPr lang="en-US" sz="1800" dirty="0">
                <a:latin typeface="+mj-lt"/>
              </a:rPr>
              <a:t> que </a:t>
            </a:r>
            <a:r>
              <a:rPr lang="en-US" sz="1800" dirty="0" err="1">
                <a:latin typeface="+mj-lt"/>
              </a:rPr>
              <a:t>ayudará</a:t>
            </a:r>
            <a:r>
              <a:rPr lang="en-US" sz="1800" dirty="0">
                <a:latin typeface="+mj-lt"/>
              </a:rPr>
              <a:t> a </a:t>
            </a:r>
            <a:r>
              <a:rPr lang="en-US" sz="1800" dirty="0" err="1">
                <a:latin typeface="+mj-lt"/>
              </a:rPr>
              <a:t>los</a:t>
            </a:r>
            <a:r>
              <a:rPr lang="en-US" sz="1800" dirty="0">
                <a:latin typeface="+mj-lt"/>
              </a:rPr>
              <a:t>(las) </a:t>
            </a:r>
            <a:r>
              <a:rPr lang="en-US" sz="1800" dirty="0" err="1">
                <a:latin typeface="+mj-lt"/>
              </a:rPr>
              <a:t>estudiantes</a:t>
            </a:r>
            <a:r>
              <a:rPr lang="en-US" sz="1800" dirty="0">
                <a:latin typeface="+mj-lt"/>
              </a:rPr>
              <a:t> a </a:t>
            </a:r>
            <a:r>
              <a:rPr lang="en-US" sz="1800" dirty="0" err="1">
                <a:latin typeface="+mj-lt"/>
              </a:rPr>
              <a:t>pesar</a:t>
            </a:r>
            <a:r>
              <a:rPr lang="en-US" sz="1800" dirty="0">
                <a:latin typeface="+mj-lt"/>
              </a:rPr>
              <a:t>/</a:t>
            </a:r>
            <a:r>
              <a:rPr lang="en-US" sz="1800" dirty="0" err="1">
                <a:latin typeface="+mj-lt"/>
              </a:rPr>
              <a:t>medir</a:t>
            </a:r>
            <a:r>
              <a:rPr lang="en-US" sz="1800" dirty="0">
                <a:latin typeface="+mj-lt"/>
              </a:rPr>
              <a:t> la </a:t>
            </a:r>
            <a:r>
              <a:rPr lang="en-US" sz="1800" dirty="0" err="1">
                <a:latin typeface="+mj-lt"/>
              </a:rPr>
              <a:t>cantidad</a:t>
            </a:r>
            <a:r>
              <a:rPr lang="en-US" sz="1800" dirty="0">
                <a:latin typeface="+mj-lt"/>
              </a:rPr>
              <a:t> de comida que se </a:t>
            </a:r>
            <a:r>
              <a:rPr lang="en-US" sz="1800" dirty="0" err="1">
                <a:latin typeface="+mj-lt"/>
              </a:rPr>
              <a:t>desperdicia</a:t>
            </a:r>
            <a:r>
              <a:rPr lang="en-US" sz="1800" dirty="0">
                <a:latin typeface="+mj-lt"/>
              </a:rPr>
              <a:t> </a:t>
            </a:r>
          </a:p>
          <a:p>
            <a:pPr algn="just">
              <a:buAutoNum type="arabicPeriod"/>
            </a:pPr>
            <a:r>
              <a:rPr lang="en-US" sz="1800" b="1" dirty="0" err="1">
                <a:latin typeface="+mj-lt"/>
              </a:rPr>
              <a:t>Profesores</a:t>
            </a:r>
            <a:r>
              <a:rPr lang="en-US" sz="1800" dirty="0">
                <a:latin typeface="+mj-lt"/>
              </a:rPr>
              <a:t> (</a:t>
            </a:r>
            <a:r>
              <a:rPr lang="en-US" sz="1800" dirty="0" err="1">
                <a:latin typeface="+mj-lt"/>
              </a:rPr>
              <a:t>profesor</a:t>
            </a:r>
            <a:r>
              <a:rPr lang="en-US" sz="1800" dirty="0">
                <a:latin typeface="+mj-lt"/>
              </a:rPr>
              <a:t>(a) de </a:t>
            </a:r>
            <a:r>
              <a:rPr lang="en-US" sz="1800" dirty="0" err="1">
                <a:latin typeface="+mj-lt"/>
              </a:rPr>
              <a:t>matemáticas</a:t>
            </a:r>
            <a:r>
              <a:rPr lang="en-US" sz="1800" dirty="0">
                <a:latin typeface="+mj-lt"/>
              </a:rPr>
              <a:t>, </a:t>
            </a:r>
            <a:r>
              <a:rPr lang="en-US" sz="1800" dirty="0" err="1">
                <a:latin typeface="+mj-lt"/>
              </a:rPr>
              <a:t>profesor</a:t>
            </a:r>
            <a:r>
              <a:rPr lang="en-US" sz="1800" dirty="0">
                <a:latin typeface="+mj-lt"/>
              </a:rPr>
              <a:t>(a) de </a:t>
            </a:r>
            <a:r>
              <a:rPr lang="en-US" sz="1800" dirty="0" err="1">
                <a:latin typeface="+mj-lt"/>
              </a:rPr>
              <a:t>informática</a:t>
            </a:r>
            <a:r>
              <a:rPr lang="en-US" sz="1800" dirty="0">
                <a:latin typeface="+mj-lt"/>
              </a:rPr>
              <a:t>) que </a:t>
            </a:r>
            <a:r>
              <a:rPr lang="en-US" sz="1800" dirty="0" err="1">
                <a:latin typeface="+mj-lt"/>
              </a:rPr>
              <a:t>ayudarán</a:t>
            </a:r>
            <a:r>
              <a:rPr lang="en-US" sz="1800" dirty="0">
                <a:latin typeface="+mj-lt"/>
              </a:rPr>
              <a:t> a </a:t>
            </a:r>
            <a:r>
              <a:rPr lang="en-US" sz="1800" dirty="0" err="1">
                <a:latin typeface="+mj-lt"/>
              </a:rPr>
              <a:t>los</a:t>
            </a:r>
            <a:r>
              <a:rPr lang="en-US" sz="1800" dirty="0">
                <a:latin typeface="+mj-lt"/>
              </a:rPr>
              <a:t>(las) </a:t>
            </a:r>
            <a:r>
              <a:rPr lang="en-US" sz="1800" dirty="0" err="1">
                <a:latin typeface="+mj-lt"/>
              </a:rPr>
              <a:t>estudiantes</a:t>
            </a:r>
            <a:r>
              <a:rPr lang="en-US" sz="1800" dirty="0">
                <a:latin typeface="+mj-lt"/>
              </a:rPr>
              <a:t> a </a:t>
            </a:r>
            <a:r>
              <a:rPr lang="en-US" sz="1800" dirty="0" err="1">
                <a:latin typeface="+mj-lt"/>
              </a:rPr>
              <a:t>presentar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los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resultados</a:t>
            </a:r>
            <a:r>
              <a:rPr lang="en-US" sz="1800" dirty="0">
                <a:latin typeface="+mj-lt"/>
              </a:rPr>
              <a:t> de la </a:t>
            </a:r>
            <a:r>
              <a:rPr lang="en-US" sz="1800" dirty="0" err="1">
                <a:latin typeface="+mj-lt"/>
              </a:rPr>
              <a:t>revisión</a:t>
            </a:r>
            <a:r>
              <a:rPr lang="en-US" sz="1800" dirty="0">
                <a:latin typeface="+mj-lt"/>
              </a:rPr>
              <a:t> </a:t>
            </a:r>
          </a:p>
          <a:p>
            <a:pPr algn="just">
              <a:buAutoNum type="arabicPeriod"/>
            </a:pPr>
            <a:r>
              <a:rPr lang="en-US" sz="1800" b="1" dirty="0">
                <a:latin typeface="+mj-lt"/>
              </a:rPr>
              <a:t>Los </a:t>
            </a:r>
            <a:r>
              <a:rPr lang="en-US" sz="1800" b="1" dirty="0" err="1">
                <a:latin typeface="+mj-lt"/>
              </a:rPr>
              <a:t>representantes</a:t>
            </a:r>
            <a:r>
              <a:rPr lang="en-US" sz="1800" b="1" dirty="0">
                <a:latin typeface="+mj-lt"/>
              </a:rPr>
              <a:t> de la </a:t>
            </a:r>
            <a:r>
              <a:rPr lang="en-US" sz="1800" b="1" dirty="0" err="1">
                <a:latin typeface="+mj-lt"/>
              </a:rPr>
              <a:t>asociación</a:t>
            </a:r>
            <a:r>
              <a:rPr lang="en-US" sz="1800" b="1" dirty="0">
                <a:latin typeface="+mj-lt"/>
              </a:rPr>
              <a:t> de padres</a:t>
            </a:r>
            <a:r>
              <a:rPr lang="en-US" sz="1800" dirty="0">
                <a:latin typeface="+mj-lt"/>
              </a:rPr>
              <a:t> que </a:t>
            </a:r>
            <a:r>
              <a:rPr lang="en-US" sz="1800" dirty="0" err="1">
                <a:latin typeface="+mj-lt"/>
              </a:rPr>
              <a:t>participarán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en</a:t>
            </a:r>
            <a:r>
              <a:rPr lang="en-US" sz="1800" dirty="0">
                <a:latin typeface="+mj-lt"/>
              </a:rPr>
              <a:t> la </a:t>
            </a:r>
            <a:r>
              <a:rPr lang="en-US" sz="1800" dirty="0" err="1">
                <a:latin typeface="+mj-lt"/>
              </a:rPr>
              <a:t>revisión</a:t>
            </a:r>
            <a:r>
              <a:rPr lang="en-US" sz="1800" dirty="0">
                <a:latin typeface="+mj-lt"/>
              </a:rPr>
              <a:t>, </a:t>
            </a:r>
            <a:r>
              <a:rPr lang="en-US" sz="1800" dirty="0" err="1">
                <a:latin typeface="+mj-lt"/>
              </a:rPr>
              <a:t>asistirán</a:t>
            </a:r>
            <a:r>
              <a:rPr lang="en-US" sz="1800" dirty="0">
                <a:latin typeface="+mj-lt"/>
              </a:rPr>
              <a:t> a la </a:t>
            </a:r>
            <a:r>
              <a:rPr lang="en-US" sz="1800" dirty="0" err="1">
                <a:latin typeface="+mj-lt"/>
              </a:rPr>
              <a:t>presentación</a:t>
            </a:r>
            <a:r>
              <a:rPr lang="en-US" sz="1800" dirty="0">
                <a:latin typeface="+mj-lt"/>
              </a:rPr>
              <a:t> de </a:t>
            </a:r>
            <a:r>
              <a:rPr lang="en-US" sz="1800" dirty="0" err="1">
                <a:latin typeface="+mj-lt"/>
              </a:rPr>
              <a:t>los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resultados</a:t>
            </a:r>
            <a:r>
              <a:rPr lang="en-US" sz="1800" dirty="0">
                <a:latin typeface="+mj-lt"/>
              </a:rPr>
              <a:t> y </a:t>
            </a:r>
            <a:r>
              <a:rPr lang="en-US" sz="1800" dirty="0" err="1">
                <a:latin typeface="+mj-lt"/>
              </a:rPr>
              <a:t>compartirán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los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hallazgos</a:t>
            </a:r>
            <a:r>
              <a:rPr lang="en-US" sz="1800" dirty="0">
                <a:latin typeface="+mj-lt"/>
              </a:rPr>
              <a:t> con la </a:t>
            </a:r>
            <a:r>
              <a:rPr lang="en-US" sz="1800" dirty="0" err="1">
                <a:latin typeface="+mj-lt"/>
              </a:rPr>
              <a:t>comunidad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en</a:t>
            </a:r>
            <a:r>
              <a:rPr lang="en-US" sz="1800" dirty="0">
                <a:latin typeface="+mj-lt"/>
              </a:rPr>
              <a:t> general </a:t>
            </a:r>
          </a:p>
          <a:p>
            <a:pPr algn="just">
              <a:buAutoNum type="arabicPeriod"/>
            </a:pPr>
            <a:r>
              <a:rPr lang="en-US" sz="1800" b="1" dirty="0">
                <a:latin typeface="+mj-lt"/>
              </a:rPr>
              <a:t>Director(a) del </a:t>
            </a:r>
            <a:r>
              <a:rPr lang="en-US" sz="1800" b="1" dirty="0" err="1">
                <a:latin typeface="+mj-lt"/>
              </a:rPr>
              <a:t>centro</a:t>
            </a:r>
            <a:r>
              <a:rPr lang="en-US" sz="1800" b="1" dirty="0">
                <a:latin typeface="+mj-lt"/>
              </a:rPr>
              <a:t> escolar</a:t>
            </a:r>
            <a:r>
              <a:rPr lang="en-US" sz="1800" dirty="0">
                <a:latin typeface="+mj-lt"/>
              </a:rPr>
              <a:t> que </a:t>
            </a:r>
            <a:r>
              <a:rPr lang="en-US" sz="1800" dirty="0" err="1">
                <a:latin typeface="+mj-lt"/>
              </a:rPr>
              <a:t>debe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asegurarse</a:t>
            </a:r>
            <a:r>
              <a:rPr lang="en-US" sz="1800" dirty="0">
                <a:latin typeface="+mj-lt"/>
              </a:rPr>
              <a:t> de que </a:t>
            </a:r>
            <a:r>
              <a:rPr lang="en-US" sz="1800" dirty="0" err="1">
                <a:latin typeface="+mj-lt"/>
              </a:rPr>
              <a:t>todos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los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procesos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sean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legales</a:t>
            </a:r>
            <a:r>
              <a:rPr lang="en-US" sz="1800" dirty="0">
                <a:latin typeface="+mj-lt"/>
              </a:rPr>
              <a:t> y de que se </a:t>
            </a:r>
            <a:r>
              <a:rPr lang="en-US" sz="1800" dirty="0" err="1">
                <a:latin typeface="+mj-lt"/>
              </a:rPr>
              <a:t>respeten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todas</a:t>
            </a:r>
            <a:r>
              <a:rPr lang="en-US" sz="1800" dirty="0">
                <a:latin typeface="+mj-lt"/>
              </a:rPr>
              <a:t> las </a:t>
            </a:r>
            <a:r>
              <a:rPr lang="en-US" sz="1800" dirty="0" err="1">
                <a:latin typeface="+mj-lt"/>
              </a:rPr>
              <a:t>medidas</a:t>
            </a:r>
            <a:r>
              <a:rPr lang="en-US" sz="1800" dirty="0">
                <a:latin typeface="+mj-lt"/>
              </a:rPr>
              <a:t> de </a:t>
            </a:r>
            <a:r>
              <a:rPr lang="en-US" sz="1800" dirty="0" err="1">
                <a:latin typeface="+mj-lt"/>
              </a:rPr>
              <a:t>seguridad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durante</a:t>
            </a:r>
            <a:r>
              <a:rPr lang="en-US" sz="1800" dirty="0">
                <a:latin typeface="+mj-lt"/>
              </a:rPr>
              <a:t> la </a:t>
            </a:r>
            <a:r>
              <a:rPr lang="en-US" sz="1800" dirty="0" err="1">
                <a:latin typeface="+mj-lt"/>
              </a:rPr>
              <a:t>revisión</a:t>
            </a:r>
            <a:r>
              <a:rPr lang="en-US" sz="1800" dirty="0">
                <a:latin typeface="+mj-lt"/>
              </a:rPr>
              <a:t> (</a:t>
            </a:r>
            <a:r>
              <a:rPr lang="en-US" sz="1800" dirty="0" err="1">
                <a:latin typeface="+mj-lt"/>
              </a:rPr>
              <a:t>por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ejemplo</a:t>
            </a:r>
            <a:r>
              <a:rPr lang="en-US" sz="1800" dirty="0">
                <a:latin typeface="+mj-lt"/>
              </a:rPr>
              <a:t>, el </a:t>
            </a:r>
            <a:r>
              <a:rPr lang="en-US" sz="1800" dirty="0" err="1">
                <a:latin typeface="+mj-lt"/>
              </a:rPr>
              <a:t>alumnado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usa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guantes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cuando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pesan</a:t>
            </a:r>
            <a:r>
              <a:rPr lang="en-US" sz="1800" dirty="0">
                <a:latin typeface="+mj-lt"/>
              </a:rPr>
              <a:t> la </a:t>
            </a:r>
            <a:r>
              <a:rPr lang="en-US" sz="1800" dirty="0" err="1">
                <a:latin typeface="+mj-lt"/>
              </a:rPr>
              <a:t>cantidad</a:t>
            </a:r>
            <a:r>
              <a:rPr lang="en-US" sz="1800" dirty="0">
                <a:latin typeface="+mj-lt"/>
              </a:rPr>
              <a:t> de </a:t>
            </a:r>
            <a:r>
              <a:rPr lang="en-US" sz="1800" dirty="0" err="1">
                <a:latin typeface="+mj-lt"/>
              </a:rPr>
              <a:t>sobras</a:t>
            </a:r>
            <a:r>
              <a:rPr lang="en-US" sz="1800" dirty="0">
                <a:latin typeface="+mj-lt"/>
              </a:rPr>
              <a:t> que se </a:t>
            </a:r>
            <a:r>
              <a:rPr lang="en-US" sz="1800" dirty="0" err="1">
                <a:latin typeface="+mj-lt"/>
              </a:rPr>
              <a:t>desperdician</a:t>
            </a:r>
            <a:r>
              <a:rPr lang="en-US" sz="1800" dirty="0">
                <a:latin typeface="+mj-lt"/>
              </a:rPr>
              <a:t>) </a:t>
            </a:r>
          </a:p>
          <a:p>
            <a:pPr algn="just">
              <a:buAutoNum type="arabicPeriod"/>
            </a:pPr>
            <a:r>
              <a:rPr lang="en-US" sz="1800" b="1" dirty="0">
                <a:latin typeface="+mj-lt"/>
              </a:rPr>
              <a:t>El </a:t>
            </a:r>
            <a:r>
              <a:rPr lang="en-US" sz="1800" b="1" dirty="0" err="1">
                <a:latin typeface="+mj-lt"/>
              </a:rPr>
              <a:t>grupo</a:t>
            </a:r>
            <a:r>
              <a:rPr lang="en-US" sz="1800" b="1" dirty="0">
                <a:latin typeface="+mj-lt"/>
              </a:rPr>
              <a:t> </a:t>
            </a:r>
            <a:r>
              <a:rPr lang="en-US" sz="1800" b="1" dirty="0" err="1">
                <a:latin typeface="+mj-lt"/>
              </a:rPr>
              <a:t>objetivo</a:t>
            </a:r>
            <a:r>
              <a:rPr lang="en-US" sz="1800" dirty="0">
                <a:latin typeface="+mj-lt"/>
              </a:rPr>
              <a:t> que </a:t>
            </a:r>
            <a:r>
              <a:rPr lang="en-US" sz="1800" dirty="0" err="1">
                <a:latin typeface="+mj-lt"/>
              </a:rPr>
              <a:t>responderá</a:t>
            </a:r>
            <a:r>
              <a:rPr lang="en-US" sz="1800" dirty="0">
                <a:latin typeface="+mj-lt"/>
              </a:rPr>
              <a:t> un </a:t>
            </a:r>
            <a:r>
              <a:rPr lang="en-US" sz="1800" dirty="0" err="1">
                <a:latin typeface="+mj-lt"/>
              </a:rPr>
              <a:t>cuestionario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sobre</a:t>
            </a:r>
            <a:r>
              <a:rPr lang="en-US" sz="1800" dirty="0">
                <a:latin typeface="+mj-lt"/>
              </a:rPr>
              <a:t> la </a:t>
            </a:r>
            <a:r>
              <a:rPr lang="en-US" sz="1800" dirty="0" err="1">
                <a:latin typeface="+mj-lt"/>
              </a:rPr>
              <a:t>encuesta</a:t>
            </a:r>
            <a:r>
              <a:rPr lang="en-US" sz="1800" dirty="0">
                <a:latin typeface="+mj-lt"/>
              </a:rPr>
              <a:t> de </a:t>
            </a:r>
            <a:r>
              <a:rPr lang="en-US" sz="1800" dirty="0" err="1">
                <a:latin typeface="+mj-lt"/>
              </a:rPr>
              <a:t>actitudes</a:t>
            </a:r>
            <a:r>
              <a:rPr lang="en-US" sz="1800" dirty="0">
                <a:latin typeface="+mj-lt"/>
              </a:rPr>
              <a:t> y </a:t>
            </a:r>
            <a:r>
              <a:rPr lang="en-US" sz="1800" dirty="0" err="1">
                <a:latin typeface="+mj-lt"/>
              </a:rPr>
              <a:t>desperdicio</a:t>
            </a:r>
            <a:r>
              <a:rPr lang="en-US" sz="1800" dirty="0">
                <a:latin typeface="+mj-lt"/>
              </a:rPr>
              <a:t> de </a:t>
            </a:r>
            <a:r>
              <a:rPr lang="en-US" sz="1800" dirty="0" err="1">
                <a:latin typeface="+mj-lt"/>
              </a:rPr>
              <a:t>alimentos</a:t>
            </a:r>
            <a:endParaRPr lang="en-US" sz="1800" dirty="0">
              <a:latin typeface="+mj-lt"/>
              <a:ea typeface="Calibri"/>
              <a:cs typeface="Calibri"/>
            </a:endParaRPr>
          </a:p>
          <a:p>
            <a:pPr marL="0" indent="0">
              <a:buNone/>
            </a:pPr>
            <a:endParaRPr lang="en-US" sz="1800" dirty="0">
              <a:latin typeface="+mj-lt"/>
            </a:endParaRPr>
          </a:p>
          <a:p>
            <a:pPr marL="0" indent="0">
              <a:buNone/>
            </a:pPr>
            <a:endParaRPr lang="en-US" sz="1800" dirty="0">
              <a:latin typeface="+mj-lt"/>
            </a:endParaRPr>
          </a:p>
          <a:p>
            <a:endParaRPr lang="en-US" sz="1800" dirty="0">
              <a:latin typeface="+mj-lt"/>
            </a:endParaRPr>
          </a:p>
          <a:p>
            <a:endParaRPr lang="el-GR" sz="1800" b="1" u="sng" dirty="0">
              <a:latin typeface="+mj-lt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8757" y="908720"/>
            <a:ext cx="2885678" cy="4407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75161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229600" cy="1143000"/>
          </a:xfrm>
        </p:spPr>
        <p:txBody>
          <a:bodyPr/>
          <a:lstStyle/>
          <a:p>
            <a:r>
              <a:rPr lang="en-US" b="1" dirty="0"/>
              <a:t>Pongamos la </a:t>
            </a:r>
            <a:r>
              <a:rPr lang="en-US" b="1" dirty="0" err="1"/>
              <a:t>teoría</a:t>
            </a:r>
            <a:r>
              <a:rPr lang="en-US" b="1" dirty="0"/>
              <a:t> </a:t>
            </a:r>
            <a:r>
              <a:rPr lang="en-US" b="1" dirty="0" err="1"/>
              <a:t>en</a:t>
            </a:r>
            <a:r>
              <a:rPr lang="en-US" b="1" dirty="0"/>
              <a:t> </a:t>
            </a:r>
            <a:r>
              <a:rPr lang="en-US" b="1" dirty="0" err="1"/>
              <a:t>práctica</a:t>
            </a:r>
            <a:endParaRPr lang="en-US" dirty="0" err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196752"/>
            <a:ext cx="8640960" cy="5236439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 algn="just">
              <a:buNone/>
            </a:pPr>
            <a:r>
              <a:rPr lang="en-US" sz="1600" b="1" u="sng" dirty="0">
                <a:latin typeface="+mj-lt"/>
              </a:rPr>
              <a:t>PRESENTACIÓN DE LOS RESULTADOS DE UNA AUDITORÍA SOBRE LOS RESIDUOS ESCOLARES</a:t>
            </a:r>
            <a:endParaRPr lang="es-ES" dirty="0">
              <a:ea typeface="Calibri"/>
              <a:cs typeface="Calibri"/>
            </a:endParaRPr>
          </a:p>
          <a:p>
            <a:pPr marL="0" indent="0">
              <a:buNone/>
            </a:pPr>
            <a:r>
              <a:rPr lang="en-US" sz="1600" b="1" dirty="0" err="1">
                <a:latin typeface="+mj-lt"/>
              </a:rPr>
              <a:t>Asambleas</a:t>
            </a:r>
            <a:r>
              <a:rPr lang="en-US" sz="1600" b="1" dirty="0">
                <a:latin typeface="+mj-lt"/>
              </a:rPr>
              <a:t> y </a:t>
            </a:r>
            <a:r>
              <a:rPr lang="en-US" sz="1600" b="1" dirty="0" err="1">
                <a:latin typeface="+mj-lt"/>
              </a:rPr>
              <a:t>presentaciones</a:t>
            </a:r>
            <a:r>
              <a:rPr lang="en-US" sz="1600" b="1" dirty="0">
                <a:latin typeface="+mj-lt"/>
              </a:rPr>
              <a:t> </a:t>
            </a:r>
            <a:r>
              <a:rPr lang="en-US" sz="1600" b="1" dirty="0" err="1">
                <a:latin typeface="+mj-lt"/>
              </a:rPr>
              <a:t>escolares</a:t>
            </a:r>
            <a:endParaRPr lang="en-US" dirty="0" err="1"/>
          </a:p>
          <a:p>
            <a:pPr algn="just">
              <a:buFont typeface="Wingdings" pitchFamily="2" charset="2"/>
              <a:buChar char="Ø"/>
            </a:pPr>
            <a:r>
              <a:rPr lang="en-US" sz="1600" dirty="0">
                <a:latin typeface="+mj-lt"/>
              </a:rPr>
              <a:t>Son </a:t>
            </a:r>
            <a:r>
              <a:rPr lang="en-US" sz="1600" dirty="0" err="1">
                <a:latin typeface="+mj-lt"/>
              </a:rPr>
              <a:t>una</a:t>
            </a:r>
            <a:r>
              <a:rPr lang="en-US" sz="1600" dirty="0">
                <a:latin typeface="+mj-lt"/>
              </a:rPr>
              <a:t> gran </a:t>
            </a:r>
            <a:r>
              <a:rPr lang="en-US" sz="1600" dirty="0" err="1">
                <a:latin typeface="+mj-lt"/>
              </a:rPr>
              <a:t>oportunidad</a:t>
            </a:r>
            <a:r>
              <a:rPr lang="en-US" sz="1600" dirty="0">
                <a:latin typeface="+mj-lt"/>
              </a:rPr>
              <a:t> para </a:t>
            </a:r>
            <a:r>
              <a:rPr lang="en-US" sz="1600" dirty="0" err="1">
                <a:latin typeface="+mj-lt"/>
              </a:rPr>
              <a:t>presentar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los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resultados</a:t>
            </a:r>
            <a:r>
              <a:rPr lang="en-US" sz="1600" dirty="0">
                <a:latin typeface="+mj-lt"/>
              </a:rPr>
              <a:t> al </a:t>
            </a:r>
            <a:r>
              <a:rPr lang="en-US" sz="1600" dirty="0" err="1">
                <a:latin typeface="+mj-lt"/>
              </a:rPr>
              <a:t>alumnado</a:t>
            </a:r>
            <a:r>
              <a:rPr lang="en-US" sz="1600" dirty="0">
                <a:latin typeface="+mj-lt"/>
              </a:rPr>
              <a:t>, </a:t>
            </a:r>
            <a:r>
              <a:rPr lang="en-US" sz="1600" dirty="0" err="1">
                <a:latin typeface="+mj-lt"/>
              </a:rPr>
              <a:t>profesores</a:t>
            </a:r>
            <a:r>
              <a:rPr lang="en-US" sz="1600" dirty="0">
                <a:latin typeface="+mj-lt"/>
              </a:rPr>
              <a:t> y personal. </a:t>
            </a:r>
            <a:r>
              <a:rPr lang="en-US" sz="1600" dirty="0" err="1">
                <a:latin typeface="+mj-lt"/>
              </a:rPr>
              <a:t>Puede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utilizar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elementos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visuales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como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gráficos</a:t>
            </a:r>
            <a:r>
              <a:rPr lang="en-US" sz="1600" dirty="0">
                <a:latin typeface="+mj-lt"/>
              </a:rPr>
              <a:t> e </a:t>
            </a:r>
            <a:r>
              <a:rPr lang="en-US" sz="1600" dirty="0" err="1">
                <a:latin typeface="+mj-lt"/>
              </a:rPr>
              <a:t>infografías</a:t>
            </a:r>
            <a:r>
              <a:rPr lang="en-US" sz="1600" dirty="0">
                <a:latin typeface="+mj-lt"/>
              </a:rPr>
              <a:t> para que </a:t>
            </a:r>
            <a:r>
              <a:rPr lang="en-US" sz="1600" dirty="0" err="1">
                <a:latin typeface="+mj-lt"/>
              </a:rPr>
              <a:t>los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datos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sean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más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atractivos</a:t>
            </a:r>
            <a:r>
              <a:rPr lang="en-US" sz="1600" dirty="0">
                <a:latin typeface="+mj-lt"/>
              </a:rPr>
              <a:t>. Los </a:t>
            </a:r>
            <a:r>
              <a:rPr lang="en-US" sz="1600" dirty="0" err="1">
                <a:latin typeface="+mj-lt"/>
              </a:rPr>
              <a:t>gráficos</a:t>
            </a:r>
            <a:r>
              <a:rPr lang="en-US" sz="1600" dirty="0">
                <a:latin typeface="+mj-lt"/>
              </a:rPr>
              <a:t> circulares </a:t>
            </a:r>
            <a:r>
              <a:rPr lang="en-US" sz="1600" dirty="0" err="1">
                <a:latin typeface="+mj-lt"/>
              </a:rPr>
              <a:t>siempre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ayudan</a:t>
            </a:r>
            <a:r>
              <a:rPr lang="en-US" sz="1600" dirty="0">
                <a:latin typeface="+mj-lt"/>
              </a:rPr>
              <a:t> a la </a:t>
            </a:r>
            <a:r>
              <a:rPr lang="en-US" sz="1600" dirty="0" err="1">
                <a:latin typeface="+mj-lt"/>
              </a:rPr>
              <a:t>juventud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estudiantil</a:t>
            </a:r>
            <a:r>
              <a:rPr lang="en-US" sz="1600" dirty="0">
                <a:latin typeface="+mj-lt"/>
              </a:rPr>
              <a:t> a </a:t>
            </a:r>
            <a:r>
              <a:rPr lang="en-US" sz="1600" dirty="0" err="1">
                <a:latin typeface="+mj-lt"/>
              </a:rPr>
              <a:t>ver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cuántos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residuos</a:t>
            </a:r>
            <a:r>
              <a:rPr lang="en-US" sz="1600" dirty="0">
                <a:latin typeface="+mj-lt"/>
              </a:rPr>
              <a:t> se </a:t>
            </a:r>
            <a:r>
              <a:rPr lang="en-US" sz="1600" dirty="0" err="1">
                <a:latin typeface="+mj-lt"/>
              </a:rPr>
              <a:t>producen</a:t>
            </a:r>
            <a:r>
              <a:rPr lang="en-US" sz="1600" dirty="0">
                <a:latin typeface="+mj-lt"/>
              </a:rPr>
              <a:t> y </a:t>
            </a:r>
            <a:r>
              <a:rPr lang="en-US" sz="1600" dirty="0" err="1">
                <a:latin typeface="+mj-lt"/>
              </a:rPr>
              <a:t>qué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tipo</a:t>
            </a:r>
            <a:r>
              <a:rPr lang="en-US" sz="1600" dirty="0">
                <a:latin typeface="+mj-lt"/>
              </a:rPr>
              <a:t> de </a:t>
            </a:r>
            <a:r>
              <a:rPr lang="en-US" sz="1600" dirty="0" err="1">
                <a:latin typeface="+mj-lt"/>
              </a:rPr>
              <a:t>residuos</a:t>
            </a:r>
            <a:endParaRPr lang="en-US" sz="1600" dirty="0">
              <a:latin typeface="+mj-lt"/>
              <a:ea typeface="Calibri"/>
              <a:cs typeface="Calibri"/>
            </a:endParaRPr>
          </a:p>
          <a:p>
            <a:pPr algn="just">
              <a:buFont typeface="Wingdings" pitchFamily="2" charset="2"/>
              <a:buChar char="Ø"/>
            </a:pPr>
            <a:r>
              <a:rPr lang="en-US" sz="1600" dirty="0" err="1">
                <a:latin typeface="+mj-lt"/>
              </a:rPr>
              <a:t>Presentaciones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en</a:t>
            </a:r>
            <a:r>
              <a:rPr lang="en-US" sz="1600" dirty="0">
                <a:latin typeface="+mj-lt"/>
              </a:rPr>
              <a:t> el aula </a:t>
            </a:r>
            <a:r>
              <a:rPr lang="en-US" sz="1600" dirty="0" err="1">
                <a:latin typeface="+mj-lt"/>
              </a:rPr>
              <a:t>organizadas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por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los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miembros</a:t>
            </a:r>
            <a:r>
              <a:rPr lang="en-US" sz="1600" dirty="0">
                <a:latin typeface="+mj-lt"/>
              </a:rPr>
              <a:t> del </a:t>
            </a:r>
            <a:r>
              <a:rPr lang="en-US" sz="1600" dirty="0" err="1">
                <a:latin typeface="+mj-lt"/>
              </a:rPr>
              <a:t>comité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Ecológico</a:t>
            </a:r>
            <a:r>
              <a:rPr lang="en-US" sz="1600" dirty="0">
                <a:latin typeface="+mj-lt"/>
              </a:rPr>
              <a:t> que </a:t>
            </a:r>
            <a:r>
              <a:rPr lang="en-US" sz="1600" dirty="0" err="1">
                <a:latin typeface="+mj-lt"/>
              </a:rPr>
              <a:t>pueden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presentar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los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hallazgos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en</a:t>
            </a:r>
            <a:r>
              <a:rPr lang="en-US" sz="1600" dirty="0">
                <a:latin typeface="+mj-lt"/>
              </a:rPr>
              <a:t> aulas </a:t>
            </a:r>
            <a:r>
              <a:rPr lang="en-US" sz="1600" dirty="0" err="1">
                <a:latin typeface="+mj-lt"/>
              </a:rPr>
              <a:t>individuales</a:t>
            </a:r>
            <a:r>
              <a:rPr lang="en-US" sz="1600" dirty="0">
                <a:latin typeface="+mj-lt"/>
              </a:rPr>
              <a:t> y </a:t>
            </a:r>
            <a:r>
              <a:rPr lang="en-US" sz="1600" dirty="0" err="1">
                <a:latin typeface="+mj-lt"/>
              </a:rPr>
              <a:t>adaptar</a:t>
            </a:r>
            <a:r>
              <a:rPr lang="en-US" sz="1600" dirty="0">
                <a:latin typeface="+mj-lt"/>
              </a:rPr>
              <a:t> el </a:t>
            </a:r>
            <a:r>
              <a:rPr lang="en-US" sz="1600" dirty="0" err="1">
                <a:latin typeface="+mj-lt"/>
              </a:rPr>
              <a:t>lenguaje</a:t>
            </a:r>
            <a:r>
              <a:rPr lang="en-US" sz="1600" dirty="0">
                <a:latin typeface="+mj-lt"/>
              </a:rPr>
              <a:t> y el medio a </a:t>
            </a:r>
            <a:r>
              <a:rPr lang="en-US" sz="1600" dirty="0" err="1">
                <a:latin typeface="+mj-lt"/>
              </a:rPr>
              <a:t>los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diferentes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grupos</a:t>
            </a:r>
            <a:r>
              <a:rPr lang="en-US" sz="1600" dirty="0">
                <a:latin typeface="+mj-lt"/>
              </a:rPr>
              <a:t> de </a:t>
            </a:r>
            <a:r>
              <a:rPr lang="en-US" sz="1600" dirty="0" err="1">
                <a:latin typeface="+mj-lt"/>
              </a:rPr>
              <a:t>edad</a:t>
            </a:r>
            <a:r>
              <a:rPr lang="en-US" sz="1600" dirty="0">
                <a:latin typeface="+mj-lt"/>
              </a:rPr>
              <a:t>.</a:t>
            </a:r>
            <a:endParaRPr lang="en-US" sz="1600" dirty="0">
              <a:latin typeface="+mj-lt"/>
              <a:ea typeface="Calibri"/>
              <a:cs typeface="Calibri"/>
            </a:endParaRPr>
          </a:p>
          <a:p>
            <a:pPr>
              <a:buFont typeface="Wingdings" pitchFamily="2" charset="2"/>
              <a:buChar char="Ø"/>
            </a:pPr>
            <a:endParaRPr lang="en-US" sz="1600" dirty="0">
              <a:latin typeface="+mj-lt"/>
            </a:endParaRPr>
          </a:p>
          <a:p>
            <a:pPr marL="0" indent="0">
              <a:buNone/>
            </a:pPr>
            <a:r>
              <a:rPr lang="en-US" sz="1600" b="1" dirty="0" err="1">
                <a:latin typeface="+mj-lt"/>
              </a:rPr>
              <a:t>Boletines</a:t>
            </a:r>
            <a:r>
              <a:rPr lang="en-US" sz="1600" b="1" dirty="0">
                <a:latin typeface="+mj-lt"/>
              </a:rPr>
              <a:t> </a:t>
            </a:r>
            <a:r>
              <a:rPr lang="en-US" sz="1600" b="1" dirty="0" err="1">
                <a:latin typeface="+mj-lt"/>
              </a:rPr>
              <a:t>informativos</a:t>
            </a:r>
            <a:r>
              <a:rPr lang="en-US" sz="1600" b="1" dirty="0">
                <a:latin typeface="+mj-lt"/>
              </a:rPr>
              <a:t> y </a:t>
            </a:r>
            <a:r>
              <a:rPr lang="en-US" sz="1600" b="1" dirty="0" err="1">
                <a:latin typeface="+mj-lt"/>
              </a:rPr>
              <a:t>boletines</a:t>
            </a:r>
            <a:r>
              <a:rPr lang="en-US" sz="1600" b="1" dirty="0">
                <a:latin typeface="+mj-lt"/>
              </a:rPr>
              <a:t> </a:t>
            </a:r>
            <a:r>
              <a:rPr lang="en-US" sz="1600" b="1" dirty="0" err="1">
                <a:latin typeface="+mj-lt"/>
              </a:rPr>
              <a:t>informativos</a:t>
            </a:r>
            <a:endParaRPr lang="en-US" dirty="0" err="1"/>
          </a:p>
          <a:p>
            <a:pPr>
              <a:buFont typeface="Wingdings" pitchFamily="2" charset="2"/>
              <a:buChar char="Ø"/>
            </a:pPr>
            <a:r>
              <a:rPr lang="en-US" sz="1600" dirty="0" err="1">
                <a:latin typeface="+mj-lt"/>
              </a:rPr>
              <a:t>Boletín</a:t>
            </a:r>
            <a:r>
              <a:rPr lang="en-US" sz="1600" dirty="0">
                <a:latin typeface="+mj-lt"/>
              </a:rPr>
              <a:t> escolar: </a:t>
            </a:r>
            <a:r>
              <a:rPr lang="en-US" sz="1600" dirty="0" err="1">
                <a:latin typeface="+mj-lt"/>
              </a:rPr>
              <a:t>puede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tener</a:t>
            </a:r>
            <a:r>
              <a:rPr lang="en-US" sz="1600" dirty="0">
                <a:latin typeface="+mj-lt"/>
              </a:rPr>
              <a:t> la forma de un </a:t>
            </a:r>
            <a:r>
              <a:rPr lang="en-US" sz="1600" dirty="0" err="1">
                <a:latin typeface="+mj-lt"/>
              </a:rPr>
              <a:t>resumen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detallado</a:t>
            </a:r>
            <a:r>
              <a:rPr lang="en-US" sz="1600" dirty="0">
                <a:latin typeface="+mj-lt"/>
              </a:rPr>
              <a:t> de </a:t>
            </a:r>
            <a:r>
              <a:rPr lang="en-US" sz="1600" dirty="0" err="1">
                <a:latin typeface="+mj-lt"/>
              </a:rPr>
              <a:t>los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resultados</a:t>
            </a:r>
            <a:r>
              <a:rPr lang="en-US" sz="1600" dirty="0">
                <a:latin typeface="+mj-lt"/>
              </a:rPr>
              <a:t> de la </a:t>
            </a:r>
            <a:r>
              <a:rPr lang="en-US" sz="1600" dirty="0" err="1">
                <a:latin typeface="+mj-lt"/>
              </a:rPr>
              <a:t>auditoría</a:t>
            </a:r>
            <a:r>
              <a:rPr lang="en-US" sz="1600" dirty="0">
                <a:latin typeface="+mj-lt"/>
              </a:rPr>
              <a:t> y </a:t>
            </a:r>
            <a:r>
              <a:rPr lang="en-US" sz="1600" dirty="0" err="1">
                <a:latin typeface="+mj-lt"/>
              </a:rPr>
              <a:t>resaltar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los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hallazgos</a:t>
            </a:r>
            <a:r>
              <a:rPr lang="en-US" sz="1600" dirty="0">
                <a:latin typeface="+mj-lt"/>
              </a:rPr>
              <a:t> clave e </a:t>
            </a:r>
            <a:r>
              <a:rPr lang="en-US" sz="1600" dirty="0" err="1">
                <a:latin typeface="+mj-lt"/>
              </a:rPr>
              <a:t>invitar</a:t>
            </a:r>
            <a:r>
              <a:rPr lang="en-US" sz="1600" dirty="0">
                <a:latin typeface="+mj-lt"/>
              </a:rPr>
              <a:t> a </a:t>
            </a:r>
            <a:r>
              <a:rPr lang="en-US" sz="1600" dirty="0" err="1">
                <a:latin typeface="+mj-lt"/>
              </a:rPr>
              <a:t>los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lectores</a:t>
            </a:r>
            <a:r>
              <a:rPr lang="en-US" sz="1600" dirty="0">
                <a:latin typeface="+mj-lt"/>
              </a:rPr>
              <a:t> a </a:t>
            </a:r>
            <a:r>
              <a:rPr lang="en-US" sz="1600" dirty="0" err="1">
                <a:latin typeface="+mj-lt"/>
              </a:rPr>
              <a:t>una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reunión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abierta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donde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pueden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sugerir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posibles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soluciones</a:t>
            </a:r>
            <a:r>
              <a:rPr lang="en-US" sz="1600" dirty="0">
                <a:latin typeface="+mj-lt"/>
              </a:rPr>
              <a:t>. De </a:t>
            </a:r>
            <a:r>
              <a:rPr lang="en-US" sz="1600" dirty="0" err="1">
                <a:latin typeface="+mj-lt"/>
              </a:rPr>
              <a:t>esta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manera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puede</a:t>
            </a:r>
            <a:r>
              <a:rPr lang="en-US" sz="1600" dirty="0">
                <a:latin typeface="+mj-lt"/>
              </a:rPr>
              <a:t> ser </a:t>
            </a:r>
            <a:r>
              <a:rPr lang="en-US" sz="1600" dirty="0" err="1">
                <a:latin typeface="+mj-lt"/>
              </a:rPr>
              <a:t>más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eficaz</a:t>
            </a:r>
            <a:r>
              <a:rPr lang="en-US" sz="1600" dirty="0">
                <a:latin typeface="+mj-lt"/>
              </a:rPr>
              <a:t> con </a:t>
            </a:r>
            <a:r>
              <a:rPr lang="en-US" sz="1600" dirty="0" err="1">
                <a:latin typeface="+mj-lt"/>
              </a:rPr>
              <a:t>los</a:t>
            </a:r>
            <a:r>
              <a:rPr lang="en-US" sz="1600" dirty="0">
                <a:latin typeface="+mj-lt"/>
              </a:rPr>
              <a:t> padres  </a:t>
            </a:r>
            <a:endParaRPr lang="en-US" sz="1600" dirty="0">
              <a:latin typeface="+mj-lt"/>
              <a:ea typeface="Calibri"/>
              <a:cs typeface="Calibri"/>
            </a:endParaRPr>
          </a:p>
          <a:p>
            <a:pPr algn="just">
              <a:buFont typeface="Wingdings" pitchFamily="2" charset="2"/>
              <a:buChar char="Ø"/>
            </a:pPr>
            <a:r>
              <a:rPr lang="en-US" sz="1600" dirty="0" err="1">
                <a:latin typeface="+mj-lt"/>
              </a:rPr>
              <a:t>Boletín</a:t>
            </a:r>
            <a:r>
              <a:rPr lang="en-US" sz="1600" dirty="0">
                <a:latin typeface="+mj-lt"/>
              </a:rPr>
              <a:t> especial: </a:t>
            </a:r>
            <a:r>
              <a:rPr lang="en-US" sz="1600" dirty="0" err="1">
                <a:latin typeface="+mj-lt"/>
              </a:rPr>
              <a:t>puede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crear</a:t>
            </a:r>
            <a:r>
              <a:rPr lang="en-US" sz="1600" dirty="0">
                <a:latin typeface="+mj-lt"/>
              </a:rPr>
              <a:t> un </a:t>
            </a:r>
            <a:r>
              <a:rPr lang="en-US" sz="1600" dirty="0" err="1">
                <a:latin typeface="+mj-lt"/>
              </a:rPr>
              <a:t>boletín</a:t>
            </a:r>
            <a:r>
              <a:rPr lang="en-US" sz="1600" dirty="0">
                <a:latin typeface="+mj-lt"/>
              </a:rPr>
              <a:t> de </a:t>
            </a:r>
            <a:r>
              <a:rPr lang="en-US" sz="1600" dirty="0" err="1">
                <a:latin typeface="+mj-lt"/>
              </a:rPr>
              <a:t>sostenibilidad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en</a:t>
            </a:r>
            <a:r>
              <a:rPr lang="en-US" sz="1600" dirty="0">
                <a:latin typeface="+mj-lt"/>
              </a:rPr>
              <a:t> la entrada del </a:t>
            </a:r>
            <a:r>
              <a:rPr lang="en-US" sz="1600" dirty="0" err="1">
                <a:latin typeface="+mj-lt"/>
              </a:rPr>
              <a:t>centro</a:t>
            </a:r>
            <a:r>
              <a:rPr lang="en-US" sz="1600" dirty="0">
                <a:latin typeface="+mj-lt"/>
              </a:rPr>
              <a:t> escolar </a:t>
            </a:r>
            <a:r>
              <a:rPr lang="en-US" sz="1600" dirty="0" err="1">
                <a:latin typeface="+mj-lt"/>
              </a:rPr>
              <a:t>donde</a:t>
            </a:r>
            <a:r>
              <a:rPr lang="en-US" sz="1600" dirty="0">
                <a:latin typeface="+mj-lt"/>
              </a:rPr>
              <a:t> la </a:t>
            </a:r>
            <a:r>
              <a:rPr lang="en-US" sz="1600" dirty="0" err="1">
                <a:latin typeface="+mj-lt"/>
              </a:rPr>
              <a:t>gente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esperaría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encontrar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información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relacionada</a:t>
            </a:r>
            <a:r>
              <a:rPr lang="en-US" sz="1600" dirty="0">
                <a:latin typeface="+mj-lt"/>
              </a:rPr>
              <a:t> con ese </a:t>
            </a:r>
            <a:r>
              <a:rPr lang="en-US" sz="1600" dirty="0" err="1">
                <a:latin typeface="+mj-lt"/>
              </a:rPr>
              <a:t>tema</a:t>
            </a:r>
            <a:r>
              <a:rPr lang="en-US" sz="1600" dirty="0">
                <a:latin typeface="+mj-lt"/>
              </a:rPr>
              <a:t>.</a:t>
            </a:r>
            <a:endParaRPr lang="en-US" sz="1600" dirty="0">
              <a:latin typeface="+mj-lt"/>
              <a:ea typeface="Calibri"/>
              <a:cs typeface="Calibri"/>
            </a:endParaRPr>
          </a:p>
          <a:p>
            <a:pPr>
              <a:buFont typeface="Wingdings" pitchFamily="2" charset="2"/>
              <a:buChar char="Ø"/>
            </a:pPr>
            <a:endParaRPr lang="en-US" sz="1600" dirty="0">
              <a:latin typeface="+mj-lt"/>
            </a:endParaRPr>
          </a:p>
          <a:p>
            <a:pPr>
              <a:buFont typeface="Wingdings" pitchFamily="2" charset="2"/>
              <a:buChar char="Ø"/>
            </a:pPr>
            <a:endParaRPr lang="en-US" sz="1600" dirty="0">
              <a:latin typeface="+mj-lt"/>
            </a:endParaRPr>
          </a:p>
          <a:p>
            <a:pPr marL="0" indent="0">
              <a:buNone/>
            </a:pPr>
            <a:endParaRPr lang="en-US" sz="1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135766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Pongamos la </a:t>
            </a:r>
            <a:r>
              <a:rPr lang="en-US" b="1" dirty="0" err="1"/>
              <a:t>teoría</a:t>
            </a:r>
            <a:r>
              <a:rPr lang="en-US" b="1" dirty="0"/>
              <a:t> </a:t>
            </a:r>
            <a:r>
              <a:rPr lang="en-US" b="1" dirty="0" err="1"/>
              <a:t>en</a:t>
            </a:r>
            <a:r>
              <a:rPr lang="en-US" b="1" dirty="0"/>
              <a:t> </a:t>
            </a:r>
            <a:r>
              <a:rPr lang="en-US" b="1" dirty="0" err="1"/>
              <a:t>práctica</a:t>
            </a:r>
            <a:endParaRPr lang="en-US" dirty="0" err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483" y="1124744"/>
            <a:ext cx="7992888" cy="5273015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en-US" sz="1600" b="1" dirty="0" err="1">
                <a:latin typeface="+mj-lt"/>
              </a:rPr>
              <a:t>Exhibiciones</a:t>
            </a:r>
            <a:r>
              <a:rPr lang="en-US" sz="1600" b="1" dirty="0">
                <a:latin typeface="+mj-lt"/>
              </a:rPr>
              <a:t> </a:t>
            </a:r>
            <a:r>
              <a:rPr lang="en-US" sz="1600" b="1" dirty="0" err="1">
                <a:latin typeface="+mj-lt"/>
              </a:rPr>
              <a:t>en</a:t>
            </a:r>
            <a:r>
              <a:rPr lang="en-US" sz="1600" b="1" dirty="0">
                <a:latin typeface="+mj-lt"/>
              </a:rPr>
              <a:t> </a:t>
            </a:r>
            <a:r>
              <a:rPr lang="en-US" sz="1600" b="1" dirty="0" err="1">
                <a:latin typeface="+mj-lt"/>
              </a:rPr>
              <a:t>los</a:t>
            </a:r>
            <a:r>
              <a:rPr lang="en-US" sz="1600" b="1" dirty="0">
                <a:latin typeface="+mj-lt"/>
              </a:rPr>
              <a:t> pasillos o </a:t>
            </a:r>
            <a:r>
              <a:rPr lang="en-US" sz="1600" b="1" dirty="0" err="1">
                <a:latin typeface="+mj-lt"/>
              </a:rPr>
              <a:t>pizarrones</a:t>
            </a:r>
            <a:r>
              <a:rPr lang="en-US" sz="1600" b="1" dirty="0">
                <a:latin typeface="+mj-lt"/>
              </a:rPr>
              <a:t> </a:t>
            </a:r>
            <a:r>
              <a:rPr lang="en-US" sz="1600" b="1" dirty="0" err="1">
                <a:latin typeface="+mj-lt"/>
              </a:rPr>
              <a:t>interactivos</a:t>
            </a:r>
            <a:r>
              <a:rPr lang="en-US" sz="1600" b="1" dirty="0">
                <a:latin typeface="+mj-lt"/>
              </a:rPr>
              <a:t>: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Puedes</a:t>
            </a:r>
            <a:r>
              <a:rPr lang="en-US" sz="1600" dirty="0">
                <a:latin typeface="+mj-lt"/>
              </a:rPr>
              <a:t> usar </a:t>
            </a:r>
            <a:r>
              <a:rPr lang="en-US" sz="1600" dirty="0" err="1">
                <a:latin typeface="+mj-lt"/>
              </a:rPr>
              <a:t>carteles</a:t>
            </a:r>
            <a:r>
              <a:rPr lang="en-US" sz="1600" dirty="0">
                <a:latin typeface="+mj-lt"/>
              </a:rPr>
              <a:t> e </a:t>
            </a:r>
            <a:r>
              <a:rPr lang="en-US" sz="1600" dirty="0" err="1">
                <a:latin typeface="+mj-lt"/>
              </a:rPr>
              <a:t>infografías</a:t>
            </a:r>
            <a:r>
              <a:rPr lang="en-US" sz="1600" dirty="0">
                <a:latin typeface="+mj-lt"/>
              </a:rPr>
              <a:t> con </a:t>
            </a:r>
            <a:r>
              <a:rPr lang="en-US" sz="1600" dirty="0" err="1">
                <a:latin typeface="+mj-lt"/>
              </a:rPr>
              <a:t>los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resultados</a:t>
            </a:r>
            <a:r>
              <a:rPr lang="en-US" sz="1600" dirty="0">
                <a:latin typeface="+mj-lt"/>
              </a:rPr>
              <a:t> de la </a:t>
            </a:r>
            <a:r>
              <a:rPr lang="en-US" sz="1600" dirty="0" err="1">
                <a:latin typeface="+mj-lt"/>
              </a:rPr>
              <a:t>auditoría</a:t>
            </a:r>
            <a:r>
              <a:rPr lang="en-US" sz="1600" dirty="0">
                <a:latin typeface="+mj-lt"/>
              </a:rPr>
              <a:t> y </a:t>
            </a:r>
            <a:r>
              <a:rPr lang="en-US" sz="1600" dirty="0" err="1">
                <a:latin typeface="+mj-lt"/>
              </a:rPr>
              <a:t>exhibirlos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en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los</a:t>
            </a:r>
            <a:r>
              <a:rPr lang="en-US" sz="1600" dirty="0">
                <a:latin typeface="+mj-lt"/>
              </a:rPr>
              <a:t> pasillos del </a:t>
            </a:r>
            <a:r>
              <a:rPr lang="en-US" sz="1600" dirty="0" err="1">
                <a:latin typeface="+mj-lt"/>
              </a:rPr>
              <a:t>centro</a:t>
            </a:r>
            <a:r>
              <a:rPr lang="en-US" sz="1600" dirty="0">
                <a:latin typeface="+mj-lt"/>
              </a:rPr>
              <a:t> escolar o </a:t>
            </a:r>
            <a:r>
              <a:rPr lang="en-US" sz="1600" dirty="0" err="1">
                <a:latin typeface="+mj-lt"/>
              </a:rPr>
              <a:t>en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pizarrones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interactivos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en</a:t>
            </a:r>
            <a:r>
              <a:rPr lang="en-US" sz="1600" dirty="0">
                <a:latin typeface="+mj-lt"/>
              </a:rPr>
              <a:t> la entrada del </a:t>
            </a:r>
            <a:r>
              <a:rPr lang="en-US" sz="1600" dirty="0" err="1">
                <a:latin typeface="+mj-lt"/>
              </a:rPr>
              <a:t>centro</a:t>
            </a:r>
            <a:r>
              <a:rPr lang="en-US" sz="1600" dirty="0">
                <a:latin typeface="+mj-lt"/>
              </a:rPr>
              <a:t> escolar. Esto </a:t>
            </a:r>
            <a:r>
              <a:rPr lang="en-US" sz="1600" dirty="0" err="1">
                <a:latin typeface="+mj-lt"/>
              </a:rPr>
              <a:t>puede</a:t>
            </a:r>
            <a:r>
              <a:rPr lang="en-US" sz="1600" dirty="0">
                <a:latin typeface="+mj-lt"/>
              </a:rPr>
              <a:t> ser </a:t>
            </a:r>
            <a:r>
              <a:rPr lang="en-US" sz="1600" dirty="0" err="1">
                <a:latin typeface="+mj-lt"/>
              </a:rPr>
              <a:t>más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efectivo</a:t>
            </a:r>
            <a:r>
              <a:rPr lang="en-US" sz="1600" dirty="0">
                <a:latin typeface="+mj-lt"/>
              </a:rPr>
              <a:t> con </a:t>
            </a:r>
            <a:r>
              <a:rPr lang="en-US" sz="1600" dirty="0" err="1">
                <a:latin typeface="+mj-lt"/>
              </a:rPr>
              <a:t>estudiantes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más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jóvenes</a:t>
            </a:r>
            <a:r>
              <a:rPr lang="en-US" sz="1600" dirty="0">
                <a:latin typeface="+mj-lt"/>
              </a:rPr>
              <a:t>.</a:t>
            </a:r>
            <a:endParaRPr lang="el-GR" sz="1600" dirty="0">
              <a:latin typeface="+mj-lt"/>
              <a:ea typeface="Calibri"/>
              <a:cs typeface="Calibri"/>
            </a:endParaRPr>
          </a:p>
          <a:p>
            <a:pPr marL="0" indent="0" algn="just">
              <a:buNone/>
            </a:pPr>
            <a:r>
              <a:rPr lang="en-US" sz="1600" b="1" u="sng" dirty="0" err="1">
                <a:latin typeface="+mj-lt"/>
              </a:rPr>
              <a:t>Especialmente</a:t>
            </a:r>
            <a:r>
              <a:rPr lang="en-US" sz="1600" b="1" u="sng" dirty="0">
                <a:latin typeface="+mj-lt"/>
              </a:rPr>
              <a:t> para </a:t>
            </a:r>
            <a:r>
              <a:rPr lang="en-US" sz="1600" b="1" u="sng" dirty="0" err="1">
                <a:latin typeface="+mj-lt"/>
              </a:rPr>
              <a:t>una</a:t>
            </a:r>
            <a:r>
              <a:rPr lang="en-US" sz="1600" b="1" u="sng" dirty="0">
                <a:latin typeface="+mj-lt"/>
              </a:rPr>
              <a:t> </a:t>
            </a:r>
            <a:r>
              <a:rPr lang="en-US" sz="1600" b="1" u="sng" dirty="0" err="1">
                <a:latin typeface="+mj-lt"/>
              </a:rPr>
              <a:t>revisión</a:t>
            </a:r>
            <a:r>
              <a:rPr lang="en-US" sz="1600" b="1" u="sng" dirty="0">
                <a:latin typeface="+mj-lt"/>
              </a:rPr>
              <a:t> </a:t>
            </a:r>
            <a:r>
              <a:rPr lang="en-US" sz="1600" b="1" u="sng" dirty="0" err="1">
                <a:latin typeface="+mj-lt"/>
              </a:rPr>
              <a:t>sobre</a:t>
            </a:r>
            <a:r>
              <a:rPr lang="en-US" sz="1600" b="1" u="sng" dirty="0">
                <a:latin typeface="+mj-lt"/>
              </a:rPr>
              <a:t> el </a:t>
            </a:r>
            <a:r>
              <a:rPr lang="en-US" sz="1600" b="1" u="sng" dirty="0" err="1">
                <a:latin typeface="+mj-lt"/>
              </a:rPr>
              <a:t>uso</a:t>
            </a:r>
            <a:r>
              <a:rPr lang="en-US" sz="1600" b="1" u="sng" dirty="0">
                <a:latin typeface="+mj-lt"/>
              </a:rPr>
              <a:t> de </a:t>
            </a:r>
            <a:r>
              <a:rPr lang="en-US" sz="1600" b="1" u="sng" dirty="0" err="1">
                <a:latin typeface="+mj-lt"/>
              </a:rPr>
              <a:t>métodos</a:t>
            </a:r>
            <a:r>
              <a:rPr lang="en-US" sz="1600" b="1" u="sng" dirty="0">
                <a:latin typeface="+mj-lt"/>
              </a:rPr>
              <a:t> de </a:t>
            </a:r>
            <a:r>
              <a:rPr lang="en-US" sz="1600" b="1" u="sng" dirty="0" err="1">
                <a:latin typeface="+mj-lt"/>
              </a:rPr>
              <a:t>bioeconomía</a:t>
            </a:r>
            <a:r>
              <a:rPr lang="en-US" sz="1600" dirty="0">
                <a:latin typeface="+mj-lt"/>
              </a:rPr>
              <a:t>, el </a:t>
            </a:r>
            <a:r>
              <a:rPr lang="en-US" sz="1600" dirty="0" err="1">
                <a:latin typeface="+mj-lt"/>
              </a:rPr>
              <a:t>Comité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Ecológico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puede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colocar</a:t>
            </a:r>
            <a:r>
              <a:rPr lang="en-US" sz="1600" dirty="0">
                <a:latin typeface="+mj-lt"/>
              </a:rPr>
              <a:t> un </a:t>
            </a:r>
            <a:r>
              <a:rPr lang="en-US" sz="1600" dirty="0" err="1">
                <a:latin typeface="+mj-lt"/>
              </a:rPr>
              <a:t>papel</a:t>
            </a:r>
            <a:r>
              <a:rPr lang="en-US" sz="1600" dirty="0">
                <a:latin typeface="+mj-lt"/>
              </a:rPr>
              <a:t> y </a:t>
            </a:r>
            <a:r>
              <a:rPr lang="en-US" sz="1600" dirty="0" err="1">
                <a:latin typeface="+mj-lt"/>
              </a:rPr>
              <a:t>una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caja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hecha</a:t>
            </a:r>
            <a:r>
              <a:rPr lang="en-US" sz="1600" dirty="0">
                <a:latin typeface="+mj-lt"/>
              </a:rPr>
              <a:t> de material de </a:t>
            </a:r>
            <a:r>
              <a:rPr lang="en-US" sz="1600" dirty="0" err="1">
                <a:latin typeface="+mj-lt"/>
              </a:rPr>
              <a:t>origen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biológico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debajo</a:t>
            </a:r>
            <a:r>
              <a:rPr lang="en-US" sz="1600" dirty="0">
                <a:latin typeface="+mj-lt"/>
              </a:rPr>
              <a:t> del </a:t>
            </a:r>
            <a:r>
              <a:rPr lang="en-US" sz="1600" dirty="0" err="1">
                <a:latin typeface="+mj-lt"/>
              </a:rPr>
              <a:t>pizarrón</a:t>
            </a:r>
            <a:r>
              <a:rPr lang="en-US" sz="1600" dirty="0">
                <a:latin typeface="+mj-lt"/>
              </a:rPr>
              <a:t> que el </a:t>
            </a:r>
            <a:r>
              <a:rPr lang="en-US" sz="1600" dirty="0" err="1">
                <a:latin typeface="+mj-lt"/>
              </a:rPr>
              <a:t>alumnado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puede</a:t>
            </a:r>
            <a:r>
              <a:rPr lang="en-US" sz="1600" dirty="0">
                <a:latin typeface="+mj-lt"/>
              </a:rPr>
              <a:t> usar para </a:t>
            </a:r>
            <a:r>
              <a:rPr lang="en-US" sz="1600" dirty="0" err="1">
                <a:latin typeface="+mj-lt"/>
              </a:rPr>
              <a:t>sugerir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soluciones</a:t>
            </a:r>
            <a:r>
              <a:rPr lang="en-US" sz="1600" dirty="0">
                <a:latin typeface="+mj-lt"/>
              </a:rPr>
              <a:t> al </a:t>
            </a:r>
            <a:r>
              <a:rPr lang="en-US" sz="1600" dirty="0" err="1">
                <a:latin typeface="+mj-lt"/>
              </a:rPr>
              <a:t>problema</a:t>
            </a:r>
            <a:r>
              <a:rPr lang="en-US" sz="1600" dirty="0">
                <a:latin typeface="+mj-lt"/>
              </a:rPr>
              <a:t> (</a:t>
            </a:r>
            <a:r>
              <a:rPr lang="en-US" sz="1600" dirty="0" err="1">
                <a:latin typeface="+mj-lt"/>
              </a:rPr>
              <a:t>escríbelas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en</a:t>
            </a:r>
            <a:r>
              <a:rPr lang="en-US" sz="1600" dirty="0">
                <a:latin typeface="+mj-lt"/>
              </a:rPr>
              <a:t> el </a:t>
            </a:r>
            <a:r>
              <a:rPr lang="en-US" sz="1600" dirty="0" err="1">
                <a:latin typeface="+mj-lt"/>
              </a:rPr>
              <a:t>papel</a:t>
            </a:r>
            <a:r>
              <a:rPr lang="en-US" sz="1600" dirty="0">
                <a:latin typeface="+mj-lt"/>
              </a:rPr>
              <a:t> de </a:t>
            </a:r>
            <a:r>
              <a:rPr lang="en-US" sz="1600" dirty="0" err="1">
                <a:latin typeface="+mj-lt"/>
              </a:rPr>
              <a:t>notas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adhesivas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reciclable</a:t>
            </a:r>
            <a:r>
              <a:rPr lang="en-US" sz="1600" dirty="0">
                <a:latin typeface="+mj-lt"/>
              </a:rPr>
              <a:t>, </a:t>
            </a:r>
            <a:r>
              <a:rPr lang="en-US" sz="1600" dirty="0" err="1">
                <a:latin typeface="+mj-lt"/>
              </a:rPr>
              <a:t>dóblalo</a:t>
            </a:r>
            <a:r>
              <a:rPr lang="en-US" sz="1600" dirty="0">
                <a:latin typeface="+mj-lt"/>
              </a:rPr>
              <a:t> y </a:t>
            </a:r>
            <a:r>
              <a:rPr lang="en-US" sz="1600" dirty="0" err="1">
                <a:latin typeface="+mj-lt"/>
              </a:rPr>
              <a:t>tíralo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en</a:t>
            </a:r>
            <a:r>
              <a:rPr lang="en-US" sz="1600" dirty="0">
                <a:latin typeface="+mj-lt"/>
              </a:rPr>
              <a:t> la </a:t>
            </a:r>
            <a:r>
              <a:rPr lang="en-US" sz="1600" dirty="0" err="1">
                <a:latin typeface="+mj-lt"/>
              </a:rPr>
              <a:t>caja</a:t>
            </a:r>
            <a:r>
              <a:rPr lang="en-US" sz="1600" dirty="0">
                <a:latin typeface="+mj-lt"/>
              </a:rPr>
              <a:t>) y </a:t>
            </a:r>
            <a:r>
              <a:rPr lang="en-US" sz="1600" dirty="0" err="1">
                <a:latin typeface="+mj-lt"/>
              </a:rPr>
              <a:t>abordar</a:t>
            </a:r>
            <a:r>
              <a:rPr lang="en-US" sz="1600" dirty="0">
                <a:latin typeface="+mj-lt"/>
              </a:rPr>
              <a:t> el </a:t>
            </a:r>
            <a:r>
              <a:rPr lang="en-US" sz="1600" dirty="0" err="1">
                <a:latin typeface="+mj-lt"/>
              </a:rPr>
              <a:t>tema</a:t>
            </a:r>
            <a:r>
              <a:rPr lang="en-US" sz="1600" dirty="0">
                <a:latin typeface="+mj-lt"/>
              </a:rPr>
              <a:t> de </a:t>
            </a:r>
            <a:r>
              <a:rPr lang="en-US" sz="1600" dirty="0" err="1">
                <a:latin typeface="+mj-lt"/>
              </a:rPr>
              <a:t>los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desechos</a:t>
            </a:r>
            <a:endParaRPr lang="en-US" sz="1600" b="1" dirty="0">
              <a:latin typeface="+mj-lt"/>
            </a:endParaRPr>
          </a:p>
          <a:p>
            <a:pPr marL="0" indent="0">
              <a:buNone/>
            </a:pPr>
            <a:r>
              <a:rPr lang="en-US" sz="1600" b="1" dirty="0">
                <a:latin typeface="+mj-lt"/>
              </a:rPr>
              <a:t>Sitio web del </a:t>
            </a:r>
            <a:r>
              <a:rPr lang="en-US" sz="1600" b="1" dirty="0" err="1">
                <a:latin typeface="+mj-lt"/>
              </a:rPr>
              <a:t>centro</a:t>
            </a:r>
            <a:r>
              <a:rPr lang="en-US" sz="1600" b="1" dirty="0">
                <a:latin typeface="+mj-lt"/>
              </a:rPr>
              <a:t> escolar y redes </a:t>
            </a:r>
            <a:r>
              <a:rPr lang="en-US" sz="1600" b="1" dirty="0" err="1">
                <a:latin typeface="+mj-lt"/>
              </a:rPr>
              <a:t>sociales</a:t>
            </a:r>
            <a:endParaRPr lang="en-US" dirty="0" err="1"/>
          </a:p>
          <a:p>
            <a:pPr algn="just">
              <a:buFont typeface="Wingdings" pitchFamily="2" charset="2"/>
              <a:buChar char="Ø"/>
            </a:pPr>
            <a:r>
              <a:rPr lang="en-US" sz="1600" dirty="0" err="1">
                <a:latin typeface="+mj-lt"/>
              </a:rPr>
              <a:t>Actualizaciones</a:t>
            </a:r>
            <a:r>
              <a:rPr lang="en-US" sz="1600" dirty="0">
                <a:latin typeface="+mj-lt"/>
              </a:rPr>
              <a:t> del sitio web: </a:t>
            </a:r>
            <a:r>
              <a:rPr lang="en-US" sz="1600" dirty="0" err="1">
                <a:latin typeface="+mj-lt"/>
              </a:rPr>
              <a:t>estos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métodos</a:t>
            </a:r>
            <a:r>
              <a:rPr lang="en-US" sz="1600" dirty="0">
                <a:latin typeface="+mj-lt"/>
              </a:rPr>
              <a:t> de </a:t>
            </a:r>
            <a:r>
              <a:rPr lang="en-US" sz="1600" dirty="0" err="1">
                <a:latin typeface="+mj-lt"/>
              </a:rPr>
              <a:t>difusión</a:t>
            </a:r>
            <a:r>
              <a:rPr lang="en-US" sz="1600" dirty="0">
                <a:latin typeface="+mj-lt"/>
              </a:rPr>
              <a:t> son </a:t>
            </a:r>
            <a:r>
              <a:rPr lang="en-US" sz="1600" dirty="0" err="1">
                <a:latin typeface="+mj-lt"/>
              </a:rPr>
              <a:t>más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populares</a:t>
            </a:r>
            <a:r>
              <a:rPr lang="en-US" sz="1600" dirty="0">
                <a:latin typeface="+mj-lt"/>
              </a:rPr>
              <a:t> entre </a:t>
            </a:r>
            <a:r>
              <a:rPr lang="en-US" sz="1600" dirty="0" err="1">
                <a:latin typeface="+mj-lt"/>
              </a:rPr>
              <a:t>adolescentes</a:t>
            </a:r>
            <a:r>
              <a:rPr lang="en-US" sz="1600" dirty="0">
                <a:latin typeface="+mj-lt"/>
              </a:rPr>
              <a:t> y </a:t>
            </a:r>
            <a:r>
              <a:rPr lang="en-US" sz="1600" dirty="0" err="1">
                <a:latin typeface="+mj-lt"/>
              </a:rPr>
              <a:t>adultos</a:t>
            </a:r>
            <a:r>
              <a:rPr lang="en-US" sz="1600" dirty="0">
                <a:latin typeface="+mj-lt"/>
              </a:rPr>
              <a:t>. </a:t>
            </a:r>
            <a:r>
              <a:rPr lang="en-US" sz="1600" dirty="0" err="1">
                <a:latin typeface="+mj-lt"/>
              </a:rPr>
              <a:t>Puedes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publicar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los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resultados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en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el</a:t>
            </a:r>
            <a:r>
              <a:rPr lang="en-US" sz="1600" dirty="0">
                <a:latin typeface="+mj-lt"/>
              </a:rPr>
              <a:t> sitio web del </a:t>
            </a:r>
            <a:r>
              <a:rPr lang="en-US" sz="1600" dirty="0" err="1">
                <a:latin typeface="+mj-lt"/>
              </a:rPr>
              <a:t>centro</a:t>
            </a:r>
            <a:r>
              <a:rPr lang="en-US" sz="1600" dirty="0">
                <a:latin typeface="+mj-lt"/>
              </a:rPr>
              <a:t> escolar.</a:t>
            </a:r>
            <a:endParaRPr lang="en-US" sz="1600" dirty="0">
              <a:latin typeface="+mj-lt"/>
              <a:ea typeface="Calibri"/>
              <a:cs typeface="Calibri"/>
            </a:endParaRPr>
          </a:p>
          <a:p>
            <a:pPr algn="just">
              <a:buFont typeface="Wingdings" pitchFamily="2" charset="2"/>
              <a:buChar char="Ø"/>
            </a:pPr>
            <a:r>
              <a:rPr lang="en-US" sz="1600" dirty="0">
                <a:latin typeface="+mj-lt"/>
              </a:rPr>
              <a:t>Redes </a:t>
            </a:r>
            <a:r>
              <a:rPr lang="en-US" sz="1600" dirty="0" err="1">
                <a:latin typeface="+mj-lt"/>
              </a:rPr>
              <a:t>sociales</a:t>
            </a:r>
            <a:r>
              <a:rPr lang="en-US" sz="1600" dirty="0">
                <a:latin typeface="+mj-lt"/>
              </a:rPr>
              <a:t>: </a:t>
            </a:r>
            <a:r>
              <a:rPr lang="en-US" sz="1600" dirty="0" err="1">
                <a:latin typeface="+mj-lt"/>
              </a:rPr>
              <a:t>este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método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permite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una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rápida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difusión</a:t>
            </a:r>
            <a:r>
              <a:rPr lang="en-US" sz="1600" dirty="0">
                <a:latin typeface="+mj-lt"/>
              </a:rPr>
              <a:t> de </a:t>
            </a:r>
            <a:r>
              <a:rPr lang="en-US" sz="1600" dirty="0" err="1">
                <a:latin typeface="+mj-lt"/>
              </a:rPr>
              <a:t>los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hallazgos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utilizando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imágenes</a:t>
            </a:r>
            <a:r>
              <a:rPr lang="en-US" sz="1600" dirty="0">
                <a:latin typeface="+mj-lt"/>
              </a:rPr>
              <a:t> y videos </a:t>
            </a:r>
            <a:r>
              <a:rPr lang="en-US" sz="1600" dirty="0" err="1">
                <a:latin typeface="+mj-lt"/>
              </a:rPr>
              <a:t>cortos</a:t>
            </a:r>
            <a:r>
              <a:rPr lang="en-US" sz="1600" dirty="0">
                <a:latin typeface="+mj-lt"/>
              </a:rPr>
              <a:t> para </a:t>
            </a:r>
            <a:r>
              <a:rPr lang="en-US" sz="1600" dirty="0" err="1">
                <a:latin typeface="+mj-lt"/>
              </a:rPr>
              <a:t>captar</a:t>
            </a:r>
            <a:r>
              <a:rPr lang="en-US" sz="1600" dirty="0">
                <a:latin typeface="+mj-lt"/>
              </a:rPr>
              <a:t> la </a:t>
            </a:r>
            <a:r>
              <a:rPr lang="en-US" sz="1600" dirty="0" err="1">
                <a:latin typeface="+mj-lt"/>
              </a:rPr>
              <a:t>atención</a:t>
            </a:r>
            <a:r>
              <a:rPr lang="en-US" sz="1600" dirty="0">
                <a:latin typeface="+mj-lt"/>
              </a:rPr>
              <a:t> del </a:t>
            </a:r>
            <a:r>
              <a:rPr lang="en-US" sz="1600" dirty="0" err="1">
                <a:latin typeface="+mj-lt"/>
              </a:rPr>
              <a:t>grupo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objetivo</a:t>
            </a:r>
            <a:r>
              <a:rPr lang="en-US" sz="1600" dirty="0">
                <a:latin typeface="+mj-lt"/>
              </a:rPr>
              <a:t>. </a:t>
            </a:r>
            <a:r>
              <a:rPr lang="en-US" sz="1600" dirty="0" err="1">
                <a:latin typeface="+mj-lt"/>
              </a:rPr>
              <a:t>Otra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ventaja</a:t>
            </a:r>
            <a:r>
              <a:rPr lang="en-US" sz="1600" dirty="0">
                <a:latin typeface="+mj-lt"/>
              </a:rPr>
              <a:t> es que </a:t>
            </a:r>
            <a:r>
              <a:rPr lang="en-US" sz="1600" dirty="0" err="1">
                <a:latin typeface="+mj-lt"/>
              </a:rPr>
              <a:t>los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hallazgos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pueden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llegar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incluso</a:t>
            </a:r>
            <a:r>
              <a:rPr lang="en-US" sz="1600" dirty="0">
                <a:latin typeface="+mj-lt"/>
              </a:rPr>
              <a:t> a personas de la </a:t>
            </a:r>
            <a:r>
              <a:rPr lang="en-US" sz="1600" dirty="0" err="1">
                <a:latin typeface="+mj-lt"/>
              </a:rPr>
              <a:t>comunidad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más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amplia</a:t>
            </a:r>
            <a:r>
              <a:rPr lang="en-US" sz="1600" dirty="0">
                <a:latin typeface="+mj-lt"/>
              </a:rPr>
              <a:t> o del municipio que </a:t>
            </a:r>
            <a:r>
              <a:rPr lang="en-US" sz="1600" dirty="0" err="1">
                <a:latin typeface="+mj-lt"/>
              </a:rPr>
              <a:t>quizás</a:t>
            </a:r>
            <a:r>
              <a:rPr lang="en-US" sz="1600" dirty="0">
                <a:latin typeface="+mj-lt"/>
              </a:rPr>
              <a:t> no </a:t>
            </a:r>
            <a:r>
              <a:rPr lang="en-US" sz="1600" dirty="0" err="1">
                <a:latin typeface="+mj-lt"/>
              </a:rPr>
              <a:t>estén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involucradas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directamente</a:t>
            </a:r>
            <a:r>
              <a:rPr lang="en-US" sz="1600" dirty="0">
                <a:latin typeface="+mj-lt"/>
              </a:rPr>
              <a:t> con la </a:t>
            </a:r>
            <a:r>
              <a:rPr lang="en-US" sz="1600" dirty="0" err="1">
                <a:latin typeface="+mj-lt"/>
              </a:rPr>
              <a:t>escuela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pero</a:t>
            </a:r>
            <a:r>
              <a:rPr lang="en-US" sz="1600" dirty="0">
                <a:latin typeface="+mj-lt"/>
              </a:rPr>
              <a:t> que </a:t>
            </a:r>
            <a:r>
              <a:rPr lang="en-US" sz="1600" dirty="0" err="1">
                <a:latin typeface="+mj-lt"/>
              </a:rPr>
              <a:t>tal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vez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quieran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hacer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una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diferencia</a:t>
            </a:r>
            <a:r>
              <a:rPr lang="en-US" sz="1600" dirty="0">
                <a:latin typeface="+mj-lt"/>
              </a:rPr>
              <a:t> a </a:t>
            </a:r>
            <a:r>
              <a:rPr lang="en-US" sz="1600" dirty="0" err="1">
                <a:latin typeface="+mj-lt"/>
              </a:rPr>
              <a:t>nivel</a:t>
            </a:r>
            <a:r>
              <a:rPr lang="en-US" sz="1600" dirty="0">
                <a:latin typeface="+mj-lt"/>
              </a:rPr>
              <a:t> de </a:t>
            </a:r>
            <a:r>
              <a:rPr lang="en-US" sz="1600" dirty="0" err="1">
                <a:latin typeface="+mj-lt"/>
              </a:rPr>
              <a:t>vecindario</a:t>
            </a:r>
            <a:r>
              <a:rPr lang="en-US" sz="1600" dirty="0">
                <a:latin typeface="+mj-lt"/>
              </a:rPr>
              <a:t> o del </a:t>
            </a:r>
            <a:r>
              <a:rPr lang="en-US" sz="1600" dirty="0" err="1">
                <a:latin typeface="+mj-lt"/>
              </a:rPr>
              <a:t>área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donde</a:t>
            </a:r>
            <a:r>
              <a:rPr lang="en-US" sz="1600" dirty="0">
                <a:latin typeface="+mj-lt"/>
              </a:rPr>
              <a:t> se </a:t>
            </a:r>
            <a:r>
              <a:rPr lang="en-US" sz="1600" dirty="0" err="1">
                <a:latin typeface="+mj-lt"/>
              </a:rPr>
              <a:t>ubica</a:t>
            </a:r>
            <a:r>
              <a:rPr lang="en-US" sz="1600" dirty="0">
                <a:latin typeface="+mj-lt"/>
              </a:rPr>
              <a:t> la </a:t>
            </a:r>
            <a:r>
              <a:rPr lang="en-US" sz="1600" dirty="0" err="1">
                <a:latin typeface="+mj-lt"/>
              </a:rPr>
              <a:t>escuela</a:t>
            </a:r>
            <a:r>
              <a:rPr lang="en-US" sz="1600" dirty="0">
                <a:latin typeface="+mj-lt"/>
              </a:rPr>
              <a:t>.</a:t>
            </a:r>
            <a:endParaRPr lang="en-US" sz="1600" dirty="0">
              <a:latin typeface="+mj-lt"/>
              <a:ea typeface="Calibri"/>
              <a:cs typeface="Calibri"/>
            </a:endParaRPr>
          </a:p>
          <a:p>
            <a:pPr marL="0" indent="0">
              <a:buNone/>
            </a:pPr>
            <a:r>
              <a:rPr lang="en-US" sz="1600" dirty="0">
                <a:latin typeface="+mj-lt"/>
              </a:rPr>
              <a:t> </a:t>
            </a:r>
            <a:endParaRPr lang="el-GR" sz="1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971166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latin typeface="Century Gothic" pitchFamily="34" charset="0"/>
              </a:rPr>
              <a:t>Recursos</a:t>
            </a:r>
            <a:r>
              <a:rPr lang="en-US" b="1" dirty="0">
                <a:latin typeface="Century Gothic" pitchFamily="34" charset="0"/>
              </a:rPr>
              <a:t> </a:t>
            </a:r>
            <a:r>
              <a:rPr lang="en-US" b="1" dirty="0" err="1">
                <a:latin typeface="Century Gothic" pitchFamily="34" charset="0"/>
              </a:rPr>
              <a:t>educativos</a:t>
            </a:r>
            <a:endParaRPr lang="el-GR" b="1" dirty="0">
              <a:latin typeface="Century Gothic" pitchFamily="34" charset="0"/>
            </a:endParaRPr>
          </a:p>
        </p:txBody>
      </p:sp>
      <p:sp>
        <p:nvSpPr>
          <p:cNvPr id="4" name="Content Placeholder 3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8229600" cy="33424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2"/>
              </a:rPr>
              <a:t>https://www.ecoschools.global/seven-steps-methodology</a:t>
            </a:r>
            <a:endParaRPr lang="en-US" dirty="0"/>
          </a:p>
          <a:p>
            <a:r>
              <a:rPr lang="en-US" dirty="0">
                <a:hlinkClick r:id="rId3"/>
              </a:rPr>
              <a:t>https://nam.edu/the-power-of-postconsumer-school-food-waste-audits/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2374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451" y="274638"/>
            <a:ext cx="8837968" cy="11430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¿</a:t>
            </a:r>
            <a:r>
              <a:rPr lang="en-US" b="1" dirty="0" err="1"/>
              <a:t>Qué</a:t>
            </a:r>
            <a:r>
              <a:rPr lang="en-US" b="1" dirty="0"/>
              <a:t> es </a:t>
            </a:r>
            <a:r>
              <a:rPr lang="en-US" b="1" dirty="0" err="1"/>
              <a:t>una</a:t>
            </a:r>
            <a:r>
              <a:rPr lang="en-US" b="1" dirty="0"/>
              <a:t> </a:t>
            </a:r>
            <a:r>
              <a:rPr lang="en-US" b="1" dirty="0" err="1"/>
              <a:t>auditoría</a:t>
            </a:r>
            <a:r>
              <a:rPr lang="en-US" b="1" dirty="0"/>
              <a:t> de </a:t>
            </a:r>
            <a:r>
              <a:rPr lang="en-US" b="1" dirty="0" err="1"/>
              <a:t>sostenibilidad</a:t>
            </a:r>
            <a:r>
              <a:rPr lang="en-US" b="1" dirty="0"/>
              <a:t>?</a:t>
            </a:r>
            <a:endParaRPr lang="es-E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3204" y="1124744"/>
            <a:ext cx="8229600" cy="45259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just">
              <a:buNone/>
            </a:pPr>
            <a:r>
              <a:rPr lang="en-US" b="1" dirty="0"/>
              <a:t>Es un </a:t>
            </a:r>
            <a:r>
              <a:rPr lang="en-US" b="1" dirty="0" err="1"/>
              <a:t>proceso</a:t>
            </a:r>
            <a:r>
              <a:rPr lang="en-US" b="1" dirty="0"/>
              <a:t> de </a:t>
            </a:r>
            <a:r>
              <a:rPr lang="en-US" b="1" dirty="0" err="1"/>
              <a:t>evaluación</a:t>
            </a:r>
            <a:r>
              <a:rPr lang="en-US" b="1" dirty="0"/>
              <a:t> de las </a:t>
            </a:r>
            <a:r>
              <a:rPr lang="en-US" b="1" dirty="0" err="1"/>
              <a:t>operaciones</a:t>
            </a:r>
            <a:r>
              <a:rPr lang="en-US" b="1" dirty="0"/>
              <a:t> y </a:t>
            </a:r>
            <a:r>
              <a:rPr lang="en-US" b="1" dirty="0" err="1"/>
              <a:t>prácticas</a:t>
            </a:r>
            <a:r>
              <a:rPr lang="en-US" b="1" dirty="0"/>
              <a:t> de </a:t>
            </a:r>
            <a:r>
              <a:rPr lang="en-US" b="1" dirty="0" err="1"/>
              <a:t>una</a:t>
            </a:r>
            <a:r>
              <a:rPr lang="en-US" b="1" dirty="0"/>
              <a:t> </a:t>
            </a:r>
            <a:r>
              <a:rPr lang="en-US" b="1" dirty="0" err="1"/>
              <a:t>empresa</a:t>
            </a:r>
            <a:r>
              <a:rPr lang="en-US" b="1" dirty="0"/>
              <a:t> para </a:t>
            </a:r>
            <a:r>
              <a:rPr lang="en-US" b="1" dirty="0" err="1"/>
              <a:t>determinar</a:t>
            </a:r>
            <a:r>
              <a:rPr lang="en-US" b="1" dirty="0"/>
              <a:t> </a:t>
            </a:r>
            <a:r>
              <a:rPr lang="en-US" b="1" dirty="0" err="1"/>
              <a:t>su</a:t>
            </a:r>
            <a:r>
              <a:rPr lang="en-US" b="1" dirty="0"/>
              <a:t> </a:t>
            </a:r>
            <a:r>
              <a:rPr lang="en-US" b="1" dirty="0" err="1"/>
              <a:t>impacto</a:t>
            </a:r>
            <a:r>
              <a:rPr lang="en-US" b="1" dirty="0"/>
              <a:t> </a:t>
            </a:r>
            <a:r>
              <a:rPr lang="en-US" b="1" dirty="0" err="1"/>
              <a:t>en</a:t>
            </a:r>
            <a:r>
              <a:rPr lang="en-US" b="1" dirty="0"/>
              <a:t> </a:t>
            </a:r>
            <a:r>
              <a:rPr lang="en-US" b="1" dirty="0" err="1"/>
              <a:t>el</a:t>
            </a:r>
            <a:r>
              <a:rPr lang="en-US" b="1" dirty="0"/>
              <a:t> medio </a:t>
            </a:r>
            <a:r>
              <a:rPr lang="en-US" b="1" dirty="0" err="1"/>
              <a:t>ambiente</a:t>
            </a:r>
            <a:r>
              <a:rPr lang="en-US" b="1" dirty="0"/>
              <a:t>. En </a:t>
            </a:r>
            <a:r>
              <a:rPr lang="en-US" b="1" dirty="0" err="1"/>
              <a:t>nuestro</a:t>
            </a:r>
            <a:r>
              <a:rPr lang="en-US" b="1" dirty="0"/>
              <a:t> </a:t>
            </a:r>
            <a:r>
              <a:rPr lang="en-US" b="1" dirty="0" err="1"/>
              <a:t>caso</a:t>
            </a:r>
            <a:r>
              <a:rPr lang="en-US" b="1" dirty="0"/>
              <a:t>, la </a:t>
            </a:r>
            <a:r>
              <a:rPr lang="en-US" b="1" dirty="0" err="1"/>
              <a:t>empresa</a:t>
            </a:r>
            <a:r>
              <a:rPr lang="en-US" b="1" dirty="0"/>
              <a:t> es </a:t>
            </a:r>
            <a:r>
              <a:rPr lang="en-US" b="1" dirty="0" err="1"/>
              <a:t>nuestra</a:t>
            </a:r>
            <a:r>
              <a:rPr lang="en-US" b="1" dirty="0"/>
              <a:t> </a:t>
            </a:r>
            <a:r>
              <a:rPr lang="en-US" b="1" dirty="0" err="1"/>
              <a:t>centro</a:t>
            </a:r>
            <a:r>
              <a:rPr lang="en-US" b="1" dirty="0"/>
              <a:t> escolar. </a:t>
            </a:r>
            <a:endParaRPr lang="es-ES" dirty="0">
              <a:ea typeface="Calibri"/>
              <a:cs typeface="Calibri"/>
            </a:endParaRPr>
          </a:p>
          <a:p>
            <a:pPr marL="0" indent="0" algn="just">
              <a:buNone/>
            </a:pPr>
            <a:r>
              <a:rPr lang="en-US" b="1" err="1"/>
              <a:t>Según</a:t>
            </a:r>
            <a:r>
              <a:rPr lang="en-US" b="1" dirty="0"/>
              <a:t> la </a:t>
            </a:r>
            <a:r>
              <a:rPr lang="en-US" b="1" err="1"/>
              <a:t>definición</a:t>
            </a:r>
            <a:r>
              <a:rPr lang="en-US" b="1" dirty="0"/>
              <a:t> dada </a:t>
            </a:r>
            <a:r>
              <a:rPr lang="en-US" b="1" err="1"/>
              <a:t>por</a:t>
            </a:r>
            <a:r>
              <a:rPr lang="en-US" b="1" dirty="0"/>
              <a:t> FEE, la </a:t>
            </a:r>
            <a:r>
              <a:rPr lang="en-US" b="1" err="1"/>
              <a:t>utilizamos</a:t>
            </a:r>
            <a:r>
              <a:rPr lang="en-US" b="1" dirty="0"/>
              <a:t> “para </a:t>
            </a:r>
            <a:r>
              <a:rPr lang="en-US" b="1" err="1"/>
              <a:t>identificar</a:t>
            </a:r>
            <a:r>
              <a:rPr lang="en-US" b="1" dirty="0"/>
              <a:t> </a:t>
            </a:r>
            <a:r>
              <a:rPr lang="en-US" b="1" err="1"/>
              <a:t>el</a:t>
            </a:r>
            <a:r>
              <a:rPr lang="en-US" b="1" dirty="0"/>
              <a:t> </a:t>
            </a:r>
            <a:r>
              <a:rPr lang="en-US" b="1" err="1"/>
              <a:t>impacto</a:t>
            </a:r>
            <a:r>
              <a:rPr lang="en-US" b="1" dirty="0"/>
              <a:t> </a:t>
            </a:r>
            <a:r>
              <a:rPr lang="en-US" b="1" err="1"/>
              <a:t>ambiental</a:t>
            </a:r>
            <a:r>
              <a:rPr lang="en-US" b="1" dirty="0"/>
              <a:t> y social actual del </a:t>
            </a:r>
            <a:r>
              <a:rPr lang="en-US" b="1" err="1"/>
              <a:t>centro</a:t>
            </a:r>
            <a:r>
              <a:rPr lang="en-US" b="1"/>
              <a:t> escolar y </a:t>
            </a:r>
            <a:r>
              <a:rPr lang="en-US" b="1" err="1"/>
              <a:t>destacar</a:t>
            </a:r>
            <a:r>
              <a:rPr lang="en-US" b="1" dirty="0"/>
              <a:t> lo bueno, lo </a:t>
            </a:r>
            <a:r>
              <a:rPr lang="en-US" b="1" err="1"/>
              <a:t>malo</a:t>
            </a:r>
            <a:r>
              <a:rPr lang="en-US" b="1" dirty="0"/>
              <a:t> y lo </a:t>
            </a:r>
            <a:r>
              <a:rPr lang="en-US" b="1" err="1"/>
              <a:t>feo</a:t>
            </a:r>
            <a:r>
              <a:rPr lang="en-US" b="1" dirty="0"/>
              <a:t>”.</a:t>
            </a:r>
            <a:endParaRPr lang="es-ES" dirty="0">
              <a:ea typeface="Calibri"/>
              <a:cs typeface="Calibri"/>
            </a:endParaRPr>
          </a:p>
          <a:p>
            <a:pPr marL="0" indent="0">
              <a:buNone/>
            </a:pPr>
            <a:endParaRPr lang="el-GR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93204" y="5281375"/>
            <a:ext cx="6408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2"/>
              </a:rPr>
              <a:t>https://www.ecoschools.global/seven-steps-methodology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4488" y="5099085"/>
            <a:ext cx="2170360" cy="1476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64304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35516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b="1" dirty="0" err="1">
                <a:ea typeface="Calibri"/>
                <a:cs typeface="Calibri"/>
              </a:rPr>
              <a:t>Acerca</a:t>
            </a:r>
            <a:r>
              <a:rPr lang="en-US" sz="3600" b="1" dirty="0">
                <a:ea typeface="Calibri"/>
                <a:cs typeface="Calibri"/>
              </a:rPr>
              <a:t> de </a:t>
            </a:r>
            <a:r>
              <a:rPr lang="en-US" sz="3600" b="1" dirty="0"/>
              <a:t>la </a:t>
            </a:r>
            <a:r>
              <a:rPr lang="en-US" sz="3600" b="1" dirty="0" err="1"/>
              <a:t>auditoría</a:t>
            </a:r>
            <a:r>
              <a:rPr lang="en-US" sz="3600" b="1" dirty="0"/>
              <a:t> de </a:t>
            </a:r>
            <a:r>
              <a:rPr lang="en-US" sz="3600" b="1" dirty="0" err="1"/>
              <a:t>sostenibilidad</a:t>
            </a:r>
            <a:endParaRPr lang="es-ES" dirty="0" err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0936" y="1320623"/>
            <a:ext cx="8229600" cy="4525963"/>
          </a:xfrm>
        </p:spPr>
        <p:txBody>
          <a:bodyPr vert="horz" lIns="91440" tIns="45720" rIns="91440" bIns="45720" rtlCol="0" anchor="t">
            <a:normAutofit fontScale="70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b="1" dirty="0">
                <a:latin typeface="+mj-lt"/>
              </a:rPr>
              <a:t>El </a:t>
            </a:r>
            <a:r>
              <a:rPr lang="en-US" b="1" dirty="0" err="1">
                <a:latin typeface="+mj-lt"/>
              </a:rPr>
              <a:t>objetivo</a:t>
            </a:r>
            <a:r>
              <a:rPr lang="en-US" dirty="0">
                <a:latin typeface="+mj-lt"/>
              </a:rPr>
              <a:t> es </a:t>
            </a:r>
            <a:r>
              <a:rPr lang="en-US" dirty="0" err="1">
                <a:latin typeface="+mj-lt"/>
              </a:rPr>
              <a:t>investigar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los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problemas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ambientales</a:t>
            </a:r>
            <a:r>
              <a:rPr lang="en-US" dirty="0">
                <a:latin typeface="+mj-lt"/>
              </a:rPr>
              <a:t> y </a:t>
            </a:r>
            <a:r>
              <a:rPr lang="en-US" dirty="0" err="1">
                <a:latin typeface="+mj-lt"/>
              </a:rPr>
              <a:t>sociales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en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su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centro</a:t>
            </a:r>
            <a:r>
              <a:rPr lang="en-US" dirty="0">
                <a:latin typeface="+mj-lt"/>
              </a:rPr>
              <a:t> escolar/</a:t>
            </a:r>
            <a:r>
              <a:rPr lang="en-US" dirty="0" err="1">
                <a:latin typeface="+mj-lt"/>
              </a:rPr>
              <a:t>comunidad</a:t>
            </a:r>
            <a:r>
              <a:rPr lang="en-US" dirty="0">
                <a:latin typeface="+mj-lt"/>
              </a:rPr>
              <a:t>.</a:t>
            </a:r>
            <a:endParaRPr lang="es-ES" dirty="0">
              <a:latin typeface="+mj-lt"/>
            </a:endParaRPr>
          </a:p>
          <a:p>
            <a:pPr marL="514350" indent="-514350">
              <a:buAutoNum type="arabicPeriod"/>
            </a:pPr>
            <a:endParaRPr lang="en-US" dirty="0">
              <a:latin typeface="+mj-lt"/>
            </a:endParaRPr>
          </a:p>
          <a:p>
            <a:pPr marL="514350" indent="-514350" algn="just">
              <a:buAutoNum type="arabicPeriod"/>
            </a:pPr>
            <a:r>
              <a:rPr lang="en-US" b="1" dirty="0">
                <a:latin typeface="+mj-lt"/>
              </a:rPr>
              <a:t>Todos </a:t>
            </a:r>
            <a:r>
              <a:rPr lang="en-US" b="1" dirty="0" err="1">
                <a:latin typeface="+mj-lt"/>
              </a:rPr>
              <a:t>los</a:t>
            </a:r>
            <a:r>
              <a:rPr lang="en-US" b="1" dirty="0">
                <a:latin typeface="+mj-lt"/>
              </a:rPr>
              <a:t> </a:t>
            </a:r>
            <a:r>
              <a:rPr lang="en-US" b="1" dirty="0" err="1">
                <a:latin typeface="+mj-lt"/>
              </a:rPr>
              <a:t>temas</a:t>
            </a:r>
            <a:r>
              <a:rPr lang="en-US" b="1" dirty="0">
                <a:latin typeface="+mj-lt"/>
              </a:rPr>
              <a:t> </a:t>
            </a:r>
            <a:r>
              <a:rPr lang="en-US" b="1" dirty="0" err="1">
                <a:latin typeface="+mj-lt"/>
              </a:rPr>
              <a:t>principales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deben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revisarse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anualmente</a:t>
            </a:r>
            <a:r>
              <a:rPr lang="en-US" dirty="0">
                <a:latin typeface="+mj-lt"/>
              </a:rPr>
              <a:t> (el </a:t>
            </a:r>
            <a:r>
              <a:rPr lang="en-US" dirty="0" err="1">
                <a:latin typeface="+mj-lt"/>
              </a:rPr>
              <a:t>centro</a:t>
            </a:r>
            <a:r>
              <a:rPr lang="en-US" dirty="0">
                <a:latin typeface="+mj-lt"/>
              </a:rPr>
              <a:t> escolar </a:t>
            </a:r>
            <a:r>
              <a:rPr lang="en-US" dirty="0" err="1">
                <a:latin typeface="+mj-lt"/>
              </a:rPr>
              <a:t>tiene</a:t>
            </a:r>
            <a:r>
              <a:rPr lang="en-US" dirty="0">
                <a:latin typeface="+mj-lt"/>
              </a:rPr>
              <a:t> la </a:t>
            </a:r>
            <a:r>
              <a:rPr lang="en-US" dirty="0" err="1">
                <a:latin typeface="+mj-lt"/>
              </a:rPr>
              <a:t>libertad</a:t>
            </a:r>
            <a:r>
              <a:rPr lang="en-US" dirty="0">
                <a:latin typeface="+mj-lt"/>
              </a:rPr>
              <a:t> de </a:t>
            </a:r>
            <a:r>
              <a:rPr lang="en-US" dirty="0" err="1">
                <a:latin typeface="+mj-lt"/>
              </a:rPr>
              <a:t>elegir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también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otras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áreas</a:t>
            </a:r>
            <a:r>
              <a:rPr lang="en-US" dirty="0">
                <a:latin typeface="+mj-lt"/>
              </a:rPr>
              <a:t> de </a:t>
            </a:r>
            <a:r>
              <a:rPr lang="en-US" dirty="0" err="1">
                <a:latin typeface="+mj-lt"/>
              </a:rPr>
              <a:t>preocupación</a:t>
            </a:r>
            <a:r>
              <a:rPr lang="en-US" dirty="0">
                <a:latin typeface="+mj-lt"/>
              </a:rPr>
              <a:t> que </a:t>
            </a:r>
            <a:r>
              <a:rPr lang="en-US" dirty="0" err="1">
                <a:latin typeface="+mj-lt"/>
              </a:rPr>
              <a:t>sean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más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relevantes</a:t>
            </a:r>
            <a:r>
              <a:rPr lang="en-US" dirty="0">
                <a:latin typeface="+mj-lt"/>
              </a:rPr>
              <a:t> para sus </a:t>
            </a:r>
            <a:r>
              <a:rPr lang="en-US" dirty="0" err="1">
                <a:latin typeface="+mj-lt"/>
              </a:rPr>
              <a:t>necesidades</a:t>
            </a:r>
            <a:r>
              <a:rPr lang="en-US" dirty="0">
                <a:latin typeface="+mj-lt"/>
              </a:rPr>
              <a:t> y de </a:t>
            </a:r>
            <a:r>
              <a:rPr lang="en-US" dirty="0" err="1">
                <a:latin typeface="+mj-lt"/>
              </a:rPr>
              <a:t>diseñar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listas</a:t>
            </a:r>
            <a:r>
              <a:rPr lang="en-US" dirty="0">
                <a:latin typeface="+mj-lt"/>
              </a:rPr>
              <a:t> de </a:t>
            </a:r>
            <a:r>
              <a:rPr lang="en-US" dirty="0" err="1">
                <a:latin typeface="+mj-lt"/>
              </a:rPr>
              <a:t>verificación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adecuadas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en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consecuencia</a:t>
            </a:r>
            <a:r>
              <a:rPr lang="en-US" dirty="0">
                <a:latin typeface="+mj-lt"/>
              </a:rPr>
              <a:t>)</a:t>
            </a:r>
            <a:endParaRPr lang="en-US" dirty="0">
              <a:ea typeface="Calibri"/>
              <a:cs typeface="Calibri"/>
            </a:endParaRPr>
          </a:p>
          <a:p>
            <a:pPr marL="514350" indent="-514350">
              <a:buAutoNum type="arabicPeriod"/>
            </a:pPr>
            <a:endParaRPr lang="en-US" dirty="0">
              <a:latin typeface="+mj-lt"/>
            </a:endParaRPr>
          </a:p>
          <a:p>
            <a:pPr marL="514350" indent="-514350" algn="just">
              <a:buAutoNum type="arabicPeriod"/>
            </a:pPr>
            <a:r>
              <a:rPr lang="en-US" dirty="0" err="1">
                <a:latin typeface="+mj-lt"/>
              </a:rPr>
              <a:t>Asegúrese</a:t>
            </a:r>
            <a:r>
              <a:rPr lang="en-US" dirty="0">
                <a:latin typeface="+mj-lt"/>
              </a:rPr>
              <a:t> de que </a:t>
            </a:r>
            <a:r>
              <a:rPr lang="en-US" b="1" dirty="0">
                <a:latin typeface="+mj-lt"/>
              </a:rPr>
              <a:t>la </a:t>
            </a:r>
            <a:r>
              <a:rPr lang="en-US" b="1" dirty="0" err="1">
                <a:latin typeface="+mj-lt"/>
              </a:rPr>
              <a:t>comunidad</a:t>
            </a:r>
            <a:r>
              <a:rPr lang="en-US" b="1" dirty="0">
                <a:latin typeface="+mj-lt"/>
              </a:rPr>
              <a:t> escolar </a:t>
            </a:r>
            <a:r>
              <a:rPr lang="en-US" b="1" dirty="0" err="1">
                <a:latin typeface="+mj-lt"/>
              </a:rPr>
              <a:t>en</a:t>
            </a:r>
            <a:r>
              <a:rPr lang="en-US" b="1" dirty="0">
                <a:latin typeface="+mj-lt"/>
              </a:rPr>
              <a:t> general </a:t>
            </a:r>
            <a:r>
              <a:rPr lang="en-US" b="1" dirty="0" err="1">
                <a:latin typeface="+mj-lt"/>
              </a:rPr>
              <a:t>trabaje</a:t>
            </a:r>
            <a:r>
              <a:rPr lang="en-US" dirty="0">
                <a:latin typeface="+mj-lt"/>
              </a:rPr>
              <a:t> lo </a:t>
            </a:r>
            <a:r>
              <a:rPr lang="en-US" dirty="0" err="1">
                <a:latin typeface="+mj-lt"/>
              </a:rPr>
              <a:t>más</a:t>
            </a:r>
            <a:r>
              <a:rPr lang="en-US" dirty="0">
                <a:latin typeface="+mj-lt"/>
              </a:rPr>
              <a:t> de </a:t>
            </a:r>
            <a:r>
              <a:rPr lang="en-US" dirty="0" err="1">
                <a:latin typeface="+mj-lt"/>
              </a:rPr>
              <a:t>cerca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posible</a:t>
            </a:r>
            <a:r>
              <a:rPr lang="en-US" dirty="0">
                <a:latin typeface="+mj-lt"/>
              </a:rPr>
              <a:t> con el </a:t>
            </a:r>
            <a:r>
              <a:rPr lang="en-US" dirty="0" err="1">
                <a:latin typeface="+mj-lt"/>
              </a:rPr>
              <a:t>Comité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Ecológico</a:t>
            </a:r>
            <a:r>
              <a:rPr lang="en-US" dirty="0">
                <a:latin typeface="+mj-lt"/>
              </a:rPr>
              <a:t> para </a:t>
            </a:r>
            <a:r>
              <a:rPr lang="en-US" dirty="0" err="1">
                <a:latin typeface="+mj-lt"/>
              </a:rPr>
              <a:t>llevar</a:t>
            </a:r>
            <a:r>
              <a:rPr lang="en-US" dirty="0">
                <a:latin typeface="+mj-lt"/>
              </a:rPr>
              <a:t> a </a:t>
            </a:r>
            <a:r>
              <a:rPr lang="en-US" dirty="0" err="1">
                <a:latin typeface="+mj-lt"/>
              </a:rPr>
              <a:t>cabo</a:t>
            </a:r>
            <a:r>
              <a:rPr lang="en-US" dirty="0">
                <a:latin typeface="+mj-lt"/>
              </a:rPr>
              <a:t> la </a:t>
            </a:r>
            <a:r>
              <a:rPr lang="en-US" dirty="0" err="1">
                <a:latin typeface="+mj-lt"/>
              </a:rPr>
              <a:t>Revisión</a:t>
            </a:r>
            <a:r>
              <a:rPr lang="en-US" dirty="0">
                <a:latin typeface="+mj-lt"/>
              </a:rPr>
              <a:t>. Es </a:t>
            </a:r>
            <a:r>
              <a:rPr lang="en-US" dirty="0" err="1">
                <a:latin typeface="+mj-lt"/>
              </a:rPr>
              <a:t>esencial</a:t>
            </a:r>
            <a:r>
              <a:rPr lang="en-US" dirty="0">
                <a:latin typeface="+mj-lt"/>
              </a:rPr>
              <a:t> que la mayor </a:t>
            </a:r>
            <a:r>
              <a:rPr lang="en-US" dirty="0" err="1">
                <a:latin typeface="+mj-lt"/>
              </a:rPr>
              <a:t>cantidad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posible</a:t>
            </a:r>
            <a:r>
              <a:rPr lang="en-US" dirty="0">
                <a:latin typeface="+mj-lt"/>
              </a:rPr>
              <a:t> de </a:t>
            </a:r>
            <a:r>
              <a:rPr lang="en-US" dirty="0" err="1">
                <a:latin typeface="+mj-lt"/>
              </a:rPr>
              <a:t>alumnos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participen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en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este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proceso</a:t>
            </a:r>
            <a:endParaRPr lang="en-US" dirty="0">
              <a:latin typeface="+mj-lt"/>
            </a:endParaRPr>
          </a:p>
          <a:p>
            <a:pPr marL="514350" indent="-514350" algn="just">
              <a:buAutoNum type="arabicPeriod"/>
            </a:pPr>
            <a:endParaRPr lang="en-US" dirty="0">
              <a:ea typeface="Calibri"/>
              <a:cs typeface="Calibri"/>
            </a:endParaRPr>
          </a:p>
          <a:p>
            <a:pPr marL="514350" indent="-514350">
              <a:buAutoNum type="arabicPeriod"/>
            </a:pPr>
            <a:r>
              <a:rPr lang="en-US" sz="3100" b="1" dirty="0">
                <a:latin typeface="+mj-lt"/>
              </a:rPr>
              <a:t>Los </a:t>
            </a:r>
            <a:r>
              <a:rPr lang="en-US" sz="3100" b="1" dirty="0" err="1">
                <a:latin typeface="+mj-lt"/>
              </a:rPr>
              <a:t>resultados</a:t>
            </a:r>
            <a:r>
              <a:rPr lang="en-US" sz="3100" b="1" dirty="0">
                <a:latin typeface="+mj-lt"/>
              </a:rPr>
              <a:t> </a:t>
            </a:r>
            <a:r>
              <a:rPr lang="en-US" sz="3100" dirty="0">
                <a:latin typeface="+mj-lt"/>
              </a:rPr>
              <a:t>de </a:t>
            </a:r>
            <a:r>
              <a:rPr lang="en-US" sz="3100" dirty="0" err="1">
                <a:latin typeface="+mj-lt"/>
              </a:rPr>
              <a:t>su</a:t>
            </a:r>
            <a:r>
              <a:rPr lang="en-US" sz="3100" dirty="0">
                <a:latin typeface="+mj-lt"/>
              </a:rPr>
              <a:t> </a:t>
            </a:r>
            <a:r>
              <a:rPr lang="en-US" sz="3100" dirty="0" err="1">
                <a:latin typeface="+mj-lt"/>
              </a:rPr>
              <a:t>auditoría</a:t>
            </a:r>
            <a:r>
              <a:rPr lang="en-US" sz="3100" dirty="0">
                <a:latin typeface="+mj-lt"/>
              </a:rPr>
              <a:t> de </a:t>
            </a:r>
            <a:r>
              <a:rPr lang="en-US" sz="3100" dirty="0" err="1">
                <a:latin typeface="+mj-lt"/>
              </a:rPr>
              <a:t>sostenibilidad</a:t>
            </a:r>
            <a:r>
              <a:rPr lang="en-US" sz="3100" dirty="0">
                <a:latin typeface="+mj-lt"/>
              </a:rPr>
              <a:t> </a:t>
            </a:r>
            <a:r>
              <a:rPr lang="en-US" sz="3100" dirty="0" err="1">
                <a:latin typeface="+mj-lt"/>
              </a:rPr>
              <a:t>informarán</a:t>
            </a:r>
            <a:r>
              <a:rPr lang="en-US" sz="3100" dirty="0">
                <a:latin typeface="+mj-lt"/>
              </a:rPr>
              <a:t> </a:t>
            </a:r>
            <a:r>
              <a:rPr lang="en-US" sz="3100" dirty="0" err="1">
                <a:latin typeface="+mj-lt"/>
              </a:rPr>
              <a:t>su</a:t>
            </a:r>
            <a:r>
              <a:rPr lang="en-US" sz="3100" dirty="0">
                <a:latin typeface="+mj-lt"/>
              </a:rPr>
              <a:t> plan de </a:t>
            </a:r>
            <a:r>
              <a:rPr lang="en-US" sz="3100" dirty="0" err="1">
                <a:latin typeface="+mj-lt"/>
              </a:rPr>
              <a:t>acción</a:t>
            </a:r>
            <a:r>
              <a:rPr lang="en-US" sz="3100" dirty="0">
                <a:latin typeface="+mj-lt"/>
              </a:rPr>
              <a:t> </a:t>
            </a:r>
            <a:endParaRPr lang="es-ES" sz="3100" dirty="0">
              <a:latin typeface="+mj-lt"/>
            </a:endParaRPr>
          </a:p>
          <a:p>
            <a:pPr marL="514350" indent="-514350">
              <a:buAutoNum type="arabicPeriod"/>
            </a:pPr>
            <a:endParaRPr lang="en-US" sz="3100" dirty="0">
              <a:latin typeface="+mj-lt"/>
            </a:endParaRPr>
          </a:p>
          <a:p>
            <a:pPr marL="514350" indent="-514350">
              <a:buAutoNum type="arabicPeriod"/>
            </a:pPr>
            <a:endParaRPr lang="en-US" dirty="0">
              <a:latin typeface="+mj-lt"/>
              <a:ea typeface="Calibri"/>
              <a:cs typeface="Calibri"/>
            </a:endParaRPr>
          </a:p>
          <a:p>
            <a:pPr marL="514350" indent="-514350">
              <a:buAutoNum type="arabicPeriod"/>
            </a:pPr>
            <a:endParaRPr lang="en-US" dirty="0">
              <a:latin typeface="+mj-lt"/>
              <a:ea typeface="Calibri"/>
              <a:cs typeface="Calibri"/>
            </a:endParaRPr>
          </a:p>
          <a:p>
            <a:endParaRPr lang="en-US" dirty="0">
              <a:latin typeface="+mj-lt"/>
            </a:endParaRPr>
          </a:p>
          <a:p>
            <a:endParaRPr lang="en-US" dirty="0">
              <a:latin typeface="+mj-lt"/>
            </a:endParaRPr>
          </a:p>
          <a:p>
            <a:endParaRPr lang="en-US" dirty="0">
              <a:latin typeface="+mj-lt"/>
              <a:ea typeface="Calibri"/>
              <a:cs typeface="Calibri"/>
            </a:endParaRPr>
          </a:p>
          <a:p>
            <a:endParaRPr lang="en-US" dirty="0">
              <a:latin typeface="+mj-lt"/>
              <a:ea typeface="Calibri"/>
              <a:cs typeface="Calibri"/>
            </a:endParaRPr>
          </a:p>
          <a:p>
            <a:endParaRPr lang="en-US" dirty="0">
              <a:latin typeface="+mj-lt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611877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/>
              <a:t>El </a:t>
            </a:r>
            <a:r>
              <a:rPr lang="en-US" b="1" dirty="0" err="1"/>
              <a:t>objetivo</a:t>
            </a:r>
            <a:r>
              <a:rPr lang="en-US" b="1" dirty="0"/>
              <a:t> de la </a:t>
            </a:r>
            <a:r>
              <a:rPr lang="en-US" b="1" dirty="0" err="1"/>
              <a:t>auditoría</a:t>
            </a:r>
            <a:r>
              <a:rPr lang="en-US" b="1" dirty="0"/>
              <a:t> es…</a:t>
            </a:r>
            <a:endParaRPr lang="es-E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340768"/>
            <a:ext cx="8352928" cy="5184576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000" dirty="0" err="1">
                <a:latin typeface="+mj-lt"/>
              </a:rPr>
              <a:t>investigar</a:t>
            </a:r>
            <a:r>
              <a:rPr lang="en-US" sz="2000" dirty="0">
                <a:latin typeface="+mj-lt"/>
              </a:rPr>
              <a:t> y </a:t>
            </a:r>
            <a:r>
              <a:rPr lang="en-US" sz="2000" dirty="0" err="1">
                <a:latin typeface="+mj-lt"/>
              </a:rPr>
              <a:t>abordar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cuestiones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ambientales</a:t>
            </a:r>
            <a:r>
              <a:rPr lang="en-US" sz="2000" dirty="0">
                <a:latin typeface="+mj-lt"/>
              </a:rPr>
              <a:t> y </a:t>
            </a:r>
            <a:r>
              <a:rPr lang="en-US" sz="2000" dirty="0" err="1">
                <a:latin typeface="+mj-lt"/>
              </a:rPr>
              <a:t>sociales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dentro</a:t>
            </a:r>
            <a:r>
              <a:rPr lang="en-US" sz="2000" dirty="0">
                <a:latin typeface="+mj-lt"/>
              </a:rPr>
              <a:t> del </a:t>
            </a:r>
            <a:r>
              <a:rPr lang="en-US" sz="2000" dirty="0" err="1">
                <a:latin typeface="+mj-lt"/>
              </a:rPr>
              <a:t>centro</a:t>
            </a:r>
            <a:r>
              <a:rPr lang="en-US" sz="2000" dirty="0">
                <a:latin typeface="+mj-lt"/>
              </a:rPr>
              <a:t> escolar y la </a:t>
            </a:r>
            <a:r>
              <a:rPr lang="en-US" sz="2000" dirty="0" err="1">
                <a:latin typeface="+mj-lt"/>
              </a:rPr>
              <a:t>comunidad</a:t>
            </a:r>
            <a:r>
              <a:rPr lang="en-US" sz="2000" dirty="0">
                <a:latin typeface="+mj-lt"/>
              </a:rPr>
              <a:t>,</a:t>
            </a:r>
          </a:p>
          <a:p>
            <a:pPr algn="just">
              <a:buFont typeface="Wingdings" pitchFamily="2" charset="2"/>
              <a:buChar char="Ø"/>
            </a:pPr>
            <a:r>
              <a:rPr lang="en-US" sz="2000" dirty="0" err="1">
                <a:latin typeface="+mj-lt"/>
              </a:rPr>
              <a:t>promover</a:t>
            </a:r>
            <a:r>
              <a:rPr lang="en-US" sz="2000" dirty="0">
                <a:latin typeface="+mj-lt"/>
              </a:rPr>
              <a:t> la </a:t>
            </a:r>
            <a:r>
              <a:rPr lang="en-US" sz="2000" dirty="0" err="1">
                <a:latin typeface="+mj-lt"/>
              </a:rPr>
              <a:t>conciencia</a:t>
            </a:r>
            <a:r>
              <a:rPr lang="en-US" sz="2000" dirty="0">
                <a:latin typeface="+mj-lt"/>
              </a:rPr>
              <a:t>, las </a:t>
            </a:r>
            <a:r>
              <a:rPr lang="en-US" sz="2000" dirty="0" err="1">
                <a:latin typeface="+mj-lt"/>
              </a:rPr>
              <a:t>prácticas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sostenibles</a:t>
            </a:r>
            <a:r>
              <a:rPr lang="en-US" sz="2000" dirty="0">
                <a:latin typeface="+mj-lt"/>
              </a:rPr>
              <a:t> y el </a:t>
            </a:r>
            <a:r>
              <a:rPr lang="en-US" sz="2000" dirty="0" err="1">
                <a:latin typeface="+mj-lt"/>
              </a:rPr>
              <a:t>cambio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positivo</a:t>
            </a:r>
            <a:r>
              <a:rPr lang="en-US" sz="2000" dirty="0">
                <a:latin typeface="+mj-lt"/>
              </a:rPr>
              <a:t> a </a:t>
            </a:r>
            <a:r>
              <a:rPr lang="en-US" sz="2000" dirty="0" err="1">
                <a:latin typeface="+mj-lt"/>
              </a:rPr>
              <a:t>través</a:t>
            </a:r>
            <a:r>
              <a:rPr lang="en-US" sz="2000" dirty="0">
                <a:latin typeface="+mj-lt"/>
              </a:rPr>
              <a:t> de </a:t>
            </a:r>
            <a:r>
              <a:rPr lang="en-US" sz="2000" dirty="0" err="1">
                <a:latin typeface="+mj-lt"/>
              </a:rPr>
              <a:t>esfuerzos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colaborativos</a:t>
            </a:r>
            <a:r>
              <a:rPr lang="en-US" sz="2000" dirty="0">
                <a:latin typeface="+mj-lt"/>
              </a:rPr>
              <a:t> e </a:t>
            </a:r>
            <a:r>
              <a:rPr lang="en-US" sz="2000" dirty="0" err="1">
                <a:latin typeface="+mj-lt"/>
              </a:rPr>
              <a:t>iniciativas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lideradas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por</a:t>
            </a:r>
            <a:r>
              <a:rPr lang="en-US" sz="2000" dirty="0">
                <a:latin typeface="+mj-lt"/>
              </a:rPr>
              <a:t> el </a:t>
            </a:r>
            <a:r>
              <a:rPr lang="en-US" sz="2000" dirty="0" err="1">
                <a:latin typeface="+mj-lt"/>
              </a:rPr>
              <a:t>alumnado</a:t>
            </a:r>
            <a:r>
              <a:rPr lang="en-US" sz="2000" dirty="0">
                <a:latin typeface="+mj-lt"/>
              </a:rPr>
              <a:t>.</a:t>
            </a:r>
            <a:endParaRPr lang="en-US" sz="2000" dirty="0">
              <a:latin typeface="+mj-lt"/>
              <a:ea typeface="Calibri"/>
              <a:cs typeface="Calibri"/>
            </a:endParaRPr>
          </a:p>
          <a:p>
            <a:r>
              <a:rPr lang="en-US" sz="2000" b="1" dirty="0">
                <a:latin typeface="+mj-lt"/>
              </a:rPr>
              <a:t>El </a:t>
            </a:r>
            <a:r>
              <a:rPr lang="en-US" sz="2000" b="1" dirty="0" err="1">
                <a:latin typeface="+mj-lt"/>
              </a:rPr>
              <a:t>objetivo</a:t>
            </a:r>
            <a:r>
              <a:rPr lang="en-US" sz="2000" b="1" dirty="0">
                <a:latin typeface="+mj-lt"/>
              </a:rPr>
              <a:t> </a:t>
            </a:r>
            <a:r>
              <a:rPr lang="en-US" sz="2000" b="1" dirty="0" err="1">
                <a:latin typeface="+mj-lt"/>
              </a:rPr>
              <a:t>debe</a:t>
            </a:r>
            <a:r>
              <a:rPr lang="en-US" sz="2000" b="1" dirty="0">
                <a:latin typeface="+mj-lt"/>
              </a:rPr>
              <a:t> ser</a:t>
            </a:r>
            <a:r>
              <a:rPr lang="en-US" sz="2000" dirty="0">
                <a:latin typeface="+mj-lt"/>
              </a:rPr>
              <a:t> claro y bien </a:t>
            </a:r>
            <a:r>
              <a:rPr lang="en-US" sz="2000" dirty="0" err="1">
                <a:latin typeface="+mj-lt"/>
              </a:rPr>
              <a:t>definido</a:t>
            </a:r>
            <a:r>
              <a:rPr lang="en-US" sz="2000" dirty="0">
                <a:latin typeface="+mj-lt"/>
              </a:rPr>
              <a:t>, de la </a:t>
            </a:r>
            <a:r>
              <a:rPr lang="en-US" sz="2000" dirty="0" err="1">
                <a:latin typeface="+mj-lt"/>
              </a:rPr>
              <a:t>misma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manera</a:t>
            </a:r>
            <a:r>
              <a:rPr lang="en-US" sz="2000" dirty="0">
                <a:latin typeface="+mj-lt"/>
              </a:rPr>
              <a:t> que </a:t>
            </a:r>
            <a:r>
              <a:rPr lang="en-US" sz="2000" dirty="0" err="1">
                <a:latin typeface="+mj-lt"/>
              </a:rPr>
              <a:t>los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objetivos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deben</a:t>
            </a:r>
            <a:r>
              <a:rPr lang="en-US" sz="2000" dirty="0">
                <a:latin typeface="+mj-lt"/>
              </a:rPr>
              <a:t> ser </a:t>
            </a:r>
            <a:r>
              <a:rPr lang="en-US" sz="2000" b="1" dirty="0">
                <a:latin typeface="+mj-lt"/>
              </a:rPr>
              <a:t>SMART </a:t>
            </a:r>
            <a:r>
              <a:rPr lang="en-US" sz="2000" dirty="0">
                <a:latin typeface="+mj-lt"/>
              </a:rPr>
              <a:t>(</a:t>
            </a:r>
            <a:r>
              <a:rPr lang="en-US" sz="2000" dirty="0" err="1">
                <a:latin typeface="+mj-lt"/>
              </a:rPr>
              <a:t>específicos</a:t>
            </a:r>
            <a:r>
              <a:rPr lang="en-US" sz="2000" dirty="0">
                <a:latin typeface="+mj-lt"/>
              </a:rPr>
              <a:t>, </a:t>
            </a:r>
            <a:r>
              <a:rPr lang="en-US" sz="2000" dirty="0" err="1">
                <a:latin typeface="+mj-lt"/>
              </a:rPr>
              <a:t>medibles</a:t>
            </a:r>
            <a:r>
              <a:rPr lang="en-US" sz="2000" dirty="0">
                <a:latin typeface="+mj-lt"/>
              </a:rPr>
              <a:t>, </a:t>
            </a:r>
            <a:r>
              <a:rPr lang="en-US" sz="2000" dirty="0" err="1">
                <a:latin typeface="+mj-lt"/>
              </a:rPr>
              <a:t>alcanzables</a:t>
            </a:r>
            <a:r>
              <a:rPr lang="en-US" sz="2000" dirty="0">
                <a:latin typeface="+mj-lt"/>
              </a:rPr>
              <a:t>, </a:t>
            </a:r>
            <a:r>
              <a:rPr lang="en-US" sz="2000" dirty="0" err="1">
                <a:latin typeface="+mj-lt"/>
              </a:rPr>
              <a:t>realistas</a:t>
            </a:r>
            <a:r>
              <a:rPr lang="en-US" sz="2000" dirty="0">
                <a:latin typeface="+mj-lt"/>
              </a:rPr>
              <a:t> y </a:t>
            </a:r>
            <a:r>
              <a:rPr lang="en-US" sz="2000" dirty="0" err="1">
                <a:latin typeface="+mj-lt"/>
              </a:rPr>
              <a:t>oportunos</a:t>
            </a:r>
            <a:r>
              <a:rPr lang="en-US" sz="2000" dirty="0">
                <a:latin typeface="+mj-lt"/>
              </a:rPr>
              <a:t>). El </a:t>
            </a:r>
            <a:r>
              <a:rPr lang="en-US" sz="2000" dirty="0" err="1">
                <a:latin typeface="+mj-lt"/>
              </a:rPr>
              <a:t>objetivo</a:t>
            </a:r>
            <a:r>
              <a:rPr lang="en-US" sz="2000" dirty="0">
                <a:latin typeface="+mj-lt"/>
              </a:rPr>
              <a:t> de la </a:t>
            </a:r>
            <a:r>
              <a:rPr lang="en-US" sz="2000" dirty="0" err="1">
                <a:latin typeface="+mj-lt"/>
              </a:rPr>
              <a:t>auditoría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también</a:t>
            </a:r>
            <a:r>
              <a:rPr lang="en-US" sz="2000" dirty="0">
                <a:latin typeface="+mj-lt"/>
              </a:rPr>
              <a:t> lo </a:t>
            </a:r>
            <a:r>
              <a:rPr lang="en-US" sz="2000" dirty="0" err="1">
                <a:latin typeface="+mj-lt"/>
              </a:rPr>
              <a:t>ayudará</a:t>
            </a:r>
            <a:r>
              <a:rPr lang="en-US" sz="2000" dirty="0">
                <a:latin typeface="+mj-lt"/>
              </a:rPr>
              <a:t> a </a:t>
            </a:r>
            <a:r>
              <a:rPr lang="en-US" sz="2000" dirty="0" err="1">
                <a:latin typeface="+mj-lt"/>
              </a:rPr>
              <a:t>decidir</a:t>
            </a:r>
            <a:r>
              <a:rPr lang="en-US" sz="2000" dirty="0">
                <a:latin typeface="+mj-lt"/>
              </a:rPr>
              <a:t> las </a:t>
            </a:r>
            <a:r>
              <a:rPr lang="en-US" sz="2000" dirty="0" err="1">
                <a:latin typeface="+mj-lt"/>
              </a:rPr>
              <a:t>formas</a:t>
            </a:r>
            <a:r>
              <a:rPr lang="en-US" sz="2000" dirty="0">
                <a:latin typeface="+mj-lt"/>
              </a:rPr>
              <a:t> y </a:t>
            </a:r>
            <a:r>
              <a:rPr lang="en-US" sz="2000" dirty="0" err="1">
                <a:latin typeface="+mj-lt"/>
              </a:rPr>
              <a:t>los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métodos</a:t>
            </a:r>
            <a:r>
              <a:rPr lang="en-US" sz="2000" dirty="0">
                <a:latin typeface="+mj-lt"/>
              </a:rPr>
              <a:t> que </a:t>
            </a:r>
            <a:r>
              <a:rPr lang="en-US" sz="2000" dirty="0" err="1">
                <a:latin typeface="+mj-lt"/>
              </a:rPr>
              <a:t>utilizará</a:t>
            </a:r>
            <a:r>
              <a:rPr lang="en-US" sz="2000" dirty="0">
                <a:latin typeface="+mj-lt"/>
              </a:rPr>
              <a:t> para </a:t>
            </a:r>
            <a:r>
              <a:rPr lang="en-US" sz="2000" dirty="0" err="1">
                <a:latin typeface="+mj-lt"/>
              </a:rPr>
              <a:t>preparar</a:t>
            </a:r>
            <a:r>
              <a:rPr lang="en-US" sz="2000" dirty="0">
                <a:latin typeface="+mj-lt"/>
              </a:rPr>
              <a:t> la </a:t>
            </a:r>
            <a:r>
              <a:rPr lang="en-US" sz="2000" dirty="0" err="1">
                <a:latin typeface="+mj-lt"/>
              </a:rPr>
              <a:t>auditoría</a:t>
            </a:r>
            <a:r>
              <a:rPr lang="en-US" sz="2000" dirty="0">
                <a:latin typeface="+mj-lt"/>
              </a:rPr>
              <a:t> (</a:t>
            </a:r>
            <a:r>
              <a:rPr lang="en-US" sz="2000" dirty="0" err="1">
                <a:latin typeface="+mj-lt"/>
              </a:rPr>
              <a:t>uso</a:t>
            </a:r>
            <a:r>
              <a:rPr lang="en-US" sz="2000" dirty="0">
                <a:latin typeface="+mj-lt"/>
              </a:rPr>
              <a:t> de </a:t>
            </a:r>
            <a:r>
              <a:rPr lang="en-US" sz="2000" dirty="0" err="1">
                <a:latin typeface="+mj-lt"/>
              </a:rPr>
              <a:t>listas</a:t>
            </a:r>
            <a:r>
              <a:rPr lang="en-US" sz="2000" dirty="0">
                <a:latin typeface="+mj-lt"/>
              </a:rPr>
              <a:t> de </a:t>
            </a:r>
            <a:r>
              <a:rPr lang="en-US" sz="2000" dirty="0" err="1">
                <a:latin typeface="+mj-lt"/>
              </a:rPr>
              <a:t>verificación</a:t>
            </a:r>
            <a:r>
              <a:rPr lang="en-US" sz="2000" dirty="0">
                <a:latin typeface="+mj-lt"/>
              </a:rPr>
              <a:t>, personas </a:t>
            </a:r>
            <a:r>
              <a:rPr lang="en-US" sz="2000" dirty="0" err="1">
                <a:latin typeface="+mj-lt"/>
              </a:rPr>
              <a:t>involucradas</a:t>
            </a:r>
            <a:r>
              <a:rPr lang="en-US" sz="2000" dirty="0">
                <a:latin typeface="+mj-lt"/>
              </a:rPr>
              <a:t>, </a:t>
            </a:r>
            <a:r>
              <a:rPr lang="en-US" sz="2000" dirty="0" err="1">
                <a:latin typeface="+mj-lt"/>
              </a:rPr>
              <a:t>encuesta</a:t>
            </a:r>
            <a:r>
              <a:rPr lang="en-US" sz="2000" dirty="0">
                <a:latin typeface="+mj-lt"/>
              </a:rPr>
              <a:t> de </a:t>
            </a:r>
            <a:r>
              <a:rPr lang="en-US" sz="2000" dirty="0" err="1">
                <a:latin typeface="+mj-lt"/>
              </a:rPr>
              <a:t>actitudes</a:t>
            </a:r>
            <a:r>
              <a:rPr lang="en-US" sz="2000" dirty="0">
                <a:latin typeface="+mj-lt"/>
              </a:rPr>
              <a:t>, etc.)</a:t>
            </a:r>
            <a:endParaRPr lang="en-US" sz="2000" dirty="0">
              <a:latin typeface="+mj-lt"/>
              <a:ea typeface="Calibri"/>
              <a:cs typeface="Calibri"/>
            </a:endParaRPr>
          </a:p>
          <a:p>
            <a:endParaRPr lang="en-US" sz="2000" dirty="0">
              <a:latin typeface="+mj-lt"/>
            </a:endParaRPr>
          </a:p>
          <a:p>
            <a:pPr marL="0" indent="0">
              <a:buNone/>
            </a:pPr>
            <a:endParaRPr lang="en-US" sz="2000" dirty="0">
              <a:latin typeface="+mj-lt"/>
            </a:endParaRPr>
          </a:p>
          <a:p>
            <a:endParaRPr lang="en-US" sz="2000" dirty="0">
              <a:latin typeface="+mj-lt"/>
            </a:endParaRPr>
          </a:p>
          <a:p>
            <a:endParaRPr lang="en-US" sz="2000" dirty="0">
              <a:latin typeface="+mj-lt"/>
            </a:endParaRPr>
          </a:p>
          <a:p>
            <a:endParaRPr lang="en-US" sz="2000" dirty="0">
              <a:latin typeface="+mj-lt"/>
            </a:endParaRPr>
          </a:p>
          <a:p>
            <a:endParaRPr lang="en-US" sz="2000" dirty="0">
              <a:latin typeface="+mj-lt"/>
            </a:endParaRPr>
          </a:p>
          <a:p>
            <a:endParaRPr lang="en-US" sz="2000" dirty="0">
              <a:latin typeface="+mj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23"/>
          <a:stretch/>
        </p:blipFill>
        <p:spPr bwMode="auto">
          <a:xfrm>
            <a:off x="2699792" y="4231698"/>
            <a:ext cx="4106540" cy="17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78655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b="1" dirty="0"/>
              <a:t>Auditoría de Sostenibilidad - Comunidad en general.</a:t>
            </a:r>
            <a:endParaRPr lang="el-G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556792"/>
            <a:ext cx="4762872" cy="4525963"/>
          </a:xfrm>
          <a:ln>
            <a:solidFill>
              <a:schemeClr val="accent1"/>
            </a:solidFill>
          </a:ln>
        </p:spPr>
        <p:txBody>
          <a:bodyPr vert="horz" lIns="91440" tIns="45720" rIns="91440" bIns="45720" rtlCol="0" anchor="t">
            <a:normAutofit/>
          </a:bodyPr>
          <a:lstStyle/>
          <a:p>
            <a:pPr algn="just"/>
            <a:r>
              <a:rPr lang="en-US" sz="2000" dirty="0" err="1">
                <a:latin typeface="+mj-lt"/>
              </a:rPr>
              <a:t>Asegúrese</a:t>
            </a:r>
            <a:r>
              <a:rPr lang="en-US" sz="2000" dirty="0">
                <a:latin typeface="+mj-lt"/>
              </a:rPr>
              <a:t> de que la </a:t>
            </a:r>
            <a:r>
              <a:rPr lang="en-US" sz="2000" dirty="0" err="1">
                <a:latin typeface="+mj-lt"/>
              </a:rPr>
              <a:t>comunidad</a:t>
            </a:r>
            <a:r>
              <a:rPr lang="en-US" sz="2000" dirty="0">
                <a:latin typeface="+mj-lt"/>
              </a:rPr>
              <a:t> escolar </a:t>
            </a:r>
            <a:r>
              <a:rPr lang="en-US" sz="2000" dirty="0" err="1">
                <a:latin typeface="+mj-lt"/>
              </a:rPr>
              <a:t>en</a:t>
            </a:r>
            <a:r>
              <a:rPr lang="en-US" sz="2000" dirty="0">
                <a:latin typeface="+mj-lt"/>
              </a:rPr>
              <a:t> general </a:t>
            </a:r>
            <a:r>
              <a:rPr lang="en-US" sz="2000" dirty="0" err="1">
                <a:latin typeface="+mj-lt"/>
              </a:rPr>
              <a:t>trabaje</a:t>
            </a:r>
            <a:r>
              <a:rPr lang="en-US" sz="2000" dirty="0">
                <a:latin typeface="+mj-lt"/>
              </a:rPr>
              <a:t> lo </a:t>
            </a:r>
            <a:r>
              <a:rPr lang="en-US" sz="2000" dirty="0" err="1">
                <a:latin typeface="+mj-lt"/>
              </a:rPr>
              <a:t>más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estrechamente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posible</a:t>
            </a:r>
            <a:r>
              <a:rPr lang="en-US" sz="2000" dirty="0">
                <a:latin typeface="+mj-lt"/>
              </a:rPr>
              <a:t> con </a:t>
            </a:r>
            <a:r>
              <a:rPr lang="en-US" sz="2000" dirty="0" err="1">
                <a:latin typeface="+mj-lt"/>
              </a:rPr>
              <a:t>el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Comité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Ecológico</a:t>
            </a:r>
            <a:r>
              <a:rPr lang="en-US" sz="2000" dirty="0">
                <a:latin typeface="+mj-lt"/>
              </a:rPr>
              <a:t> para </a:t>
            </a:r>
            <a:r>
              <a:rPr lang="en-US" sz="2000" dirty="0" err="1">
                <a:latin typeface="+mj-lt"/>
              </a:rPr>
              <a:t>llevar</a:t>
            </a:r>
            <a:r>
              <a:rPr lang="en-US" sz="2000" dirty="0">
                <a:latin typeface="+mj-lt"/>
              </a:rPr>
              <a:t> a </a:t>
            </a:r>
            <a:r>
              <a:rPr lang="en-US" sz="2000" dirty="0" err="1">
                <a:latin typeface="+mj-lt"/>
              </a:rPr>
              <a:t>cabo</a:t>
            </a:r>
            <a:r>
              <a:rPr lang="en-US" sz="2000" dirty="0">
                <a:latin typeface="+mj-lt"/>
              </a:rPr>
              <a:t> la </a:t>
            </a:r>
            <a:r>
              <a:rPr lang="en-US" sz="2000" dirty="0" err="1">
                <a:latin typeface="+mj-lt"/>
              </a:rPr>
              <a:t>Revisión</a:t>
            </a:r>
            <a:r>
              <a:rPr lang="en-US" sz="2000" dirty="0">
                <a:latin typeface="+mj-lt"/>
              </a:rPr>
              <a:t>. Es </a:t>
            </a:r>
            <a:r>
              <a:rPr lang="en-US" sz="2000" dirty="0" err="1">
                <a:latin typeface="+mj-lt"/>
              </a:rPr>
              <a:t>esencial</a:t>
            </a:r>
            <a:r>
              <a:rPr lang="en-US" sz="2000" dirty="0">
                <a:latin typeface="+mj-lt"/>
              </a:rPr>
              <a:t> que </a:t>
            </a:r>
            <a:r>
              <a:rPr lang="en-US" sz="2000" dirty="0" err="1">
                <a:latin typeface="+mj-lt"/>
              </a:rPr>
              <a:t>participen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en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este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proceso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tantos</a:t>
            </a:r>
            <a:r>
              <a:rPr lang="en-US" sz="2000" dirty="0">
                <a:latin typeface="+mj-lt"/>
              </a:rPr>
              <a:t> alumnus(as) </a:t>
            </a:r>
            <a:r>
              <a:rPr lang="en-US" sz="2000" dirty="0" err="1">
                <a:latin typeface="+mj-lt"/>
              </a:rPr>
              <a:t>como</a:t>
            </a:r>
            <a:r>
              <a:rPr lang="en-US" sz="2000" dirty="0">
                <a:latin typeface="+mj-lt"/>
              </a:rPr>
              <a:t> sea </a:t>
            </a:r>
            <a:r>
              <a:rPr lang="en-US" sz="2000" dirty="0" err="1">
                <a:latin typeface="+mj-lt"/>
              </a:rPr>
              <a:t>posible</a:t>
            </a:r>
            <a:r>
              <a:rPr lang="en-US" sz="2000" dirty="0">
                <a:latin typeface="+mj-lt"/>
              </a:rPr>
              <a:t>.</a:t>
            </a:r>
            <a:endParaRPr lang="en-US" sz="2000" dirty="0">
              <a:latin typeface="+mj-lt"/>
              <a:ea typeface="Calibri"/>
              <a:cs typeface="Calibri"/>
            </a:endParaRPr>
          </a:p>
          <a:p>
            <a:endParaRPr lang="en-US" sz="2000" dirty="0">
              <a:latin typeface="+mj-lt"/>
            </a:endParaRPr>
          </a:p>
          <a:p>
            <a:endParaRPr lang="en-US" sz="2000" dirty="0">
              <a:latin typeface="+mj-lt"/>
            </a:endParaRPr>
          </a:p>
          <a:p>
            <a:r>
              <a:rPr lang="en-US" sz="2000" dirty="0" err="1">
                <a:latin typeface="+mj-lt"/>
              </a:rPr>
              <a:t>Separe</a:t>
            </a:r>
            <a:r>
              <a:rPr lang="en-US" sz="2000" dirty="0">
                <a:latin typeface="+mj-lt"/>
              </a:rPr>
              <a:t> las </a:t>
            </a:r>
            <a:r>
              <a:rPr lang="en-US" sz="2000" dirty="0" err="1">
                <a:latin typeface="+mj-lt"/>
              </a:rPr>
              <a:t>etapas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involucradas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en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una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revisión</a:t>
            </a:r>
            <a:r>
              <a:rPr lang="en-US" sz="2000" dirty="0">
                <a:latin typeface="+mj-lt"/>
              </a:rPr>
              <a:t> y </a:t>
            </a:r>
            <a:r>
              <a:rPr lang="en-US" sz="2000" dirty="0" err="1">
                <a:latin typeface="+mj-lt"/>
              </a:rPr>
              <a:t>asegúrese</a:t>
            </a:r>
            <a:r>
              <a:rPr lang="en-US" sz="2000" dirty="0">
                <a:latin typeface="+mj-lt"/>
              </a:rPr>
              <a:t> de que </a:t>
            </a:r>
            <a:r>
              <a:rPr lang="en-US" sz="2000" dirty="0" err="1">
                <a:latin typeface="+mj-lt"/>
              </a:rPr>
              <a:t>todas</a:t>
            </a:r>
            <a:r>
              <a:rPr lang="en-US" sz="2000" dirty="0">
                <a:latin typeface="+mj-lt"/>
              </a:rPr>
              <a:t> las partes </a:t>
            </a:r>
            <a:r>
              <a:rPr lang="en-US" sz="2000" dirty="0" err="1">
                <a:latin typeface="+mj-lt"/>
              </a:rPr>
              <a:t>puedan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compartir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su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opinión</a:t>
            </a:r>
            <a:r>
              <a:rPr lang="en-US" sz="2000" dirty="0">
                <a:latin typeface="+mj-lt"/>
              </a:rPr>
              <a:t> y </a:t>
            </a:r>
            <a:r>
              <a:rPr lang="en-US" sz="2000" dirty="0" err="1">
                <a:latin typeface="+mj-lt"/>
              </a:rPr>
              <a:t>participar</a:t>
            </a:r>
            <a:r>
              <a:rPr lang="en-US" sz="2000" dirty="0">
                <a:latin typeface="+mj-lt"/>
              </a:rPr>
              <a:t>.</a:t>
            </a:r>
            <a:endParaRPr lang="en-US" sz="2000" dirty="0">
              <a:latin typeface="+mj-lt"/>
              <a:ea typeface="Calibri"/>
              <a:cs typeface="Calibri"/>
            </a:endParaRPr>
          </a:p>
          <a:p>
            <a:endParaRPr lang="en-US" sz="2000" dirty="0">
              <a:latin typeface="+mj-lt"/>
            </a:endParaRPr>
          </a:p>
          <a:p>
            <a:pPr marL="0" indent="0">
              <a:buNone/>
            </a:pPr>
            <a:endParaRPr lang="el-GR" sz="2000" dirty="0">
              <a:latin typeface="+mj-lt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484784"/>
            <a:ext cx="3890730" cy="2557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031555"/>
            <a:ext cx="2909714" cy="1454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74919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709" y="274638"/>
            <a:ext cx="9040760" cy="1143000"/>
          </a:xfrm>
        </p:spPr>
        <p:txBody>
          <a:bodyPr>
            <a:normAutofit fontScale="90000"/>
          </a:bodyPr>
          <a:lstStyle/>
          <a:p>
            <a:r>
              <a:rPr lang="en-US" b="1" dirty="0" err="1"/>
              <a:t>Auditoría</a:t>
            </a:r>
            <a:r>
              <a:rPr lang="en-US" b="1" dirty="0"/>
              <a:t> de </a:t>
            </a:r>
            <a:r>
              <a:rPr lang="en-US" b="1" dirty="0" err="1"/>
              <a:t>sostenibilidad</a:t>
            </a:r>
            <a:r>
              <a:rPr lang="en-US" b="1" dirty="0"/>
              <a:t>: </a:t>
            </a:r>
            <a:r>
              <a:rPr lang="en-US" b="1" dirty="0" err="1"/>
              <a:t>los</a:t>
            </a:r>
            <a:r>
              <a:rPr lang="en-US" b="1" dirty="0"/>
              <a:t> </a:t>
            </a:r>
            <a:r>
              <a:rPr lang="en-US" b="1" dirty="0" err="1"/>
              <a:t>resultados</a:t>
            </a:r>
            <a:endParaRPr lang="es-ES" dirty="0" err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160635"/>
            <a:ext cx="8229600" cy="3420493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sz="1600" dirty="0">
                <a:latin typeface="+mj-lt"/>
              </a:rPr>
              <a:t>La </a:t>
            </a:r>
            <a:r>
              <a:rPr lang="en-US" sz="1600" dirty="0" err="1">
                <a:latin typeface="+mj-lt"/>
              </a:rPr>
              <a:t>presentación</a:t>
            </a:r>
            <a:r>
              <a:rPr lang="en-US" sz="1600" dirty="0">
                <a:latin typeface="+mj-lt"/>
              </a:rPr>
              <a:t> de </a:t>
            </a:r>
            <a:r>
              <a:rPr lang="en-US" sz="1600" dirty="0" err="1">
                <a:latin typeface="+mj-lt"/>
              </a:rPr>
              <a:t>los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resultados</a:t>
            </a:r>
            <a:r>
              <a:rPr lang="en-US" sz="1600" dirty="0">
                <a:latin typeface="+mj-lt"/>
              </a:rPr>
              <a:t> de </a:t>
            </a:r>
            <a:r>
              <a:rPr lang="en-US" sz="1600" dirty="0" err="1">
                <a:latin typeface="+mj-lt"/>
              </a:rPr>
              <a:t>una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auditoría</a:t>
            </a:r>
            <a:r>
              <a:rPr lang="en-US" sz="1600" dirty="0">
                <a:latin typeface="+mj-lt"/>
              </a:rPr>
              <a:t> de </a:t>
            </a:r>
            <a:r>
              <a:rPr lang="en-US" sz="1600" dirty="0" err="1">
                <a:latin typeface="+mj-lt"/>
              </a:rPr>
              <a:t>sostenibilidad</a:t>
            </a:r>
            <a:r>
              <a:rPr lang="en-US" sz="1600" dirty="0">
                <a:latin typeface="+mj-lt"/>
              </a:rPr>
              <a:t> es un paso </a:t>
            </a:r>
            <a:r>
              <a:rPr lang="en-US" sz="1600" dirty="0" err="1">
                <a:latin typeface="+mj-lt"/>
              </a:rPr>
              <a:t>importante</a:t>
            </a:r>
            <a:r>
              <a:rPr lang="en-US" sz="1600" dirty="0">
                <a:latin typeface="+mj-lt"/>
              </a:rPr>
              <a:t> antes del plan de </a:t>
            </a:r>
            <a:r>
              <a:rPr lang="en-US" sz="1600" dirty="0" err="1">
                <a:latin typeface="+mj-lt"/>
              </a:rPr>
              <a:t>acción</a:t>
            </a:r>
            <a:r>
              <a:rPr lang="en-US" sz="1600" dirty="0">
                <a:latin typeface="+mj-lt"/>
              </a:rPr>
              <a:t>, </a:t>
            </a:r>
            <a:r>
              <a:rPr lang="en-US" sz="1600" dirty="0" err="1">
                <a:latin typeface="+mj-lt"/>
              </a:rPr>
              <a:t>ya</a:t>
            </a:r>
            <a:r>
              <a:rPr lang="en-US" sz="1600" dirty="0">
                <a:latin typeface="+mj-lt"/>
              </a:rPr>
              <a:t> que: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600" dirty="0" err="1">
                <a:latin typeface="+mj-lt"/>
              </a:rPr>
              <a:t>Proporciona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toda</a:t>
            </a:r>
            <a:r>
              <a:rPr lang="en-US" sz="1600" dirty="0">
                <a:latin typeface="+mj-lt"/>
              </a:rPr>
              <a:t> la </a:t>
            </a:r>
            <a:r>
              <a:rPr lang="en-US" sz="1600" dirty="0" err="1">
                <a:latin typeface="+mj-lt"/>
              </a:rPr>
              <a:t>información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necesaria</a:t>
            </a:r>
            <a:r>
              <a:rPr lang="en-US" sz="1600" dirty="0">
                <a:latin typeface="+mj-lt"/>
              </a:rPr>
              <a:t> que la </a:t>
            </a:r>
            <a:r>
              <a:rPr lang="en-US" sz="1600" dirty="0" err="1">
                <a:latin typeface="+mj-lt"/>
              </a:rPr>
              <a:t>comunidad</a:t>
            </a:r>
            <a:r>
              <a:rPr lang="en-US" sz="1600" dirty="0">
                <a:latin typeface="+mj-lt"/>
              </a:rPr>
              <a:t> escolar </a:t>
            </a:r>
            <a:r>
              <a:rPr lang="en-US" sz="1600" dirty="0" err="1">
                <a:latin typeface="+mj-lt"/>
              </a:rPr>
              <a:t>necesita</a:t>
            </a:r>
            <a:r>
              <a:rPr lang="en-US" sz="1600" dirty="0">
                <a:latin typeface="+mj-lt"/>
              </a:rPr>
              <a:t> para </a:t>
            </a:r>
            <a:r>
              <a:rPr lang="en-US" sz="1600" dirty="0" err="1">
                <a:latin typeface="+mj-lt"/>
              </a:rPr>
              <a:t>ver</a:t>
            </a:r>
            <a:r>
              <a:rPr lang="en-US" sz="1600" dirty="0">
                <a:latin typeface="+mj-lt"/>
              </a:rPr>
              <a:t> "</a:t>
            </a:r>
            <a:r>
              <a:rPr lang="en-US" sz="1600" dirty="0" err="1">
                <a:latin typeface="+mj-lt"/>
              </a:rPr>
              <a:t>el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problema</a:t>
            </a:r>
            <a:r>
              <a:rPr lang="en-US" sz="1600" dirty="0">
                <a:latin typeface="+mj-lt"/>
              </a:rPr>
              <a:t>". </a:t>
            </a:r>
            <a:r>
              <a:rPr lang="en-US" sz="1600" dirty="0" err="1">
                <a:latin typeface="+mj-lt"/>
              </a:rPr>
              <a:t>Identificar</a:t>
            </a:r>
            <a:r>
              <a:rPr lang="en-US" sz="1600" dirty="0">
                <a:latin typeface="+mj-lt"/>
              </a:rPr>
              <a:t> un </a:t>
            </a:r>
            <a:r>
              <a:rPr lang="en-US" sz="1600" dirty="0" err="1">
                <a:latin typeface="+mj-lt"/>
              </a:rPr>
              <a:t>problema</a:t>
            </a:r>
            <a:r>
              <a:rPr lang="en-US" sz="1600" dirty="0">
                <a:latin typeface="+mj-lt"/>
              </a:rPr>
              <a:t> es </a:t>
            </a:r>
            <a:r>
              <a:rPr lang="en-US" sz="1600" dirty="0" err="1">
                <a:latin typeface="+mj-lt"/>
              </a:rPr>
              <a:t>el</a:t>
            </a:r>
            <a:r>
              <a:rPr lang="en-US" sz="1600" dirty="0">
                <a:latin typeface="+mj-lt"/>
              </a:rPr>
              <a:t> primer paso que </a:t>
            </a:r>
            <a:r>
              <a:rPr lang="en-US" sz="1600" dirty="0" err="1">
                <a:latin typeface="+mj-lt"/>
              </a:rPr>
              <a:t>motiva</a:t>
            </a:r>
            <a:r>
              <a:rPr lang="en-US" sz="1600" dirty="0">
                <a:latin typeface="+mj-lt"/>
              </a:rPr>
              <a:t> a las personas a </a:t>
            </a:r>
            <a:r>
              <a:rPr lang="en-US" sz="1600" dirty="0" err="1">
                <a:latin typeface="+mj-lt"/>
              </a:rPr>
              <a:t>actuar</a:t>
            </a:r>
            <a:r>
              <a:rPr lang="en-US" sz="1600" dirty="0">
                <a:latin typeface="+mj-lt"/>
              </a:rPr>
              <a:t>. Las </a:t>
            </a:r>
            <a:r>
              <a:rPr lang="en-US" sz="1600" dirty="0" err="1">
                <a:latin typeface="+mj-lt"/>
              </a:rPr>
              <a:t>reuniones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pueden</a:t>
            </a:r>
            <a:r>
              <a:rPr lang="en-US" sz="1600" dirty="0">
                <a:latin typeface="+mj-lt"/>
              </a:rPr>
              <a:t> ser </a:t>
            </a:r>
            <a:r>
              <a:rPr lang="en-US" sz="1600" dirty="0" err="1">
                <a:latin typeface="+mj-lt"/>
              </a:rPr>
              <a:t>abiertas</a:t>
            </a:r>
            <a:r>
              <a:rPr lang="en-US" sz="1600" dirty="0">
                <a:latin typeface="+mj-lt"/>
              </a:rPr>
              <a:t> al </a:t>
            </a:r>
            <a:r>
              <a:rPr lang="en-US" sz="1600" dirty="0" err="1">
                <a:latin typeface="+mj-lt"/>
              </a:rPr>
              <a:t>público</a:t>
            </a:r>
            <a:endParaRPr lang="en-US" sz="1600" dirty="0" err="1">
              <a:latin typeface="+mj-lt"/>
              <a:ea typeface="Calibri"/>
              <a:cs typeface="Calibri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1600" dirty="0" err="1">
                <a:latin typeface="+mj-lt"/>
              </a:rPr>
              <a:t>Sienta</a:t>
            </a:r>
            <a:r>
              <a:rPr lang="en-US" sz="1600" dirty="0">
                <a:latin typeface="+mj-lt"/>
              </a:rPr>
              <a:t> las bases del plan de </a:t>
            </a:r>
            <a:r>
              <a:rPr lang="en-US" sz="1600" dirty="0" err="1">
                <a:latin typeface="+mj-lt"/>
              </a:rPr>
              <a:t>acción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porque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ayuda</a:t>
            </a:r>
            <a:r>
              <a:rPr lang="en-US" sz="1600" dirty="0">
                <a:latin typeface="+mj-lt"/>
              </a:rPr>
              <a:t> al </a:t>
            </a:r>
            <a:r>
              <a:rPr lang="en-US" sz="1600" dirty="0" err="1">
                <a:latin typeface="+mj-lt"/>
              </a:rPr>
              <a:t>Comité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Ecológico</a:t>
            </a:r>
            <a:r>
              <a:rPr lang="en-US" sz="1600" dirty="0">
                <a:latin typeface="+mj-lt"/>
              </a:rPr>
              <a:t> a </a:t>
            </a:r>
            <a:r>
              <a:rPr lang="en-US" sz="1600" dirty="0" err="1">
                <a:latin typeface="+mj-lt"/>
              </a:rPr>
              <a:t>decidir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sobre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los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objetivos</a:t>
            </a:r>
            <a:r>
              <a:rPr lang="en-US" sz="1600" dirty="0">
                <a:latin typeface="+mj-lt"/>
              </a:rPr>
              <a:t> SMART.</a:t>
            </a:r>
            <a:endParaRPr lang="en-US" sz="1600" dirty="0">
              <a:latin typeface="+mj-lt"/>
              <a:ea typeface="Calibri"/>
              <a:cs typeface="Calibri"/>
            </a:endParaRPr>
          </a:p>
          <a:p>
            <a:pPr marL="457200" indent="-457200" algn="just">
              <a:buFont typeface="Calibri"/>
              <a:buAutoNum type="arabicPeriod"/>
            </a:pPr>
            <a:r>
              <a:rPr lang="en-US" sz="16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Debe ser claro y </a:t>
            </a:r>
            <a:r>
              <a:rPr lang="en-US" sz="1600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fácil</a:t>
            </a:r>
            <a:r>
              <a:rPr lang="en-US" sz="16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de </a:t>
            </a:r>
            <a:r>
              <a:rPr lang="en-US" sz="1600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entender</a:t>
            </a:r>
            <a:r>
              <a:rPr lang="en-US" sz="16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ya</a:t>
            </a:r>
            <a:r>
              <a:rPr lang="en-US" sz="16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que el </a:t>
            </a:r>
            <a:r>
              <a:rPr lang="en-US" sz="1600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alumnado</a:t>
            </a:r>
            <a:r>
              <a:rPr lang="en-US" sz="16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los</a:t>
            </a:r>
            <a:r>
              <a:rPr lang="en-US" sz="16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padres, </a:t>
            </a:r>
            <a:r>
              <a:rPr lang="en-US" sz="1600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los</a:t>
            </a:r>
            <a:r>
              <a:rPr lang="en-US" sz="16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maestros y el personal escolar </a:t>
            </a:r>
            <a:r>
              <a:rPr lang="en-US" sz="1600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provienen</a:t>
            </a:r>
            <a:r>
              <a:rPr lang="en-US" sz="16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de </a:t>
            </a:r>
            <a:r>
              <a:rPr lang="en-US" sz="1600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diferentes</a:t>
            </a:r>
            <a:r>
              <a:rPr lang="en-US" sz="16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entornos</a:t>
            </a:r>
            <a:r>
              <a:rPr lang="en-US" sz="16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(</a:t>
            </a:r>
            <a:r>
              <a:rPr lang="en-US" sz="1600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socioeconómicos</a:t>
            </a:r>
            <a:r>
              <a:rPr lang="en-US" sz="16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y </a:t>
            </a:r>
            <a:r>
              <a:rPr lang="en-US" sz="1600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educativos</a:t>
            </a:r>
            <a:r>
              <a:rPr lang="en-US" sz="16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) y, a menudo, </a:t>
            </a:r>
            <a:r>
              <a:rPr lang="en-US" sz="1600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tienen</a:t>
            </a:r>
            <a:r>
              <a:rPr lang="en-US" sz="16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diferentes</a:t>
            </a:r>
            <a:r>
              <a:rPr lang="en-US" sz="16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perspectivas</a:t>
            </a:r>
            <a:r>
              <a:rPr lang="en-US" sz="16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que </a:t>
            </a:r>
            <a:r>
              <a:rPr lang="en-US" sz="1600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influyen</a:t>
            </a:r>
            <a:r>
              <a:rPr lang="en-US" sz="16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en</a:t>
            </a:r>
            <a:r>
              <a:rPr lang="en-US" sz="16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la forma </a:t>
            </a:r>
            <a:r>
              <a:rPr lang="en-US" sz="1600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en</a:t>
            </a:r>
            <a:r>
              <a:rPr lang="en-US" sz="16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que </a:t>
            </a:r>
            <a:r>
              <a:rPr lang="en-US" sz="1600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ven</a:t>
            </a:r>
            <a:r>
              <a:rPr lang="en-US" sz="16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las </a:t>
            </a:r>
            <a:r>
              <a:rPr lang="en-US" sz="1600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cosas</a:t>
            </a:r>
            <a:r>
              <a:rPr lang="en-US" sz="16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(</a:t>
            </a:r>
            <a:r>
              <a:rPr lang="en-US" sz="1600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por</a:t>
            </a:r>
            <a:r>
              <a:rPr lang="en-US" sz="16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ejemplo</a:t>
            </a:r>
            <a:r>
              <a:rPr lang="en-US" sz="16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, un </a:t>
            </a:r>
            <a:r>
              <a:rPr lang="en-US" sz="1600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miembro</a:t>
            </a:r>
            <a:r>
              <a:rPr lang="en-US" sz="16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del personal sin </a:t>
            </a:r>
            <a:r>
              <a:rPr lang="en-US" sz="1600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educación</a:t>
            </a:r>
            <a:r>
              <a:rPr lang="en-US" sz="16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que </a:t>
            </a:r>
            <a:r>
              <a:rPr lang="en-US" sz="1600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trabaja</a:t>
            </a:r>
            <a:r>
              <a:rPr lang="en-US" sz="16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en</a:t>
            </a:r>
            <a:r>
              <a:rPr lang="en-US" sz="16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la </a:t>
            </a:r>
            <a:r>
              <a:rPr lang="en-US" sz="1600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cafetería</a:t>
            </a:r>
            <a:r>
              <a:rPr lang="en-US" sz="16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puede</a:t>
            </a:r>
            <a:r>
              <a:rPr lang="en-US" sz="16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necesitar</a:t>
            </a:r>
            <a:r>
              <a:rPr lang="en-US" sz="16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una</a:t>
            </a:r>
            <a:r>
              <a:rPr lang="en-US" sz="16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presentación</a:t>
            </a:r>
            <a:r>
              <a:rPr lang="en-US" sz="16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de </a:t>
            </a:r>
            <a:r>
              <a:rPr lang="en-US" sz="1600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los</a:t>
            </a:r>
            <a:r>
              <a:rPr lang="en-US" sz="16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resultados</a:t>
            </a:r>
            <a:r>
              <a:rPr lang="en-US" sz="16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con </a:t>
            </a:r>
            <a:r>
              <a:rPr lang="en-US" sz="1600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menos</a:t>
            </a:r>
            <a:r>
              <a:rPr lang="en-US" sz="16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palabras y </a:t>
            </a:r>
            <a:r>
              <a:rPr lang="en-US" sz="1600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más</a:t>
            </a:r>
            <a:r>
              <a:rPr lang="en-US" sz="16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números</a:t>
            </a:r>
            <a:r>
              <a:rPr lang="en-US" sz="16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, o un </a:t>
            </a:r>
            <a:r>
              <a:rPr lang="en-US" sz="1600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estudiante</a:t>
            </a:r>
            <a:r>
              <a:rPr lang="en-US" sz="16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de 6 </a:t>
            </a:r>
            <a:r>
              <a:rPr lang="en-US" sz="1600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años</a:t>
            </a:r>
            <a:r>
              <a:rPr lang="en-US" sz="16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puede</a:t>
            </a:r>
            <a:r>
              <a:rPr lang="en-US" sz="16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necesitar</a:t>
            </a:r>
            <a:r>
              <a:rPr lang="en-US" sz="16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más</a:t>
            </a:r>
            <a:r>
              <a:rPr lang="en-US" sz="16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elementos</a:t>
            </a:r>
            <a:r>
              <a:rPr lang="en-US" sz="16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visuales</a:t>
            </a:r>
            <a:r>
              <a:rPr lang="en-US" sz="16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para </a:t>
            </a:r>
            <a:r>
              <a:rPr lang="en-US" sz="1600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comprender</a:t>
            </a:r>
            <a:r>
              <a:rPr lang="en-US" sz="16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lo que </a:t>
            </a:r>
            <a:r>
              <a:rPr lang="en-US" sz="1600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significan</a:t>
            </a:r>
            <a:r>
              <a:rPr lang="en-US" sz="16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los</a:t>
            </a:r>
            <a:r>
              <a:rPr lang="en-US" sz="16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resultados</a:t>
            </a:r>
            <a:r>
              <a:rPr lang="en-US" sz="16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de </a:t>
            </a:r>
            <a:r>
              <a:rPr lang="en-US" sz="1600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una</a:t>
            </a:r>
            <a:r>
              <a:rPr lang="en-US" sz="16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revisión</a:t>
            </a:r>
            <a:r>
              <a:rPr lang="en-US" sz="16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).</a:t>
            </a:r>
          </a:p>
          <a:p>
            <a:pPr marL="457200" indent="-457200">
              <a:buFont typeface="+mj-lt"/>
              <a:buAutoNum type="arabicPeriod"/>
            </a:pPr>
            <a:endParaRPr lang="en-US" sz="1600" dirty="0">
              <a:latin typeface="+mj-lt"/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1894" y="4413198"/>
            <a:ext cx="3812902" cy="1911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22228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/>
              <a:t>Pongamos la </a:t>
            </a:r>
            <a:r>
              <a:rPr lang="en-US" b="1" dirty="0" err="1"/>
              <a:t>teoría</a:t>
            </a:r>
            <a:r>
              <a:rPr lang="en-US" b="1" dirty="0"/>
              <a:t> </a:t>
            </a:r>
            <a:r>
              <a:rPr lang="en-US" b="1" dirty="0" err="1"/>
              <a:t>en</a:t>
            </a:r>
            <a:r>
              <a:rPr lang="en-US" b="1" dirty="0"/>
              <a:t> </a:t>
            </a:r>
            <a:r>
              <a:rPr lang="en-US" b="1" dirty="0" err="1"/>
              <a:t>práctica</a:t>
            </a:r>
            <a:endParaRPr lang="es-ES" dirty="0" err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196752"/>
            <a:ext cx="8229600" cy="54006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000" dirty="0">
                <a:latin typeface="+mj-lt"/>
              </a:rPr>
              <a:t>La </a:t>
            </a:r>
            <a:r>
              <a:rPr lang="en-US" sz="2000" dirty="0" err="1">
                <a:latin typeface="+mj-lt"/>
              </a:rPr>
              <a:t>gestión</a:t>
            </a:r>
            <a:r>
              <a:rPr lang="en-US" sz="2000" dirty="0">
                <a:latin typeface="+mj-lt"/>
              </a:rPr>
              <a:t> de </a:t>
            </a:r>
            <a:r>
              <a:rPr lang="en-US" sz="2000" dirty="0" err="1">
                <a:latin typeface="+mj-lt"/>
              </a:rPr>
              <a:t>residuos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en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el</a:t>
            </a:r>
            <a:r>
              <a:rPr lang="en-US" sz="2000" dirty="0">
                <a:latin typeface="+mj-lt"/>
              </a:rPr>
              <a:t> colegio es </a:t>
            </a:r>
            <a:r>
              <a:rPr lang="en-US" sz="2000" dirty="0" err="1">
                <a:latin typeface="+mj-lt"/>
              </a:rPr>
              <a:t>el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tema</a:t>
            </a:r>
            <a:r>
              <a:rPr lang="en-US" sz="2000" dirty="0">
                <a:latin typeface="+mj-lt"/>
              </a:rPr>
              <a:t> que </a:t>
            </a:r>
            <a:r>
              <a:rPr lang="en-US" sz="2000" dirty="0" err="1">
                <a:latin typeface="+mj-lt"/>
              </a:rPr>
              <a:t>el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Comité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Ecológico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quiere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abordar</a:t>
            </a:r>
            <a:r>
              <a:rPr lang="en-US" sz="2000" dirty="0">
                <a:latin typeface="+mj-lt"/>
              </a:rPr>
              <a:t>.</a:t>
            </a:r>
            <a:endParaRPr lang="es-ES" dirty="0"/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Una </a:t>
            </a:r>
            <a:r>
              <a:rPr lang="en-US" sz="2000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auditoría</a:t>
            </a:r>
            <a:r>
              <a:rPr lang="en-US" sz="20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de </a:t>
            </a:r>
            <a:r>
              <a:rPr lang="en-US" sz="2000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este</a:t>
            </a:r>
            <a:r>
              <a:rPr lang="en-US" sz="20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tipo</a:t>
            </a:r>
            <a:r>
              <a:rPr lang="en-US" sz="20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puede</a:t>
            </a:r>
            <a:r>
              <a:rPr lang="en-US" sz="20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implicar</a:t>
            </a:r>
            <a:r>
              <a:rPr lang="en-US" sz="20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:</a:t>
            </a:r>
            <a:endParaRPr lang="en-US" dirty="0"/>
          </a:p>
          <a:p>
            <a:pPr marL="0" indent="0">
              <a:buNone/>
            </a:pPr>
            <a:endParaRPr lang="en-US" sz="2000" dirty="0">
              <a:latin typeface="+mj-lt"/>
            </a:endParaRPr>
          </a:p>
          <a:p>
            <a:pPr marL="0" indent="0">
              <a:buNone/>
            </a:pPr>
            <a:endParaRPr lang="en-US" sz="2000" dirty="0">
              <a:latin typeface="+mj-lt"/>
            </a:endParaRPr>
          </a:p>
          <a:p>
            <a:pPr marL="0" indent="0">
              <a:buNone/>
            </a:pPr>
            <a:endParaRPr lang="en-US" sz="2000" dirty="0">
              <a:latin typeface="+mj-lt"/>
            </a:endParaRPr>
          </a:p>
          <a:p>
            <a:pPr>
              <a:buFont typeface="Wingdings" pitchFamily="2" charset="2"/>
              <a:buChar char="Ø"/>
            </a:pPr>
            <a:r>
              <a:rPr lang="en-US" sz="2000" dirty="0" err="1">
                <a:latin typeface="+mj-lt"/>
              </a:rPr>
              <a:t>Medir</a:t>
            </a:r>
            <a:r>
              <a:rPr lang="en-US" sz="2000" dirty="0">
                <a:latin typeface="+mj-lt"/>
              </a:rPr>
              <a:t> la </a:t>
            </a:r>
            <a:r>
              <a:rPr lang="en-US" sz="2000" dirty="0" err="1">
                <a:latin typeface="+mj-lt"/>
              </a:rPr>
              <a:t>cantidad</a:t>
            </a:r>
            <a:r>
              <a:rPr lang="en-US" sz="2000" dirty="0">
                <a:latin typeface="+mj-lt"/>
              </a:rPr>
              <a:t> y </a:t>
            </a:r>
            <a:r>
              <a:rPr lang="en-US" sz="2000" dirty="0" err="1">
                <a:latin typeface="+mj-lt"/>
              </a:rPr>
              <a:t>el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tipo</a:t>
            </a:r>
            <a:r>
              <a:rPr lang="en-US" sz="2000" dirty="0">
                <a:latin typeface="+mj-lt"/>
              </a:rPr>
              <a:t> de </a:t>
            </a:r>
            <a:r>
              <a:rPr lang="en-US" sz="2000" dirty="0" err="1">
                <a:latin typeface="+mj-lt"/>
              </a:rPr>
              <a:t>residuos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producidos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semanalmente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durante</a:t>
            </a:r>
            <a:r>
              <a:rPr lang="en-US" sz="2000" dirty="0">
                <a:latin typeface="+mj-lt"/>
              </a:rPr>
              <a:t> un </a:t>
            </a:r>
            <a:r>
              <a:rPr lang="en-US" sz="2000" dirty="0" err="1">
                <a:latin typeface="+mj-lt"/>
              </a:rPr>
              <a:t>mes</a:t>
            </a:r>
            <a:r>
              <a:rPr lang="en-US" sz="2000" dirty="0">
                <a:latin typeface="+mj-lt"/>
              </a:rPr>
              <a:t> y </a:t>
            </a:r>
            <a:r>
              <a:rPr lang="en-US" sz="2000" dirty="0" err="1">
                <a:latin typeface="+mj-lt"/>
              </a:rPr>
              <a:t>crear</a:t>
            </a:r>
            <a:r>
              <a:rPr lang="en-US" sz="2000" dirty="0">
                <a:latin typeface="+mj-lt"/>
              </a:rPr>
              <a:t> un </a:t>
            </a:r>
            <a:r>
              <a:rPr lang="en-US" sz="2000" dirty="0" err="1">
                <a:latin typeface="+mj-lt"/>
              </a:rPr>
              <a:t>gráfico</a:t>
            </a:r>
            <a:r>
              <a:rPr lang="en-US" sz="2000" dirty="0">
                <a:latin typeface="+mj-lt"/>
              </a:rPr>
              <a:t>.</a:t>
            </a:r>
            <a:endParaRPr lang="en-US" sz="2000" dirty="0">
              <a:latin typeface="+mj-lt"/>
              <a:ea typeface="Calibri"/>
              <a:cs typeface="Calibri"/>
            </a:endParaRPr>
          </a:p>
          <a:p>
            <a:pPr>
              <a:buFont typeface="Wingdings" pitchFamily="2" charset="2"/>
              <a:buChar char="Ø"/>
            </a:pP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Evaluar</a:t>
            </a:r>
            <a:r>
              <a:rPr lang="en-US" sz="2000" dirty="0">
                <a:latin typeface="+mj-lt"/>
              </a:rPr>
              <a:t> la </a:t>
            </a:r>
            <a:r>
              <a:rPr lang="en-US" sz="2000" dirty="0" err="1">
                <a:latin typeface="+mj-lt"/>
              </a:rPr>
              <a:t>eficacia</a:t>
            </a:r>
            <a:r>
              <a:rPr lang="en-US" sz="2000" dirty="0">
                <a:latin typeface="+mj-lt"/>
              </a:rPr>
              <a:t> de </a:t>
            </a:r>
            <a:r>
              <a:rPr lang="en-US" sz="2000" dirty="0" err="1">
                <a:latin typeface="+mj-lt"/>
              </a:rPr>
              <a:t>los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programas</a:t>
            </a:r>
            <a:r>
              <a:rPr lang="en-US" sz="2000" dirty="0">
                <a:latin typeface="+mj-lt"/>
              </a:rPr>
              <a:t> de </a:t>
            </a:r>
            <a:r>
              <a:rPr lang="en-US" sz="2000" dirty="0" err="1">
                <a:latin typeface="+mj-lt"/>
              </a:rPr>
              <a:t>reciclaje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actuales</a:t>
            </a:r>
            <a:r>
              <a:rPr lang="en-US" sz="2000" dirty="0">
                <a:latin typeface="+mj-lt"/>
              </a:rPr>
              <a:t>. </a:t>
            </a:r>
            <a:r>
              <a:rPr lang="en-US" sz="2000" dirty="0" err="1">
                <a:latin typeface="+mj-lt"/>
              </a:rPr>
              <a:t>Puedes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pedirle</a:t>
            </a:r>
            <a:r>
              <a:rPr lang="en-US" sz="2000" dirty="0">
                <a:latin typeface="+mj-lt"/>
              </a:rPr>
              <a:t> al director(a) del colegio un </a:t>
            </a:r>
            <a:r>
              <a:rPr lang="en-US" sz="2000" dirty="0" err="1">
                <a:latin typeface="+mj-lt"/>
              </a:rPr>
              <a:t>registro</a:t>
            </a:r>
            <a:r>
              <a:rPr lang="en-US" sz="2000" dirty="0">
                <a:latin typeface="+mj-lt"/>
              </a:rPr>
              <a:t> de la </a:t>
            </a:r>
            <a:r>
              <a:rPr lang="en-US" sz="2000" dirty="0" err="1">
                <a:latin typeface="+mj-lt"/>
              </a:rPr>
              <a:t>cantidad</a:t>
            </a:r>
            <a:r>
              <a:rPr lang="en-US" sz="2000" dirty="0">
                <a:latin typeface="+mj-lt"/>
              </a:rPr>
              <a:t> de </a:t>
            </a:r>
            <a:r>
              <a:rPr lang="en-US" sz="2000" dirty="0" err="1">
                <a:latin typeface="+mj-lt"/>
              </a:rPr>
              <a:t>residuos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reciclados</a:t>
            </a:r>
            <a:r>
              <a:rPr lang="en-US" sz="2000" dirty="0">
                <a:latin typeface="+mj-lt"/>
              </a:rPr>
              <a:t> el </a:t>
            </a:r>
            <a:r>
              <a:rPr lang="en-US" sz="2000" dirty="0" err="1">
                <a:latin typeface="+mj-lt"/>
              </a:rPr>
              <a:t>año</a:t>
            </a:r>
            <a:r>
              <a:rPr lang="en-US" sz="2000" dirty="0">
                <a:latin typeface="+mj-lt"/>
              </a:rPr>
              <a:t> anterior y </a:t>
            </a:r>
            <a:r>
              <a:rPr lang="en-US" sz="2000" dirty="0" err="1">
                <a:latin typeface="+mj-lt"/>
              </a:rPr>
              <a:t>utilizarlo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como</a:t>
            </a:r>
            <a:r>
              <a:rPr lang="en-US" sz="2000" dirty="0">
                <a:latin typeface="+mj-lt"/>
              </a:rPr>
              <a:t> punto de </a:t>
            </a:r>
            <a:r>
              <a:rPr lang="en-US" sz="2000" dirty="0" err="1">
                <a:latin typeface="+mj-lt"/>
              </a:rPr>
              <a:t>partida</a:t>
            </a:r>
            <a:r>
              <a:rPr lang="en-US" sz="2000" dirty="0">
                <a:latin typeface="+mj-lt"/>
              </a:rPr>
              <a:t> para </a:t>
            </a:r>
            <a:r>
              <a:rPr lang="en-US" sz="2000" dirty="0" err="1">
                <a:latin typeface="+mj-lt"/>
              </a:rPr>
              <a:t>observar</a:t>
            </a:r>
            <a:r>
              <a:rPr lang="en-US" sz="2000" dirty="0">
                <a:latin typeface="+mj-lt"/>
              </a:rPr>
              <a:t> y </a:t>
            </a:r>
            <a:r>
              <a:rPr lang="en-US" sz="2000" dirty="0" err="1">
                <a:latin typeface="+mj-lt"/>
              </a:rPr>
              <a:t>controlar</a:t>
            </a:r>
            <a:r>
              <a:rPr lang="en-US" sz="2000" dirty="0">
                <a:latin typeface="+mj-lt"/>
              </a:rPr>
              <a:t> el </a:t>
            </a:r>
            <a:r>
              <a:rPr lang="en-US" sz="2000" dirty="0" err="1">
                <a:latin typeface="+mj-lt"/>
              </a:rPr>
              <a:t>progreso</a:t>
            </a:r>
            <a:r>
              <a:rPr lang="en-US" sz="2000" dirty="0">
                <a:latin typeface="+mj-lt"/>
              </a:rPr>
              <a:t> de </a:t>
            </a:r>
            <a:r>
              <a:rPr lang="en-US" sz="2000" dirty="0" err="1">
                <a:latin typeface="+mj-lt"/>
              </a:rPr>
              <a:t>los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programas</a:t>
            </a:r>
            <a:r>
              <a:rPr lang="en-US" sz="2000" dirty="0">
                <a:latin typeface="+mj-lt"/>
              </a:rPr>
              <a:t> de </a:t>
            </a:r>
            <a:r>
              <a:rPr lang="en-US" sz="2000" dirty="0" err="1">
                <a:latin typeface="+mj-lt"/>
              </a:rPr>
              <a:t>reciclaje</a:t>
            </a:r>
            <a:r>
              <a:rPr lang="en-US" sz="2000" dirty="0">
                <a:latin typeface="+mj-lt"/>
              </a:rPr>
              <a:t>.</a:t>
            </a:r>
            <a:endParaRPr lang="en-US" sz="2000" dirty="0">
              <a:latin typeface="+mj-lt"/>
              <a:ea typeface="Calibri"/>
              <a:cs typeface="Calibri"/>
            </a:endParaRPr>
          </a:p>
          <a:p>
            <a:pPr marL="0" indent="0">
              <a:buNone/>
            </a:pPr>
            <a:endParaRPr lang="en-US" sz="2000" dirty="0">
              <a:solidFill>
                <a:schemeClr val="tx2"/>
              </a:solidFill>
              <a:latin typeface="+mj-lt"/>
            </a:endParaRPr>
          </a:p>
          <a:p>
            <a:pPr marL="0" indent="0">
              <a:buNone/>
            </a:pPr>
            <a:endParaRPr lang="en-US" sz="2000" dirty="0">
              <a:solidFill>
                <a:schemeClr val="tx2"/>
              </a:solidFill>
              <a:latin typeface="+mj-lt"/>
            </a:endParaRPr>
          </a:p>
          <a:p>
            <a:pPr marL="0" indent="0">
              <a:buNone/>
            </a:pPr>
            <a:endParaRPr lang="en-US" sz="2000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892657"/>
            <a:ext cx="2190174" cy="1226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89280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496" y="1196752"/>
            <a:ext cx="5400600" cy="5400600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>
              <a:buFont typeface="Wingdings" pitchFamily="2" charset="2"/>
              <a:buChar char="ü"/>
            </a:pPr>
            <a:r>
              <a:rPr lang="en-US" sz="1800" b="1" dirty="0" err="1">
                <a:latin typeface="+mj-lt"/>
              </a:rPr>
              <a:t>Identifique</a:t>
            </a:r>
            <a:r>
              <a:rPr lang="en-US" sz="1800" b="1" dirty="0">
                <a:latin typeface="+mj-lt"/>
              </a:rPr>
              <a:t> </a:t>
            </a:r>
            <a:r>
              <a:rPr lang="en-US" sz="1800" b="1" dirty="0" err="1">
                <a:latin typeface="+mj-lt"/>
              </a:rPr>
              <a:t>nuevas</a:t>
            </a:r>
            <a:r>
              <a:rPr lang="en-US" sz="1800" b="1" dirty="0">
                <a:latin typeface="+mj-lt"/>
              </a:rPr>
              <a:t> </a:t>
            </a:r>
            <a:r>
              <a:rPr lang="en-US" sz="1800" b="1" dirty="0" err="1">
                <a:latin typeface="+mj-lt"/>
              </a:rPr>
              <a:t>oportunidades</a:t>
            </a:r>
            <a:r>
              <a:rPr lang="en-US" sz="1800" b="1" dirty="0">
                <a:latin typeface="+mj-lt"/>
              </a:rPr>
              <a:t> para </a:t>
            </a:r>
            <a:r>
              <a:rPr lang="en-US" sz="1800" b="1" dirty="0" err="1">
                <a:latin typeface="+mj-lt"/>
              </a:rPr>
              <a:t>reducir</a:t>
            </a:r>
            <a:r>
              <a:rPr lang="en-US" sz="1800" b="1" dirty="0">
                <a:latin typeface="+mj-lt"/>
              </a:rPr>
              <a:t>, </a:t>
            </a:r>
            <a:r>
              <a:rPr lang="en-US" sz="1800" b="1" dirty="0" err="1">
                <a:latin typeface="+mj-lt"/>
              </a:rPr>
              <a:t>reutilizar</a:t>
            </a:r>
            <a:r>
              <a:rPr lang="en-US" sz="1800" b="1" dirty="0">
                <a:latin typeface="+mj-lt"/>
              </a:rPr>
              <a:t> y </a:t>
            </a:r>
            <a:r>
              <a:rPr lang="en-US" sz="1800" b="1" dirty="0" err="1">
                <a:latin typeface="+mj-lt"/>
              </a:rPr>
              <a:t>reciclar</a:t>
            </a:r>
            <a:r>
              <a:rPr lang="en-US" sz="1800" b="1" dirty="0">
                <a:latin typeface="+mj-lt"/>
              </a:rPr>
              <a:t>.</a:t>
            </a:r>
          </a:p>
          <a:p>
            <a:pPr marL="0" indent="0" algn="just">
              <a:buNone/>
            </a:pPr>
            <a:r>
              <a:rPr lang="en-US" sz="1800" b="1" dirty="0">
                <a:latin typeface="+mj-lt"/>
              </a:rPr>
              <a:t>     Por </a:t>
            </a:r>
            <a:r>
              <a:rPr lang="en-US" sz="1800" b="1" dirty="0" err="1">
                <a:latin typeface="+mj-lt"/>
              </a:rPr>
              <a:t>ejemplo</a:t>
            </a:r>
            <a:r>
              <a:rPr lang="en-US" sz="1800" b="1" dirty="0">
                <a:latin typeface="+mj-lt"/>
              </a:rPr>
              <a:t>, </a:t>
            </a:r>
            <a:r>
              <a:rPr lang="en-US" sz="1800" b="1" dirty="0" err="1">
                <a:latin typeface="+mj-lt"/>
              </a:rPr>
              <a:t>puede</a:t>
            </a:r>
            <a:r>
              <a:rPr lang="en-US" sz="1800" b="1" dirty="0">
                <a:latin typeface="+mj-lt"/>
              </a:rPr>
              <a:t> </a:t>
            </a:r>
            <a:r>
              <a:rPr lang="en-US" sz="1800" b="1" dirty="0" err="1">
                <a:latin typeface="+mj-lt"/>
              </a:rPr>
              <a:t>participar</a:t>
            </a:r>
            <a:r>
              <a:rPr lang="en-US" sz="1800" b="1" dirty="0">
                <a:latin typeface="+mj-lt"/>
              </a:rPr>
              <a:t> </a:t>
            </a:r>
            <a:r>
              <a:rPr lang="en-US" sz="1800" b="1" dirty="0" err="1">
                <a:latin typeface="+mj-lt"/>
              </a:rPr>
              <a:t>en</a:t>
            </a:r>
            <a:r>
              <a:rPr lang="en-US" sz="1800" b="1" dirty="0">
                <a:latin typeface="+mj-lt"/>
              </a:rPr>
              <a:t> redes </a:t>
            </a:r>
            <a:r>
              <a:rPr lang="en-US" sz="1800" b="1" dirty="0" err="1">
                <a:latin typeface="+mj-lt"/>
              </a:rPr>
              <a:t>escolares</a:t>
            </a:r>
            <a:r>
              <a:rPr lang="en-US" sz="1800" b="1" dirty="0">
                <a:latin typeface="+mj-lt"/>
              </a:rPr>
              <a:t> </a:t>
            </a:r>
            <a:r>
              <a:rPr lang="en-US" sz="1800" b="1" dirty="0" err="1">
                <a:latin typeface="+mj-lt"/>
              </a:rPr>
              <a:t>nacionales</a:t>
            </a:r>
            <a:r>
              <a:rPr lang="en-US" sz="1800" b="1" dirty="0">
                <a:latin typeface="+mj-lt"/>
              </a:rPr>
              <a:t> e </a:t>
            </a:r>
            <a:r>
              <a:rPr lang="en-US" sz="1800" b="1" dirty="0" err="1">
                <a:latin typeface="+mj-lt"/>
              </a:rPr>
              <a:t>internacionales</a:t>
            </a:r>
            <a:r>
              <a:rPr lang="en-US" sz="1800" b="1" dirty="0">
                <a:latin typeface="+mj-lt"/>
              </a:rPr>
              <a:t> y </a:t>
            </a:r>
            <a:r>
              <a:rPr lang="en-US" sz="1800" b="1" dirty="0" err="1">
                <a:latin typeface="+mj-lt"/>
              </a:rPr>
              <a:t>crear</a:t>
            </a:r>
            <a:r>
              <a:rPr lang="en-US" sz="1800" b="1" dirty="0">
                <a:latin typeface="+mj-lt"/>
              </a:rPr>
              <a:t> </a:t>
            </a:r>
            <a:r>
              <a:rPr lang="en-US" sz="1800" b="1" dirty="0" err="1">
                <a:latin typeface="+mj-lt"/>
              </a:rPr>
              <a:t>proyectos</a:t>
            </a:r>
            <a:r>
              <a:rPr lang="en-US" sz="1800" b="1" dirty="0">
                <a:latin typeface="+mj-lt"/>
              </a:rPr>
              <a:t> de </a:t>
            </a:r>
            <a:r>
              <a:rPr lang="en-US" sz="1800" b="1" dirty="0" err="1">
                <a:latin typeface="+mj-lt"/>
              </a:rPr>
              <a:t>gestión</a:t>
            </a:r>
            <a:r>
              <a:rPr lang="en-US" sz="1800" b="1" dirty="0">
                <a:latin typeface="+mj-lt"/>
              </a:rPr>
              <a:t> de </a:t>
            </a:r>
            <a:r>
              <a:rPr lang="en-US" sz="1800" b="1" dirty="0" err="1">
                <a:latin typeface="+mj-lt"/>
              </a:rPr>
              <a:t>residuos</a:t>
            </a:r>
            <a:r>
              <a:rPr lang="en-US" sz="1800" b="1" dirty="0">
                <a:latin typeface="+mj-lt"/>
              </a:rPr>
              <a:t> con </a:t>
            </a:r>
            <a:r>
              <a:rPr lang="en-US" sz="1800" b="1" dirty="0" err="1">
                <a:latin typeface="+mj-lt"/>
              </a:rPr>
              <a:t>otros</a:t>
            </a:r>
            <a:r>
              <a:rPr lang="en-US" sz="1800" b="1" dirty="0">
                <a:latin typeface="+mj-lt"/>
              </a:rPr>
              <a:t> </a:t>
            </a:r>
            <a:r>
              <a:rPr lang="en-US" sz="1800" b="1" dirty="0" err="1">
                <a:latin typeface="+mj-lt"/>
              </a:rPr>
              <a:t>centros</a:t>
            </a:r>
            <a:r>
              <a:rPr lang="en-US" sz="1800" b="1" dirty="0">
                <a:latin typeface="+mj-lt"/>
              </a:rPr>
              <a:t> </a:t>
            </a:r>
            <a:r>
              <a:rPr lang="en-US" sz="1800" b="1" dirty="0" err="1">
                <a:latin typeface="+mj-lt"/>
              </a:rPr>
              <a:t>escolares</a:t>
            </a:r>
            <a:r>
              <a:rPr lang="en-US" sz="1800" b="1" dirty="0">
                <a:latin typeface="+mj-lt"/>
              </a:rPr>
              <a:t>, </a:t>
            </a:r>
            <a:r>
              <a:rPr lang="en-US" sz="1800" b="1" dirty="0" err="1">
                <a:latin typeface="+mj-lt"/>
              </a:rPr>
              <a:t>puede</a:t>
            </a:r>
            <a:r>
              <a:rPr lang="en-US" sz="1800" b="1" dirty="0">
                <a:latin typeface="+mj-lt"/>
              </a:rPr>
              <a:t> </a:t>
            </a:r>
            <a:r>
              <a:rPr lang="en-US" sz="1800" b="1" dirty="0" err="1">
                <a:latin typeface="+mj-lt"/>
              </a:rPr>
              <a:t>participar</a:t>
            </a:r>
            <a:r>
              <a:rPr lang="en-US" sz="1800" b="1" dirty="0">
                <a:latin typeface="+mj-lt"/>
              </a:rPr>
              <a:t> </a:t>
            </a:r>
            <a:r>
              <a:rPr lang="en-US" sz="1800" b="1" dirty="0" err="1">
                <a:latin typeface="+mj-lt"/>
              </a:rPr>
              <a:t>en</a:t>
            </a:r>
            <a:r>
              <a:rPr lang="en-US" sz="1800" b="1" dirty="0">
                <a:latin typeface="+mj-lt"/>
              </a:rPr>
              <a:t> </a:t>
            </a:r>
            <a:r>
              <a:rPr lang="en-US" sz="1800" b="1" dirty="0" err="1">
                <a:latin typeface="+mj-lt"/>
              </a:rPr>
              <a:t>concursos</a:t>
            </a:r>
            <a:r>
              <a:rPr lang="en-US" sz="1800" b="1" dirty="0">
                <a:latin typeface="+mj-lt"/>
              </a:rPr>
              <a:t> </a:t>
            </a:r>
            <a:r>
              <a:rPr lang="en-US" sz="1800" b="1" dirty="0" err="1">
                <a:latin typeface="+mj-lt"/>
              </a:rPr>
              <a:t>sobre</a:t>
            </a:r>
            <a:r>
              <a:rPr lang="en-US" sz="1800" b="1" dirty="0">
                <a:latin typeface="+mj-lt"/>
              </a:rPr>
              <a:t> la </a:t>
            </a:r>
            <a:r>
              <a:rPr lang="en-US" sz="1800" b="1" dirty="0" err="1">
                <a:latin typeface="+mj-lt"/>
              </a:rPr>
              <a:t>cantidad</a:t>
            </a:r>
            <a:r>
              <a:rPr lang="en-US" sz="1800" b="1" dirty="0">
                <a:latin typeface="+mj-lt"/>
              </a:rPr>
              <a:t> de </a:t>
            </a:r>
            <a:r>
              <a:rPr lang="en-US" sz="1800" b="1" dirty="0" err="1">
                <a:latin typeface="+mj-lt"/>
              </a:rPr>
              <a:t>residuos</a:t>
            </a:r>
            <a:r>
              <a:rPr lang="en-US" sz="1800" b="1" dirty="0">
                <a:latin typeface="+mj-lt"/>
              </a:rPr>
              <a:t> </a:t>
            </a:r>
            <a:r>
              <a:rPr lang="en-US" sz="1800" b="1" dirty="0" err="1">
                <a:latin typeface="+mj-lt"/>
              </a:rPr>
              <a:t>reciclados</a:t>
            </a:r>
            <a:r>
              <a:rPr lang="en-US" sz="1800" b="1" dirty="0">
                <a:latin typeface="+mj-lt"/>
              </a:rPr>
              <a:t>, </a:t>
            </a:r>
            <a:r>
              <a:rPr lang="en-US" sz="1800" b="1" dirty="0" err="1">
                <a:latin typeface="+mj-lt"/>
              </a:rPr>
              <a:t>puede</a:t>
            </a:r>
            <a:r>
              <a:rPr lang="en-US" sz="1800" b="1" dirty="0">
                <a:latin typeface="+mj-lt"/>
              </a:rPr>
              <a:t> </a:t>
            </a:r>
            <a:r>
              <a:rPr lang="en-US" sz="1800" b="1" dirty="0" err="1">
                <a:latin typeface="+mj-lt"/>
              </a:rPr>
              <a:t>llamar</a:t>
            </a:r>
            <a:r>
              <a:rPr lang="en-US" sz="1800" b="1" dirty="0">
                <a:latin typeface="+mj-lt"/>
              </a:rPr>
              <a:t> a personas </a:t>
            </a:r>
            <a:r>
              <a:rPr lang="en-US" sz="1800" b="1" dirty="0" err="1">
                <a:latin typeface="+mj-lt"/>
              </a:rPr>
              <a:t>expertas</a:t>
            </a:r>
            <a:r>
              <a:rPr lang="en-US" sz="1800" b="1" dirty="0">
                <a:latin typeface="+mj-lt"/>
              </a:rPr>
              <a:t> para que </a:t>
            </a:r>
            <a:r>
              <a:rPr lang="en-US" sz="1800" b="1" dirty="0" err="1">
                <a:latin typeface="+mj-lt"/>
              </a:rPr>
              <a:t>hablen</a:t>
            </a:r>
            <a:r>
              <a:rPr lang="en-US" sz="1800" b="1" dirty="0">
                <a:latin typeface="+mj-lt"/>
              </a:rPr>
              <a:t> con sus </a:t>
            </a:r>
            <a:r>
              <a:rPr lang="en-US" sz="1800" b="1" dirty="0" err="1">
                <a:latin typeface="+mj-lt"/>
              </a:rPr>
              <a:t>estudiantes</a:t>
            </a:r>
            <a:r>
              <a:rPr lang="en-US" sz="1800" b="1" dirty="0">
                <a:latin typeface="+mj-lt"/>
              </a:rPr>
              <a:t> </a:t>
            </a:r>
            <a:r>
              <a:rPr lang="en-US" sz="1800" b="1" dirty="0" err="1">
                <a:latin typeface="+mj-lt"/>
              </a:rPr>
              <a:t>sobre</a:t>
            </a:r>
            <a:r>
              <a:rPr lang="en-US" sz="1800" b="1" dirty="0">
                <a:latin typeface="+mj-lt"/>
              </a:rPr>
              <a:t> las </a:t>
            </a:r>
            <a:r>
              <a:rPr lang="en-US" sz="1800" b="1" dirty="0" err="1">
                <a:latin typeface="+mj-lt"/>
              </a:rPr>
              <a:t>nuevas</a:t>
            </a:r>
            <a:r>
              <a:rPr lang="en-US" sz="1800" b="1" dirty="0">
                <a:latin typeface="+mj-lt"/>
              </a:rPr>
              <a:t> </a:t>
            </a:r>
            <a:r>
              <a:rPr lang="en-US" sz="1800" b="1" dirty="0" err="1">
                <a:latin typeface="+mj-lt"/>
              </a:rPr>
              <a:t>oportunidades</a:t>
            </a:r>
            <a:r>
              <a:rPr lang="en-US" sz="1800" b="1" dirty="0">
                <a:latin typeface="+mj-lt"/>
              </a:rPr>
              <a:t> que </a:t>
            </a:r>
            <a:r>
              <a:rPr lang="en-US" sz="1800" b="1" dirty="0" err="1">
                <a:latin typeface="+mj-lt"/>
              </a:rPr>
              <a:t>tienen</a:t>
            </a:r>
            <a:r>
              <a:rPr lang="en-US" sz="1800" b="1" dirty="0">
                <a:latin typeface="+mj-lt"/>
              </a:rPr>
              <a:t> </a:t>
            </a:r>
            <a:r>
              <a:rPr lang="en-US" sz="1800" b="1" dirty="0" err="1">
                <a:latin typeface="+mj-lt"/>
              </a:rPr>
              <a:t>los</a:t>
            </a:r>
            <a:r>
              <a:rPr lang="en-US" sz="1800" b="1" dirty="0">
                <a:latin typeface="+mj-lt"/>
              </a:rPr>
              <a:t> </a:t>
            </a:r>
            <a:r>
              <a:rPr lang="en-US" sz="1800" b="1" dirty="0" err="1">
                <a:latin typeface="+mj-lt"/>
              </a:rPr>
              <a:t>centros</a:t>
            </a:r>
            <a:r>
              <a:rPr lang="en-US" sz="1800" b="1" dirty="0">
                <a:latin typeface="+mj-lt"/>
              </a:rPr>
              <a:t> </a:t>
            </a:r>
            <a:r>
              <a:rPr lang="en-US" sz="1800" b="1" dirty="0" err="1">
                <a:latin typeface="+mj-lt"/>
              </a:rPr>
              <a:t>escolares</a:t>
            </a:r>
            <a:r>
              <a:rPr lang="en-US" sz="1800" b="1" dirty="0">
                <a:latin typeface="+mj-lt"/>
              </a:rPr>
              <a:t> para </a:t>
            </a:r>
            <a:r>
              <a:rPr lang="en-US" sz="1800" b="1" dirty="0" err="1">
                <a:latin typeface="+mj-lt"/>
              </a:rPr>
              <a:t>reducir</a:t>
            </a:r>
            <a:r>
              <a:rPr lang="en-US" sz="1800" b="1" dirty="0">
                <a:latin typeface="+mj-lt"/>
              </a:rPr>
              <a:t>, </a:t>
            </a:r>
            <a:r>
              <a:rPr lang="en-US" sz="1800" b="1" dirty="0" err="1">
                <a:latin typeface="+mj-lt"/>
              </a:rPr>
              <a:t>reutilizar</a:t>
            </a:r>
            <a:r>
              <a:rPr lang="en-US" sz="1800" b="1" dirty="0">
                <a:latin typeface="+mj-lt"/>
              </a:rPr>
              <a:t> y </a:t>
            </a:r>
            <a:r>
              <a:rPr lang="en-US" sz="1800" b="1" dirty="0" err="1">
                <a:latin typeface="+mj-lt"/>
              </a:rPr>
              <a:t>reciclar</a:t>
            </a:r>
            <a:r>
              <a:rPr lang="en-US" sz="1800" b="1" dirty="0">
                <a:latin typeface="+mj-lt"/>
              </a:rPr>
              <a:t>, de modo que </a:t>
            </a:r>
            <a:r>
              <a:rPr lang="en-US" sz="1800" b="1" dirty="0" err="1">
                <a:latin typeface="+mj-lt"/>
              </a:rPr>
              <a:t>pueda</a:t>
            </a:r>
            <a:r>
              <a:rPr lang="en-US" sz="1800" b="1" dirty="0">
                <a:latin typeface="+mj-lt"/>
              </a:rPr>
              <a:t> </a:t>
            </a:r>
            <a:r>
              <a:rPr lang="en-US" sz="1800" b="1" dirty="0" err="1">
                <a:latin typeface="+mj-lt"/>
              </a:rPr>
              <a:t>tomar</a:t>
            </a:r>
            <a:r>
              <a:rPr lang="en-US" sz="1800" b="1" dirty="0">
                <a:latin typeface="+mj-lt"/>
              </a:rPr>
              <a:t> </a:t>
            </a:r>
            <a:r>
              <a:rPr lang="en-US" sz="1800" b="1" dirty="0" err="1">
                <a:latin typeface="+mj-lt"/>
              </a:rPr>
              <a:t>decisiones</a:t>
            </a:r>
            <a:r>
              <a:rPr lang="en-US" sz="1800" b="1" dirty="0">
                <a:latin typeface="+mj-lt"/>
              </a:rPr>
              <a:t> </a:t>
            </a:r>
            <a:r>
              <a:rPr lang="en-US" sz="1800" b="1" dirty="0" err="1">
                <a:latin typeface="+mj-lt"/>
              </a:rPr>
              <a:t>informadas</a:t>
            </a:r>
            <a:r>
              <a:rPr lang="en-US" sz="1800" b="1" dirty="0">
                <a:latin typeface="+mj-lt"/>
              </a:rPr>
              <a:t> </a:t>
            </a:r>
            <a:r>
              <a:rPr lang="en-US" sz="1800" b="1" dirty="0" err="1">
                <a:latin typeface="+mj-lt"/>
              </a:rPr>
              <a:t>sobre</a:t>
            </a:r>
            <a:r>
              <a:rPr lang="en-US" sz="1800" b="1" dirty="0">
                <a:latin typeface="+mj-lt"/>
              </a:rPr>
              <a:t> </a:t>
            </a:r>
            <a:r>
              <a:rPr lang="en-US" sz="1800" b="1" dirty="0" err="1">
                <a:latin typeface="+mj-lt"/>
              </a:rPr>
              <a:t>su</a:t>
            </a:r>
            <a:r>
              <a:rPr lang="en-US" sz="1800" b="1" dirty="0">
                <a:latin typeface="+mj-lt"/>
              </a:rPr>
              <a:t> plan de </a:t>
            </a:r>
            <a:r>
              <a:rPr lang="en-US" sz="1800" b="1" dirty="0" err="1">
                <a:latin typeface="+mj-lt"/>
              </a:rPr>
              <a:t>acción</a:t>
            </a:r>
            <a:r>
              <a:rPr lang="en-US" sz="1800" b="1" dirty="0">
                <a:latin typeface="+mj-lt"/>
              </a:rPr>
              <a:t>)</a:t>
            </a:r>
            <a:endParaRPr lang="en-US" sz="1800" b="1" dirty="0">
              <a:latin typeface="+mj-lt"/>
              <a:ea typeface="Calibri"/>
              <a:cs typeface="Calibri"/>
            </a:endParaRPr>
          </a:p>
          <a:p>
            <a:pPr marL="0" indent="0" algn="just">
              <a:buNone/>
            </a:pPr>
            <a:endParaRPr lang="en-US" sz="1800" b="1" dirty="0">
              <a:latin typeface="+mj-lt"/>
            </a:endParaRPr>
          </a:p>
          <a:p>
            <a:pPr algn="just">
              <a:buFont typeface="Wingdings" pitchFamily="2" charset="2"/>
              <a:buChar char="ü"/>
            </a:pPr>
            <a:r>
              <a:rPr lang="en-US" sz="1800" b="1" dirty="0" err="1">
                <a:latin typeface="+mj-lt"/>
              </a:rPr>
              <a:t>Evalúe</a:t>
            </a:r>
            <a:r>
              <a:rPr lang="en-US" sz="1800" b="1" dirty="0">
                <a:latin typeface="+mj-lt"/>
              </a:rPr>
              <a:t> la </a:t>
            </a:r>
            <a:r>
              <a:rPr lang="en-US" sz="1800" b="1" dirty="0" err="1">
                <a:latin typeface="+mj-lt"/>
              </a:rPr>
              <a:t>participación</a:t>
            </a:r>
            <a:r>
              <a:rPr lang="en-US" sz="1800" b="1" dirty="0">
                <a:latin typeface="+mj-lt"/>
              </a:rPr>
              <a:t> del </a:t>
            </a:r>
            <a:r>
              <a:rPr lang="en-US" sz="1800" b="1" dirty="0" err="1">
                <a:latin typeface="+mj-lt"/>
              </a:rPr>
              <a:t>alumnado</a:t>
            </a:r>
            <a:r>
              <a:rPr lang="en-US" sz="1800" b="1" dirty="0">
                <a:latin typeface="+mj-lt"/>
              </a:rPr>
              <a:t> y el personal </a:t>
            </a:r>
            <a:r>
              <a:rPr lang="en-US" sz="1800" b="1" dirty="0" err="1">
                <a:latin typeface="+mj-lt"/>
              </a:rPr>
              <a:t>en</a:t>
            </a:r>
            <a:r>
              <a:rPr lang="en-US" sz="1800" b="1" dirty="0">
                <a:latin typeface="+mj-lt"/>
              </a:rPr>
              <a:t> la </a:t>
            </a:r>
            <a:r>
              <a:rPr lang="en-US" sz="1800" b="1" dirty="0" err="1">
                <a:latin typeface="+mj-lt"/>
              </a:rPr>
              <a:t>reducción</a:t>
            </a:r>
            <a:r>
              <a:rPr lang="en-US" sz="1800" b="1" dirty="0">
                <a:latin typeface="+mj-lt"/>
              </a:rPr>
              <a:t> de </a:t>
            </a:r>
            <a:r>
              <a:rPr lang="en-US" sz="1800" b="1" dirty="0" err="1">
                <a:latin typeface="+mj-lt"/>
              </a:rPr>
              <a:t>residuos</a:t>
            </a:r>
            <a:r>
              <a:rPr lang="en-US" sz="1800" b="1" dirty="0">
                <a:latin typeface="+mj-lt"/>
              </a:rPr>
              <a:t> </a:t>
            </a:r>
            <a:r>
              <a:rPr lang="en-US" sz="1800" b="1" dirty="0" err="1">
                <a:latin typeface="+mj-lt"/>
              </a:rPr>
              <a:t>mediante</a:t>
            </a:r>
            <a:r>
              <a:rPr lang="en-US" sz="1800" b="1" dirty="0">
                <a:latin typeface="+mj-lt"/>
              </a:rPr>
              <a:t> </a:t>
            </a:r>
            <a:r>
              <a:rPr lang="en-US" sz="1800" b="1" dirty="0" err="1">
                <a:latin typeface="+mj-lt"/>
              </a:rPr>
              <a:t>una</a:t>
            </a:r>
            <a:r>
              <a:rPr lang="en-US" sz="1800" b="1" dirty="0">
                <a:latin typeface="+mj-lt"/>
              </a:rPr>
              <a:t> </a:t>
            </a:r>
            <a:r>
              <a:rPr lang="en-US" sz="1800" b="1" dirty="0" err="1">
                <a:latin typeface="+mj-lt"/>
              </a:rPr>
              <a:t>encuesta</a:t>
            </a:r>
            <a:r>
              <a:rPr lang="en-US" sz="1800" b="1" dirty="0">
                <a:latin typeface="+mj-lt"/>
              </a:rPr>
              <a:t> de </a:t>
            </a:r>
            <a:r>
              <a:rPr lang="en-US" sz="1800" b="1" dirty="0" err="1">
                <a:latin typeface="+mj-lt"/>
              </a:rPr>
              <a:t>actitudes</a:t>
            </a:r>
            <a:r>
              <a:rPr lang="en-US" sz="1800" b="1" dirty="0">
                <a:latin typeface="+mj-lt"/>
              </a:rPr>
              <a:t> </a:t>
            </a:r>
            <a:r>
              <a:rPr lang="en-US" sz="1800" b="1" dirty="0" err="1">
                <a:latin typeface="+mj-lt"/>
              </a:rPr>
              <a:t>en</a:t>
            </a:r>
            <a:r>
              <a:rPr lang="en-US" sz="1800" b="1" dirty="0">
                <a:latin typeface="+mj-lt"/>
              </a:rPr>
              <a:t> las </a:t>
            </a:r>
            <a:r>
              <a:rPr lang="en-US" sz="1800" b="1" dirty="0" err="1">
                <a:latin typeface="+mj-lt"/>
              </a:rPr>
              <a:t>clases</a:t>
            </a:r>
            <a:r>
              <a:rPr lang="en-US" sz="1800" b="1" dirty="0">
                <a:latin typeface="+mj-lt"/>
              </a:rPr>
              <a:t> y salas de </a:t>
            </a:r>
            <a:r>
              <a:rPr lang="en-US" sz="1800" b="1" dirty="0" err="1">
                <a:latin typeface="+mj-lt"/>
              </a:rPr>
              <a:t>profesores</a:t>
            </a:r>
            <a:r>
              <a:rPr lang="en-US" sz="1800" b="1" dirty="0">
                <a:latin typeface="+mj-lt"/>
              </a:rPr>
              <a:t> con </a:t>
            </a:r>
            <a:r>
              <a:rPr lang="en-US" sz="1800" b="1" dirty="0" err="1">
                <a:latin typeface="+mj-lt"/>
              </a:rPr>
              <a:t>una</a:t>
            </a:r>
            <a:r>
              <a:rPr lang="en-US" sz="1800" b="1" dirty="0">
                <a:latin typeface="+mj-lt"/>
              </a:rPr>
              <a:t> </a:t>
            </a:r>
            <a:r>
              <a:rPr lang="en-US" sz="1800" b="1" dirty="0" err="1">
                <a:latin typeface="+mj-lt"/>
              </a:rPr>
              <a:t>lista</a:t>
            </a:r>
            <a:r>
              <a:rPr lang="en-US" sz="1800" b="1" dirty="0">
                <a:latin typeface="+mj-lt"/>
              </a:rPr>
              <a:t> de </a:t>
            </a:r>
            <a:r>
              <a:rPr lang="en-US" sz="1800" b="1" dirty="0" err="1">
                <a:latin typeface="+mj-lt"/>
              </a:rPr>
              <a:t>verificación</a:t>
            </a:r>
            <a:r>
              <a:rPr lang="en-US" sz="1800" b="1" dirty="0">
                <a:latin typeface="+mj-lt"/>
              </a:rPr>
              <a:t> (</a:t>
            </a:r>
            <a:r>
              <a:rPr lang="en-US" sz="1800" b="1" dirty="0" err="1">
                <a:latin typeface="+mj-lt"/>
              </a:rPr>
              <a:t>por</a:t>
            </a:r>
            <a:r>
              <a:rPr lang="en-US" sz="1800" b="1" dirty="0">
                <a:latin typeface="+mj-lt"/>
              </a:rPr>
              <a:t> </a:t>
            </a:r>
            <a:r>
              <a:rPr lang="en-US" sz="1800" b="1" dirty="0" err="1">
                <a:latin typeface="+mj-lt"/>
              </a:rPr>
              <a:t>ejemplo</a:t>
            </a:r>
            <a:r>
              <a:rPr lang="en-US" sz="1800" b="1" dirty="0">
                <a:latin typeface="+mj-lt"/>
              </a:rPr>
              <a:t>, ¿con </a:t>
            </a:r>
            <a:r>
              <a:rPr lang="en-US" sz="1800" b="1" dirty="0" err="1">
                <a:latin typeface="+mj-lt"/>
              </a:rPr>
              <a:t>qué</a:t>
            </a:r>
            <a:r>
              <a:rPr lang="en-US" sz="1800" b="1" dirty="0">
                <a:latin typeface="+mj-lt"/>
              </a:rPr>
              <a:t> </a:t>
            </a:r>
            <a:r>
              <a:rPr lang="en-US" sz="1800" b="1" dirty="0" err="1">
                <a:latin typeface="+mj-lt"/>
              </a:rPr>
              <a:t>frecuencia</a:t>
            </a:r>
            <a:r>
              <a:rPr lang="en-US" sz="1800" b="1" dirty="0">
                <a:latin typeface="+mj-lt"/>
              </a:rPr>
              <a:t> </a:t>
            </a:r>
            <a:r>
              <a:rPr lang="en-US" sz="1800" b="1" dirty="0" err="1">
                <a:latin typeface="+mj-lt"/>
              </a:rPr>
              <a:t>recicla</a:t>
            </a:r>
            <a:r>
              <a:rPr lang="en-US" sz="1800" b="1" dirty="0">
                <a:latin typeface="+mj-lt"/>
              </a:rPr>
              <a:t>? / ¿</a:t>
            </a:r>
            <a:r>
              <a:rPr lang="en-US" sz="1800" b="1" dirty="0" err="1">
                <a:latin typeface="+mj-lt"/>
              </a:rPr>
              <a:t>Puede</a:t>
            </a:r>
            <a:r>
              <a:rPr lang="en-US" sz="1800" b="1" dirty="0">
                <a:latin typeface="+mj-lt"/>
              </a:rPr>
              <a:t> </a:t>
            </a:r>
            <a:r>
              <a:rPr lang="en-US" sz="1800" b="1" dirty="0" err="1">
                <a:latin typeface="+mj-lt"/>
              </a:rPr>
              <a:t>encontrar</a:t>
            </a:r>
            <a:r>
              <a:rPr lang="en-US" sz="1800" b="1" dirty="0">
                <a:latin typeface="+mj-lt"/>
              </a:rPr>
              <a:t> </a:t>
            </a:r>
            <a:r>
              <a:rPr lang="en-US" sz="1800" b="1" dirty="0" err="1">
                <a:latin typeface="+mj-lt"/>
              </a:rPr>
              <a:t>fácilmente</a:t>
            </a:r>
            <a:r>
              <a:rPr lang="en-US" sz="1800" b="1" dirty="0">
                <a:latin typeface="+mj-lt"/>
              </a:rPr>
              <a:t> </a:t>
            </a:r>
            <a:r>
              <a:rPr lang="en-US" sz="1800" b="1" dirty="0" err="1">
                <a:latin typeface="+mj-lt"/>
              </a:rPr>
              <a:t>los</a:t>
            </a:r>
            <a:r>
              <a:rPr lang="en-US" sz="1800" b="1" dirty="0">
                <a:latin typeface="+mj-lt"/>
              </a:rPr>
              <a:t> </a:t>
            </a:r>
            <a:r>
              <a:rPr lang="en-US" sz="1800" b="1" dirty="0" err="1">
                <a:latin typeface="+mj-lt"/>
              </a:rPr>
              <a:t>contenedores</a:t>
            </a:r>
            <a:r>
              <a:rPr lang="en-US" sz="1800" b="1" dirty="0">
                <a:latin typeface="+mj-lt"/>
              </a:rPr>
              <a:t> de </a:t>
            </a:r>
            <a:r>
              <a:rPr lang="en-US" sz="1800" b="1" dirty="0" err="1">
                <a:latin typeface="+mj-lt"/>
              </a:rPr>
              <a:t>reciclaje</a:t>
            </a:r>
            <a:r>
              <a:rPr lang="en-US" sz="1800" b="1" dirty="0">
                <a:latin typeface="+mj-lt"/>
              </a:rPr>
              <a:t> para </a:t>
            </a:r>
            <a:r>
              <a:rPr lang="en-US" sz="1800" b="1" dirty="0" err="1">
                <a:latin typeface="+mj-lt"/>
              </a:rPr>
              <a:t>cada</a:t>
            </a:r>
            <a:r>
              <a:rPr lang="en-US" sz="1800" b="1" dirty="0">
                <a:latin typeface="+mj-lt"/>
              </a:rPr>
              <a:t> material? ¿</a:t>
            </a:r>
            <a:r>
              <a:rPr lang="en-US" sz="1800" b="1" dirty="0" err="1">
                <a:latin typeface="+mj-lt"/>
              </a:rPr>
              <a:t>Están</a:t>
            </a:r>
            <a:r>
              <a:rPr lang="en-US" sz="1800" b="1" dirty="0">
                <a:latin typeface="+mj-lt"/>
              </a:rPr>
              <a:t> las </a:t>
            </a:r>
            <a:r>
              <a:rPr lang="en-US" sz="1800" b="1" dirty="0" err="1">
                <a:latin typeface="+mj-lt"/>
              </a:rPr>
              <a:t>cosas</a:t>
            </a:r>
            <a:r>
              <a:rPr lang="en-US" sz="1800" b="1" dirty="0">
                <a:latin typeface="+mj-lt"/>
              </a:rPr>
              <a:t> </a:t>
            </a:r>
            <a:r>
              <a:rPr lang="en-US" sz="1800" b="1" dirty="0" err="1">
                <a:latin typeface="+mj-lt"/>
              </a:rPr>
              <a:t>colocadas</a:t>
            </a:r>
            <a:r>
              <a:rPr lang="en-US" sz="1800" b="1" dirty="0">
                <a:latin typeface="+mj-lt"/>
              </a:rPr>
              <a:t> </a:t>
            </a:r>
            <a:r>
              <a:rPr lang="en-US" sz="1800" b="1" dirty="0" err="1">
                <a:latin typeface="+mj-lt"/>
              </a:rPr>
              <a:t>en</a:t>
            </a:r>
            <a:r>
              <a:rPr lang="en-US" sz="1800" b="1" dirty="0">
                <a:latin typeface="+mj-lt"/>
              </a:rPr>
              <a:t> </a:t>
            </a:r>
            <a:r>
              <a:rPr lang="en-US" sz="1800" b="1" dirty="0" err="1">
                <a:latin typeface="+mj-lt"/>
              </a:rPr>
              <a:t>los</a:t>
            </a:r>
            <a:r>
              <a:rPr lang="en-US" sz="1800" b="1" dirty="0">
                <a:latin typeface="+mj-lt"/>
              </a:rPr>
              <a:t> </a:t>
            </a:r>
            <a:r>
              <a:rPr lang="en-US" sz="1800" b="1" dirty="0" err="1">
                <a:latin typeface="+mj-lt"/>
              </a:rPr>
              <a:t>contenedores</a:t>
            </a:r>
            <a:r>
              <a:rPr lang="en-US" sz="1800" b="1" dirty="0">
                <a:latin typeface="+mj-lt"/>
              </a:rPr>
              <a:t> de </a:t>
            </a:r>
            <a:r>
              <a:rPr lang="en-US" sz="1800" b="1" dirty="0" err="1">
                <a:latin typeface="+mj-lt"/>
              </a:rPr>
              <a:t>reciclaje</a:t>
            </a:r>
            <a:r>
              <a:rPr lang="en-US" sz="1800" b="1" dirty="0">
                <a:latin typeface="+mj-lt"/>
              </a:rPr>
              <a:t> </a:t>
            </a:r>
            <a:r>
              <a:rPr lang="en-US" sz="1800" b="1" dirty="0" err="1">
                <a:latin typeface="+mj-lt"/>
              </a:rPr>
              <a:t>en</a:t>
            </a:r>
            <a:r>
              <a:rPr lang="en-US" sz="1800" b="1" dirty="0">
                <a:latin typeface="+mj-lt"/>
              </a:rPr>
              <a:t> las </a:t>
            </a:r>
            <a:r>
              <a:rPr lang="en-US" sz="1800" b="1" dirty="0" err="1">
                <a:latin typeface="+mj-lt"/>
              </a:rPr>
              <a:t>condiciones</a:t>
            </a:r>
            <a:r>
              <a:rPr lang="en-US" sz="1800" b="1" dirty="0">
                <a:latin typeface="+mj-lt"/>
              </a:rPr>
              <a:t> </a:t>
            </a:r>
            <a:r>
              <a:rPr lang="en-US" sz="1800" b="1" dirty="0" err="1">
                <a:latin typeface="+mj-lt"/>
              </a:rPr>
              <a:t>adecuadas</a:t>
            </a:r>
            <a:r>
              <a:rPr lang="en-US" sz="1800" b="1" dirty="0">
                <a:latin typeface="+mj-lt"/>
              </a:rPr>
              <a:t>?)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18" t="1679" r="6529" b="2152"/>
          <a:stretch/>
        </p:blipFill>
        <p:spPr bwMode="auto">
          <a:xfrm>
            <a:off x="5796136" y="720229"/>
            <a:ext cx="3240360" cy="6036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13760"/>
            <a:ext cx="8229600" cy="1143000"/>
          </a:xfrm>
        </p:spPr>
        <p:txBody>
          <a:bodyPr/>
          <a:lstStyle/>
          <a:p>
            <a:r>
              <a:rPr lang="en-US" b="1" dirty="0"/>
              <a:t>Pongamos la </a:t>
            </a:r>
            <a:r>
              <a:rPr lang="en-US" b="1" dirty="0" err="1"/>
              <a:t>teoría</a:t>
            </a:r>
            <a:r>
              <a:rPr lang="en-US" b="1" dirty="0"/>
              <a:t> </a:t>
            </a:r>
            <a:r>
              <a:rPr lang="en-US" b="1" dirty="0" err="1"/>
              <a:t>en</a:t>
            </a:r>
            <a:r>
              <a:rPr lang="en-US" b="1" dirty="0"/>
              <a:t> </a:t>
            </a:r>
            <a:r>
              <a:rPr lang="en-US" b="1" dirty="0" err="1"/>
              <a:t>práctica</a:t>
            </a:r>
            <a:endParaRPr lang="es-ES" dirty="0" err="1"/>
          </a:p>
        </p:txBody>
      </p:sp>
    </p:spTree>
    <p:extLst>
      <p:ext uri="{BB962C8B-B14F-4D97-AF65-F5344CB8AC3E}">
        <p14:creationId xmlns:p14="http://schemas.microsoft.com/office/powerpoint/2010/main" val="24067320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b="1" dirty="0"/>
              <a:t>Pongamos la </a:t>
            </a:r>
            <a:r>
              <a:rPr lang="en-US" b="1" dirty="0" err="1"/>
              <a:t>teoría</a:t>
            </a:r>
            <a:r>
              <a:rPr lang="en-US" b="1" dirty="0"/>
              <a:t> </a:t>
            </a:r>
            <a:r>
              <a:rPr lang="en-US" b="1" dirty="0" err="1"/>
              <a:t>en</a:t>
            </a:r>
            <a:r>
              <a:rPr lang="en-US" b="1" dirty="0"/>
              <a:t> </a:t>
            </a:r>
            <a:r>
              <a:rPr lang="en-US" b="1" dirty="0" err="1"/>
              <a:t>práctica</a:t>
            </a:r>
            <a:endParaRPr lang="es-ES" dirty="0" err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340768"/>
            <a:ext cx="8424936" cy="5040560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sz="1600" b="1" u="sng" dirty="0" err="1">
                <a:latin typeface="+mj-lt"/>
              </a:rPr>
              <a:t>Gestión</a:t>
            </a:r>
            <a:r>
              <a:rPr lang="en-US" sz="1600" b="1" u="sng" dirty="0">
                <a:latin typeface="+mj-lt"/>
              </a:rPr>
              <a:t> de </a:t>
            </a:r>
            <a:r>
              <a:rPr lang="en-US" sz="1600" b="1" u="sng" dirty="0" err="1">
                <a:latin typeface="+mj-lt"/>
              </a:rPr>
              <a:t>residuos</a:t>
            </a:r>
            <a:r>
              <a:rPr lang="en-US" sz="1600" b="1" u="sng" dirty="0">
                <a:latin typeface="+mj-lt"/>
              </a:rPr>
              <a:t> a </a:t>
            </a:r>
            <a:r>
              <a:rPr lang="en-US" sz="1600" b="1" u="sng" dirty="0" err="1">
                <a:latin typeface="+mj-lt"/>
              </a:rPr>
              <a:t>través</a:t>
            </a:r>
            <a:r>
              <a:rPr lang="en-US" sz="1600" b="1" u="sng" dirty="0">
                <a:latin typeface="+mj-lt"/>
              </a:rPr>
              <a:t> del </a:t>
            </a:r>
            <a:r>
              <a:rPr lang="en-US" sz="1600" b="1" u="sng" dirty="0" err="1">
                <a:latin typeface="+mj-lt"/>
              </a:rPr>
              <a:t>desperdicio</a:t>
            </a:r>
            <a:r>
              <a:rPr lang="en-US" sz="1600" b="1" u="sng" dirty="0">
                <a:latin typeface="+mj-lt"/>
              </a:rPr>
              <a:t> de </a:t>
            </a:r>
            <a:r>
              <a:rPr lang="en-US" sz="1600" b="1" u="sng" dirty="0" err="1">
                <a:latin typeface="+mj-lt"/>
              </a:rPr>
              <a:t>alimentos</a:t>
            </a:r>
            <a:br>
              <a:rPr lang="en-US" sz="1600" b="1" u="sng" dirty="0">
                <a:latin typeface="+mj-lt"/>
              </a:rPr>
            </a:br>
            <a:r>
              <a:rPr lang="en-US" sz="1600" dirty="0">
                <a:latin typeface="+mj-lt"/>
                <a:ea typeface="Calibri"/>
                <a:cs typeface="Calibri"/>
              </a:rPr>
              <a:t>Una </a:t>
            </a:r>
            <a:r>
              <a:rPr lang="en-US" sz="1600" dirty="0" err="1">
                <a:latin typeface="+mj-lt"/>
                <a:ea typeface="Calibri"/>
                <a:cs typeface="Calibri"/>
              </a:rPr>
              <a:t>lista</a:t>
            </a:r>
            <a:r>
              <a:rPr lang="en-US" sz="1600" dirty="0">
                <a:latin typeface="+mj-lt"/>
                <a:ea typeface="Calibri"/>
                <a:cs typeface="Calibri"/>
              </a:rPr>
              <a:t> de </a:t>
            </a:r>
            <a:r>
              <a:rPr lang="en-US" sz="1600" dirty="0" err="1">
                <a:latin typeface="+mj-lt"/>
                <a:ea typeface="Calibri"/>
                <a:cs typeface="Calibri"/>
              </a:rPr>
              <a:t>verificación</a:t>
            </a:r>
            <a:r>
              <a:rPr lang="en-US" sz="1600" dirty="0">
                <a:latin typeface="+mj-lt"/>
                <a:ea typeface="Calibri"/>
                <a:cs typeface="Calibri"/>
              </a:rPr>
              <a:t> de </a:t>
            </a:r>
            <a:r>
              <a:rPr lang="en-US" sz="1600" dirty="0" err="1">
                <a:latin typeface="+mj-lt"/>
                <a:ea typeface="Calibri"/>
                <a:cs typeface="Calibri"/>
              </a:rPr>
              <a:t>revisión</a:t>
            </a:r>
            <a:r>
              <a:rPr lang="en-US" sz="1600" dirty="0">
                <a:latin typeface="+mj-lt"/>
                <a:ea typeface="Calibri"/>
                <a:cs typeface="Calibri"/>
              </a:rPr>
              <a:t> </a:t>
            </a:r>
            <a:r>
              <a:rPr lang="en-US" sz="1600" dirty="0" err="1">
                <a:latin typeface="+mj-lt"/>
                <a:ea typeface="Calibri"/>
                <a:cs typeface="Calibri"/>
              </a:rPr>
              <a:t>anual</a:t>
            </a:r>
            <a:r>
              <a:rPr lang="en-US" sz="1600" dirty="0">
                <a:latin typeface="+mj-lt"/>
                <a:ea typeface="Calibri"/>
                <a:cs typeface="Calibri"/>
              </a:rPr>
              <a:t> </a:t>
            </a:r>
            <a:r>
              <a:rPr lang="en-US" sz="1600" dirty="0" err="1">
                <a:latin typeface="+mj-lt"/>
                <a:ea typeface="Calibri"/>
                <a:cs typeface="Calibri"/>
              </a:rPr>
              <a:t>sobre</a:t>
            </a:r>
            <a:r>
              <a:rPr lang="en-US" sz="1600" dirty="0">
                <a:latin typeface="+mj-lt"/>
                <a:ea typeface="Calibri"/>
                <a:cs typeface="Calibri"/>
              </a:rPr>
              <a:t> </a:t>
            </a:r>
            <a:r>
              <a:rPr lang="en-US" sz="1600" dirty="0" err="1">
                <a:latin typeface="+mj-lt"/>
                <a:ea typeface="Calibri"/>
                <a:cs typeface="Calibri"/>
              </a:rPr>
              <a:t>el</a:t>
            </a:r>
            <a:r>
              <a:rPr lang="en-US" sz="1600" dirty="0">
                <a:latin typeface="+mj-lt"/>
                <a:ea typeface="Calibri"/>
                <a:cs typeface="Calibri"/>
              </a:rPr>
              <a:t> </a:t>
            </a:r>
            <a:r>
              <a:rPr lang="en-US" sz="1600" dirty="0" err="1">
                <a:latin typeface="+mj-lt"/>
                <a:ea typeface="Calibri"/>
                <a:cs typeface="Calibri"/>
              </a:rPr>
              <a:t>desperdicio</a:t>
            </a:r>
            <a:r>
              <a:rPr lang="en-US" sz="1600" dirty="0">
                <a:latin typeface="+mj-lt"/>
                <a:ea typeface="Calibri"/>
                <a:cs typeface="Calibri"/>
              </a:rPr>
              <a:t> de </a:t>
            </a:r>
            <a:r>
              <a:rPr lang="en-US" sz="1600" dirty="0" err="1">
                <a:latin typeface="+mj-lt"/>
                <a:ea typeface="Calibri"/>
                <a:cs typeface="Calibri"/>
              </a:rPr>
              <a:t>alimentos</a:t>
            </a:r>
            <a:r>
              <a:rPr lang="en-US" sz="1600" dirty="0">
                <a:latin typeface="+mj-lt"/>
                <a:ea typeface="Calibri"/>
                <a:cs typeface="Calibri"/>
              </a:rPr>
              <a:t> </a:t>
            </a:r>
            <a:r>
              <a:rPr lang="en-US" sz="1600" dirty="0" err="1">
                <a:latin typeface="+mj-lt"/>
                <a:ea typeface="Calibri"/>
                <a:cs typeface="Calibri"/>
              </a:rPr>
              <a:t>en</a:t>
            </a:r>
            <a:r>
              <a:rPr lang="en-US" sz="1600" dirty="0">
                <a:latin typeface="+mj-lt"/>
                <a:ea typeface="Calibri"/>
                <a:cs typeface="Calibri"/>
              </a:rPr>
              <a:t> la </a:t>
            </a:r>
            <a:r>
              <a:rPr lang="en-US" sz="1600" dirty="0" err="1">
                <a:latin typeface="+mj-lt"/>
                <a:ea typeface="Calibri"/>
                <a:cs typeface="Calibri"/>
              </a:rPr>
              <a:t>cafetería</a:t>
            </a:r>
            <a:r>
              <a:rPr lang="en-US" sz="1600" dirty="0">
                <a:latin typeface="+mj-lt"/>
                <a:ea typeface="Calibri"/>
                <a:cs typeface="Calibri"/>
              </a:rPr>
              <a:t> del </a:t>
            </a:r>
            <a:r>
              <a:rPr lang="en-US" sz="1600" dirty="0" err="1">
                <a:latin typeface="+mj-lt"/>
                <a:ea typeface="Calibri"/>
                <a:cs typeface="Calibri"/>
              </a:rPr>
              <a:t>centro</a:t>
            </a:r>
            <a:r>
              <a:rPr lang="en-US" sz="1600" dirty="0">
                <a:latin typeface="+mj-lt"/>
                <a:ea typeface="Calibri"/>
                <a:cs typeface="Calibri"/>
              </a:rPr>
              <a:t> escolar </a:t>
            </a:r>
            <a:r>
              <a:rPr lang="en-US" sz="1600" dirty="0" err="1">
                <a:latin typeface="+mj-lt"/>
                <a:ea typeface="Calibri"/>
                <a:cs typeface="Calibri"/>
              </a:rPr>
              <a:t>puede</a:t>
            </a:r>
            <a:r>
              <a:rPr lang="en-US" sz="1600" dirty="0">
                <a:latin typeface="+mj-lt"/>
                <a:ea typeface="Calibri"/>
                <a:cs typeface="Calibri"/>
              </a:rPr>
              <a:t> </a:t>
            </a:r>
            <a:r>
              <a:rPr lang="en-US" sz="1600" dirty="0" err="1">
                <a:latin typeface="+mj-lt"/>
                <a:ea typeface="Calibri"/>
                <a:cs typeface="Calibri"/>
              </a:rPr>
              <a:t>incluir</a:t>
            </a:r>
            <a:r>
              <a:rPr lang="en-US" sz="1600" dirty="0">
                <a:latin typeface="+mj-lt"/>
                <a:ea typeface="Calibri"/>
                <a:cs typeface="Calibri"/>
              </a:rPr>
              <a:t> </a:t>
            </a:r>
            <a:r>
              <a:rPr lang="en-US" sz="1600" dirty="0" err="1">
                <a:latin typeface="+mj-lt"/>
                <a:ea typeface="Calibri"/>
                <a:cs typeface="Calibri"/>
              </a:rPr>
              <a:t>los</a:t>
            </a:r>
            <a:r>
              <a:rPr lang="en-US" sz="1600" dirty="0">
                <a:latin typeface="+mj-lt"/>
                <a:ea typeface="Calibri"/>
                <a:cs typeface="Calibri"/>
              </a:rPr>
              <a:t> </a:t>
            </a:r>
            <a:r>
              <a:rPr lang="en-US" sz="1600" dirty="0" err="1">
                <a:latin typeface="+mj-lt"/>
                <a:ea typeface="Calibri"/>
                <a:cs typeface="Calibri"/>
              </a:rPr>
              <a:t>siguientes</a:t>
            </a:r>
            <a:r>
              <a:rPr lang="en-US" sz="1600" dirty="0">
                <a:latin typeface="+mj-lt"/>
                <a:ea typeface="Calibri"/>
                <a:cs typeface="Calibri"/>
              </a:rPr>
              <a:t> pasos: </a:t>
            </a:r>
            <a:endParaRPr lang="es-ES" dirty="0">
              <a:latin typeface="+mj-lt"/>
              <a:ea typeface="Calibri"/>
              <a:cs typeface="Calibri"/>
            </a:endParaRPr>
          </a:p>
          <a:p>
            <a:pPr algn="just"/>
            <a:r>
              <a:rPr lang="en-US" sz="1600" dirty="0" err="1">
                <a:latin typeface="+mj-lt"/>
                <a:ea typeface="Calibri"/>
                <a:cs typeface="Calibri"/>
              </a:rPr>
              <a:t>Revisar</a:t>
            </a:r>
            <a:r>
              <a:rPr lang="en-US" sz="1600" dirty="0">
                <a:latin typeface="+mj-lt"/>
                <a:ea typeface="Calibri"/>
                <a:cs typeface="Calibri"/>
              </a:rPr>
              <a:t> el </a:t>
            </a:r>
            <a:r>
              <a:rPr lang="en-US" sz="1600" dirty="0" err="1">
                <a:latin typeface="+mj-lt"/>
                <a:ea typeface="Calibri"/>
                <a:cs typeface="Calibri"/>
              </a:rPr>
              <a:t>programa</a:t>
            </a:r>
            <a:r>
              <a:rPr lang="en-US" sz="1600" dirty="0">
                <a:latin typeface="+mj-lt"/>
                <a:ea typeface="Calibri"/>
                <a:cs typeface="Calibri"/>
              </a:rPr>
              <a:t> de </a:t>
            </a:r>
            <a:r>
              <a:rPr lang="en-US" sz="1600" dirty="0" err="1">
                <a:latin typeface="+mj-lt"/>
                <a:ea typeface="Calibri"/>
                <a:cs typeface="Calibri"/>
              </a:rPr>
              <a:t>nutrición</a:t>
            </a:r>
            <a:r>
              <a:rPr lang="en-US" sz="1600" dirty="0">
                <a:latin typeface="+mj-lt"/>
                <a:ea typeface="Calibri"/>
                <a:cs typeface="Calibri"/>
              </a:rPr>
              <a:t> y </a:t>
            </a:r>
            <a:r>
              <a:rPr lang="en-US" sz="1600" dirty="0" err="1">
                <a:latin typeface="+mj-lt"/>
                <a:ea typeface="Calibri"/>
                <a:cs typeface="Calibri"/>
              </a:rPr>
              <a:t>dieta</a:t>
            </a:r>
            <a:r>
              <a:rPr lang="en-US" sz="1600" dirty="0">
                <a:latin typeface="+mj-lt"/>
                <a:ea typeface="Calibri"/>
                <a:cs typeface="Calibri"/>
              </a:rPr>
              <a:t> del </a:t>
            </a:r>
            <a:r>
              <a:rPr lang="en-US" sz="1600" dirty="0" err="1">
                <a:latin typeface="+mj-lt"/>
                <a:ea typeface="Calibri"/>
                <a:cs typeface="Calibri"/>
              </a:rPr>
              <a:t>centro</a:t>
            </a:r>
            <a:r>
              <a:rPr lang="en-US" sz="1600" dirty="0">
                <a:latin typeface="+mj-lt"/>
                <a:ea typeface="Calibri"/>
                <a:cs typeface="Calibri"/>
              </a:rPr>
              <a:t> escolar (con </a:t>
            </a:r>
            <a:r>
              <a:rPr lang="en-US" sz="1600" dirty="0" err="1">
                <a:latin typeface="+mj-lt"/>
                <a:ea typeface="Calibri"/>
                <a:cs typeface="Calibri"/>
              </a:rPr>
              <a:t>qué</a:t>
            </a:r>
            <a:r>
              <a:rPr lang="en-US" sz="1600" dirty="0">
                <a:latin typeface="+mj-lt"/>
                <a:ea typeface="Calibri"/>
                <a:cs typeface="Calibri"/>
              </a:rPr>
              <a:t> </a:t>
            </a:r>
            <a:r>
              <a:rPr lang="en-US" sz="1600" dirty="0" err="1">
                <a:latin typeface="+mj-lt"/>
                <a:ea typeface="Calibri"/>
                <a:cs typeface="Calibri"/>
              </a:rPr>
              <a:t>frecuencia</a:t>
            </a:r>
            <a:r>
              <a:rPr lang="en-US" sz="1600" dirty="0">
                <a:latin typeface="+mj-lt"/>
                <a:ea typeface="Calibri"/>
                <a:cs typeface="Calibri"/>
              </a:rPr>
              <a:t> el </a:t>
            </a:r>
            <a:r>
              <a:rPr lang="en-US" sz="1600" dirty="0" err="1">
                <a:latin typeface="+mj-lt"/>
                <a:ea typeface="Calibri"/>
                <a:cs typeface="Calibri"/>
              </a:rPr>
              <a:t>alumnado</a:t>
            </a:r>
            <a:r>
              <a:rPr lang="en-US" sz="1600" dirty="0">
                <a:latin typeface="+mj-lt"/>
                <a:ea typeface="Calibri"/>
                <a:cs typeface="Calibri"/>
              </a:rPr>
              <a:t> come carne, </a:t>
            </a:r>
            <a:r>
              <a:rPr lang="en-US" sz="1600" dirty="0" err="1">
                <a:latin typeface="+mj-lt"/>
                <a:ea typeface="Calibri"/>
                <a:cs typeface="Calibri"/>
              </a:rPr>
              <a:t>verduras</a:t>
            </a:r>
            <a:r>
              <a:rPr lang="en-US" sz="1600" dirty="0">
                <a:latin typeface="+mj-lt"/>
                <a:ea typeface="Calibri"/>
                <a:cs typeface="Calibri"/>
              </a:rPr>
              <a:t>, </a:t>
            </a:r>
            <a:r>
              <a:rPr lang="en-US" sz="1600" dirty="0" err="1">
                <a:latin typeface="+mj-lt"/>
                <a:ea typeface="Calibri"/>
                <a:cs typeface="Calibri"/>
              </a:rPr>
              <a:t>productos</a:t>
            </a:r>
            <a:r>
              <a:rPr lang="en-US" sz="1600" dirty="0">
                <a:latin typeface="+mj-lt"/>
                <a:ea typeface="Calibri"/>
                <a:cs typeface="Calibri"/>
              </a:rPr>
              <a:t> </a:t>
            </a:r>
            <a:r>
              <a:rPr lang="en-US" sz="1600" dirty="0" err="1">
                <a:latin typeface="+mj-lt"/>
                <a:ea typeface="Calibri"/>
                <a:cs typeface="Calibri"/>
              </a:rPr>
              <a:t>lácteos</a:t>
            </a:r>
            <a:r>
              <a:rPr lang="en-US" sz="1600" dirty="0">
                <a:latin typeface="+mj-lt"/>
                <a:ea typeface="Calibri"/>
                <a:cs typeface="Calibri"/>
              </a:rPr>
              <a:t>, etc.) </a:t>
            </a:r>
            <a:endParaRPr lang="es-ES" dirty="0"/>
          </a:p>
          <a:p>
            <a:pPr algn="just"/>
            <a:r>
              <a:rPr lang="en-US" sz="1600" dirty="0" err="1">
                <a:latin typeface="+mj-lt"/>
                <a:ea typeface="Calibri"/>
                <a:cs typeface="Calibri"/>
              </a:rPr>
              <a:t>Controlar</a:t>
            </a:r>
            <a:r>
              <a:rPr lang="en-US" sz="1600" dirty="0">
                <a:latin typeface="+mj-lt"/>
                <a:ea typeface="Calibri"/>
                <a:cs typeface="Calibri"/>
              </a:rPr>
              <a:t> la </a:t>
            </a:r>
            <a:r>
              <a:rPr lang="en-US" sz="1600" dirty="0" err="1">
                <a:latin typeface="+mj-lt"/>
                <a:ea typeface="Calibri"/>
                <a:cs typeface="Calibri"/>
              </a:rPr>
              <a:t>cantidad</a:t>
            </a:r>
            <a:r>
              <a:rPr lang="en-US" sz="1600" dirty="0">
                <a:latin typeface="+mj-lt"/>
                <a:ea typeface="Calibri"/>
                <a:cs typeface="Calibri"/>
              </a:rPr>
              <a:t> de </a:t>
            </a:r>
            <a:r>
              <a:rPr lang="en-US" sz="1600" dirty="0" err="1">
                <a:latin typeface="+mj-lt"/>
                <a:ea typeface="Calibri"/>
                <a:cs typeface="Calibri"/>
              </a:rPr>
              <a:t>alimentos</a:t>
            </a:r>
            <a:r>
              <a:rPr lang="en-US" sz="1600" dirty="0">
                <a:latin typeface="+mj-lt"/>
                <a:ea typeface="Calibri"/>
                <a:cs typeface="Calibri"/>
              </a:rPr>
              <a:t> que se </a:t>
            </a:r>
            <a:r>
              <a:rPr lang="en-US" sz="1600" dirty="0" err="1">
                <a:latin typeface="+mj-lt"/>
                <a:ea typeface="Calibri"/>
                <a:cs typeface="Calibri"/>
              </a:rPr>
              <a:t>desechan</a:t>
            </a:r>
            <a:r>
              <a:rPr lang="en-US" sz="1600" dirty="0">
                <a:latin typeface="+mj-lt"/>
                <a:ea typeface="Calibri"/>
                <a:cs typeface="Calibri"/>
              </a:rPr>
              <a:t> a </a:t>
            </a:r>
            <a:r>
              <a:rPr lang="en-US" sz="1600" dirty="0" err="1">
                <a:latin typeface="+mj-lt"/>
                <a:ea typeface="Calibri"/>
                <a:cs typeface="Calibri"/>
              </a:rPr>
              <a:t>diario</a:t>
            </a:r>
            <a:r>
              <a:rPr lang="en-US" sz="1600" dirty="0">
                <a:latin typeface="+mj-lt"/>
                <a:ea typeface="Calibri"/>
                <a:cs typeface="Calibri"/>
              </a:rPr>
              <a:t> </a:t>
            </a:r>
            <a:endParaRPr lang="en-US" dirty="0">
              <a:latin typeface="+mj-lt"/>
              <a:ea typeface="Calibri"/>
              <a:cs typeface="Calibri"/>
            </a:endParaRPr>
          </a:p>
          <a:p>
            <a:pPr algn="just"/>
            <a:r>
              <a:rPr lang="en-US" sz="1600" dirty="0" err="1">
                <a:latin typeface="+mj-lt"/>
                <a:ea typeface="Calibri"/>
                <a:cs typeface="Calibri"/>
              </a:rPr>
              <a:t>Evaluar</a:t>
            </a:r>
            <a:r>
              <a:rPr lang="en-US" sz="1600" dirty="0">
                <a:latin typeface="+mj-lt"/>
                <a:ea typeface="Calibri"/>
                <a:cs typeface="Calibri"/>
              </a:rPr>
              <a:t> la </a:t>
            </a:r>
            <a:r>
              <a:rPr lang="en-US" sz="1600" dirty="0" err="1">
                <a:latin typeface="+mj-lt"/>
                <a:ea typeface="Calibri"/>
                <a:cs typeface="Calibri"/>
              </a:rPr>
              <a:t>disponibilidad</a:t>
            </a:r>
            <a:r>
              <a:rPr lang="en-US" sz="1600" dirty="0">
                <a:latin typeface="+mj-lt"/>
                <a:ea typeface="Calibri"/>
                <a:cs typeface="Calibri"/>
              </a:rPr>
              <a:t> y </a:t>
            </a:r>
            <a:r>
              <a:rPr lang="en-US" sz="1600" dirty="0" err="1">
                <a:latin typeface="+mj-lt"/>
                <a:ea typeface="Calibri"/>
                <a:cs typeface="Calibri"/>
              </a:rPr>
              <a:t>calidad</a:t>
            </a:r>
            <a:r>
              <a:rPr lang="en-US" sz="1600" dirty="0">
                <a:latin typeface="+mj-lt"/>
                <a:ea typeface="Calibri"/>
                <a:cs typeface="Calibri"/>
              </a:rPr>
              <a:t> de </a:t>
            </a:r>
            <a:r>
              <a:rPr lang="en-US" sz="1600" dirty="0" err="1">
                <a:latin typeface="+mj-lt"/>
                <a:ea typeface="Calibri"/>
                <a:cs typeface="Calibri"/>
              </a:rPr>
              <a:t>opciones</a:t>
            </a:r>
            <a:r>
              <a:rPr lang="en-US" sz="1600" dirty="0">
                <a:latin typeface="+mj-lt"/>
                <a:ea typeface="Calibri"/>
                <a:cs typeface="Calibri"/>
              </a:rPr>
              <a:t> de </a:t>
            </a:r>
            <a:r>
              <a:rPr lang="en-US" sz="1600" dirty="0" err="1">
                <a:latin typeface="+mj-lt"/>
                <a:ea typeface="Calibri"/>
                <a:cs typeface="Calibri"/>
              </a:rPr>
              <a:t>alimentos</a:t>
            </a:r>
            <a:r>
              <a:rPr lang="en-US" sz="1600" dirty="0">
                <a:latin typeface="+mj-lt"/>
                <a:ea typeface="Calibri"/>
                <a:cs typeface="Calibri"/>
              </a:rPr>
              <a:t> </a:t>
            </a:r>
            <a:r>
              <a:rPr lang="en-US" sz="1600" dirty="0" err="1">
                <a:latin typeface="+mj-lt"/>
                <a:ea typeface="Calibri"/>
                <a:cs typeface="Calibri"/>
              </a:rPr>
              <a:t>saludables</a:t>
            </a:r>
            <a:r>
              <a:rPr lang="en-US" sz="1600" dirty="0">
                <a:latin typeface="+mj-lt"/>
                <a:ea typeface="Calibri"/>
                <a:cs typeface="Calibri"/>
              </a:rPr>
              <a:t> y </a:t>
            </a:r>
            <a:r>
              <a:rPr lang="en-US" sz="1600" dirty="0" err="1">
                <a:latin typeface="+mj-lt"/>
                <a:ea typeface="Calibri"/>
                <a:cs typeface="Calibri"/>
              </a:rPr>
              <a:t>ecológicos</a:t>
            </a:r>
            <a:r>
              <a:rPr lang="en-US" sz="1600" dirty="0">
                <a:latin typeface="+mj-lt"/>
                <a:ea typeface="Calibri"/>
                <a:cs typeface="Calibri"/>
              </a:rPr>
              <a:t> (</a:t>
            </a:r>
            <a:r>
              <a:rPr lang="en-US" sz="1600" dirty="0" err="1">
                <a:latin typeface="+mj-lt"/>
                <a:ea typeface="Calibri"/>
                <a:cs typeface="Calibri"/>
              </a:rPr>
              <a:t>por</a:t>
            </a:r>
            <a:r>
              <a:rPr lang="en-US" sz="1600" dirty="0">
                <a:latin typeface="+mj-lt"/>
                <a:ea typeface="Calibri"/>
                <a:cs typeface="Calibri"/>
              </a:rPr>
              <a:t> </a:t>
            </a:r>
            <a:r>
              <a:rPr lang="en-US" sz="1600" dirty="0" err="1">
                <a:latin typeface="+mj-lt"/>
                <a:ea typeface="Calibri"/>
                <a:cs typeface="Calibri"/>
              </a:rPr>
              <a:t>ejemplo</a:t>
            </a:r>
            <a:r>
              <a:rPr lang="en-US" sz="1600" dirty="0">
                <a:latin typeface="+mj-lt"/>
                <a:ea typeface="Calibri"/>
                <a:cs typeface="Calibri"/>
              </a:rPr>
              <a:t>, ¿</a:t>
            </a:r>
            <a:r>
              <a:rPr lang="en-US" sz="1600" dirty="0" err="1">
                <a:latin typeface="+mj-lt"/>
                <a:ea typeface="Calibri"/>
                <a:cs typeface="Calibri"/>
              </a:rPr>
              <a:t>el</a:t>
            </a:r>
            <a:r>
              <a:rPr lang="en-US" sz="1600" dirty="0">
                <a:latin typeface="+mj-lt"/>
                <a:ea typeface="Calibri"/>
                <a:cs typeface="Calibri"/>
              </a:rPr>
              <a:t> </a:t>
            </a:r>
            <a:r>
              <a:rPr lang="en-US" sz="1600" dirty="0" err="1">
                <a:latin typeface="+mj-lt"/>
                <a:ea typeface="Calibri"/>
                <a:cs typeface="Calibri"/>
              </a:rPr>
              <a:t>centro</a:t>
            </a:r>
            <a:r>
              <a:rPr lang="en-US" sz="1600" dirty="0">
                <a:latin typeface="+mj-lt"/>
                <a:ea typeface="Calibri"/>
                <a:cs typeface="Calibri"/>
              </a:rPr>
              <a:t> escolar </a:t>
            </a:r>
            <a:r>
              <a:rPr lang="en-US" sz="1600" dirty="0" err="1">
                <a:latin typeface="+mj-lt"/>
                <a:ea typeface="Calibri"/>
                <a:cs typeface="Calibri"/>
              </a:rPr>
              <a:t>compra</a:t>
            </a:r>
            <a:r>
              <a:rPr lang="en-US" sz="1600" dirty="0">
                <a:latin typeface="+mj-lt"/>
                <a:ea typeface="Calibri"/>
                <a:cs typeface="Calibri"/>
              </a:rPr>
              <a:t> </a:t>
            </a:r>
            <a:r>
              <a:rPr lang="en-US" sz="1600" dirty="0" err="1">
                <a:latin typeface="+mj-lt"/>
                <a:ea typeface="Calibri"/>
                <a:cs typeface="Calibri"/>
              </a:rPr>
              <a:t>productos</a:t>
            </a:r>
            <a:r>
              <a:rPr lang="en-US" sz="1600" dirty="0">
                <a:latin typeface="+mj-lt"/>
                <a:ea typeface="Calibri"/>
                <a:cs typeface="Calibri"/>
              </a:rPr>
              <a:t> de </a:t>
            </a:r>
            <a:r>
              <a:rPr lang="en-US" sz="1600" dirty="0" err="1">
                <a:latin typeface="+mj-lt"/>
                <a:ea typeface="Calibri"/>
                <a:cs typeface="Calibri"/>
              </a:rPr>
              <a:t>granjas</a:t>
            </a:r>
            <a:r>
              <a:rPr lang="en-US" sz="1600" dirty="0">
                <a:latin typeface="+mj-lt"/>
                <a:ea typeface="Calibri"/>
                <a:cs typeface="Calibri"/>
              </a:rPr>
              <a:t> locales? ¿</a:t>
            </a:r>
            <a:r>
              <a:rPr lang="en-US" sz="1600" dirty="0" err="1">
                <a:latin typeface="+mj-lt"/>
                <a:ea typeface="Calibri"/>
                <a:cs typeface="Calibri"/>
              </a:rPr>
              <a:t>Podríamos</a:t>
            </a:r>
            <a:r>
              <a:rPr lang="en-US" sz="1600" dirty="0">
                <a:latin typeface="+mj-lt"/>
                <a:ea typeface="Calibri"/>
                <a:cs typeface="Calibri"/>
              </a:rPr>
              <a:t> </a:t>
            </a:r>
            <a:r>
              <a:rPr lang="en-US" sz="1600" dirty="0" err="1">
                <a:latin typeface="+mj-lt"/>
                <a:ea typeface="Calibri"/>
                <a:cs typeface="Calibri"/>
              </a:rPr>
              <a:t>cooperar</a:t>
            </a:r>
            <a:r>
              <a:rPr lang="en-US" sz="1600" dirty="0">
                <a:latin typeface="+mj-lt"/>
                <a:ea typeface="Calibri"/>
                <a:cs typeface="Calibri"/>
              </a:rPr>
              <a:t> con </a:t>
            </a:r>
            <a:r>
              <a:rPr lang="en-US" sz="1600" dirty="0" err="1">
                <a:latin typeface="+mj-lt"/>
                <a:ea typeface="Calibri"/>
                <a:cs typeface="Calibri"/>
              </a:rPr>
              <a:t>una</a:t>
            </a:r>
            <a:r>
              <a:rPr lang="en-US" sz="1600" dirty="0">
                <a:latin typeface="+mj-lt"/>
                <a:ea typeface="Calibri"/>
                <a:cs typeface="Calibri"/>
              </a:rPr>
              <a:t> </a:t>
            </a:r>
            <a:r>
              <a:rPr lang="en-US" sz="1600" dirty="0" err="1">
                <a:latin typeface="+mj-lt"/>
                <a:ea typeface="Calibri"/>
                <a:cs typeface="Calibri"/>
              </a:rPr>
              <a:t>granja</a:t>
            </a:r>
            <a:r>
              <a:rPr lang="en-US" sz="1600" dirty="0">
                <a:latin typeface="+mj-lt"/>
                <a:ea typeface="Calibri"/>
                <a:cs typeface="Calibri"/>
              </a:rPr>
              <a:t> local y </a:t>
            </a:r>
            <a:r>
              <a:rPr lang="en-US" sz="1600" dirty="0" err="1">
                <a:latin typeface="+mj-lt"/>
                <a:ea typeface="Calibri"/>
                <a:cs typeface="Calibri"/>
              </a:rPr>
              <a:t>proporcionarles</a:t>
            </a:r>
            <a:r>
              <a:rPr lang="en-US" sz="1600" dirty="0">
                <a:latin typeface="+mj-lt"/>
                <a:ea typeface="Calibri"/>
                <a:cs typeface="Calibri"/>
              </a:rPr>
              <a:t> </a:t>
            </a:r>
            <a:r>
              <a:rPr lang="en-US" sz="1600" dirty="0" err="1">
                <a:latin typeface="+mj-lt"/>
                <a:ea typeface="Calibri"/>
                <a:cs typeface="Calibri"/>
              </a:rPr>
              <a:t>abono</a:t>
            </a:r>
            <a:r>
              <a:rPr lang="en-US" sz="1600" dirty="0">
                <a:latin typeface="+mj-lt"/>
                <a:ea typeface="Calibri"/>
                <a:cs typeface="Calibri"/>
              </a:rPr>
              <a:t> o </a:t>
            </a:r>
            <a:r>
              <a:rPr lang="en-US" sz="1600" dirty="0" err="1">
                <a:latin typeface="+mj-lt"/>
                <a:ea typeface="Calibri"/>
                <a:cs typeface="Calibri"/>
              </a:rPr>
              <a:t>restos</a:t>
            </a:r>
            <a:r>
              <a:rPr lang="en-US" sz="1600" dirty="0">
                <a:latin typeface="+mj-lt"/>
                <a:ea typeface="Calibri"/>
                <a:cs typeface="Calibri"/>
              </a:rPr>
              <a:t> de comida para sus </a:t>
            </a:r>
            <a:r>
              <a:rPr lang="en-US" sz="1600" dirty="0" err="1">
                <a:latin typeface="+mj-lt"/>
                <a:ea typeface="Calibri"/>
                <a:cs typeface="Calibri"/>
              </a:rPr>
              <a:t>animales</a:t>
            </a:r>
            <a:r>
              <a:rPr lang="en-US" sz="1600" dirty="0">
                <a:latin typeface="+mj-lt"/>
                <a:ea typeface="Calibri"/>
                <a:cs typeface="Calibri"/>
              </a:rPr>
              <a:t> a </a:t>
            </a:r>
            <a:r>
              <a:rPr lang="en-US" sz="1600" dirty="0" err="1">
                <a:latin typeface="+mj-lt"/>
                <a:ea typeface="Calibri"/>
                <a:cs typeface="Calibri"/>
              </a:rPr>
              <a:t>cambio</a:t>
            </a:r>
            <a:r>
              <a:rPr lang="en-US" sz="1600" dirty="0">
                <a:latin typeface="+mj-lt"/>
                <a:ea typeface="Calibri"/>
                <a:cs typeface="Calibri"/>
              </a:rPr>
              <a:t> de </a:t>
            </a:r>
            <a:r>
              <a:rPr lang="en-US" sz="1600" dirty="0" err="1">
                <a:latin typeface="+mj-lt"/>
                <a:ea typeface="Calibri"/>
                <a:cs typeface="Calibri"/>
              </a:rPr>
              <a:t>productos</a:t>
            </a:r>
            <a:r>
              <a:rPr lang="en-US" sz="1600" dirty="0">
                <a:latin typeface="+mj-lt"/>
                <a:ea typeface="Calibri"/>
                <a:cs typeface="Calibri"/>
              </a:rPr>
              <a:t>)</a:t>
            </a:r>
            <a:endParaRPr lang="en-US" dirty="0">
              <a:latin typeface="+mj-lt"/>
              <a:ea typeface="Calibri"/>
              <a:cs typeface="Calibri"/>
            </a:endParaRPr>
          </a:p>
          <a:p>
            <a:pPr algn="just"/>
            <a:r>
              <a:rPr lang="en-US" sz="1600" dirty="0" err="1">
                <a:latin typeface="+mj-lt"/>
                <a:ea typeface="Calibri"/>
                <a:cs typeface="Calibri"/>
              </a:rPr>
              <a:t>Evaluar</a:t>
            </a:r>
            <a:r>
              <a:rPr lang="en-US" sz="1600" dirty="0">
                <a:latin typeface="+mj-lt"/>
                <a:ea typeface="Calibri"/>
                <a:cs typeface="Calibri"/>
              </a:rPr>
              <a:t> la </a:t>
            </a:r>
            <a:r>
              <a:rPr lang="en-US" sz="1600" dirty="0" err="1">
                <a:latin typeface="+mj-lt"/>
                <a:ea typeface="Calibri"/>
                <a:cs typeface="Calibri"/>
              </a:rPr>
              <a:t>huella</a:t>
            </a:r>
            <a:r>
              <a:rPr lang="en-US" sz="1600" dirty="0">
                <a:latin typeface="+mj-lt"/>
                <a:ea typeface="Calibri"/>
                <a:cs typeface="Calibri"/>
              </a:rPr>
              <a:t> de </a:t>
            </a:r>
            <a:r>
              <a:rPr lang="en-US" sz="1600" dirty="0" err="1">
                <a:latin typeface="+mj-lt"/>
                <a:ea typeface="Calibri"/>
                <a:cs typeface="Calibri"/>
              </a:rPr>
              <a:t>carbono</a:t>
            </a:r>
            <a:r>
              <a:rPr lang="en-US" sz="1600" dirty="0">
                <a:latin typeface="+mj-lt"/>
                <a:ea typeface="Calibri"/>
                <a:cs typeface="Calibri"/>
              </a:rPr>
              <a:t> del </a:t>
            </a:r>
            <a:r>
              <a:rPr lang="en-US" sz="1600" dirty="0" err="1">
                <a:latin typeface="+mj-lt"/>
                <a:ea typeface="Calibri"/>
                <a:cs typeface="Calibri"/>
              </a:rPr>
              <a:t>centro</a:t>
            </a:r>
            <a:r>
              <a:rPr lang="en-US" sz="1600" dirty="0">
                <a:latin typeface="+mj-lt"/>
                <a:ea typeface="Calibri"/>
                <a:cs typeface="Calibri"/>
              </a:rPr>
              <a:t> escolar </a:t>
            </a:r>
            <a:r>
              <a:rPr lang="en-US" sz="1600" dirty="0" err="1">
                <a:latin typeface="+mj-lt"/>
                <a:ea typeface="Calibri"/>
                <a:cs typeface="Calibri"/>
              </a:rPr>
              <a:t>en</a:t>
            </a:r>
            <a:r>
              <a:rPr lang="en-US" sz="1600" dirty="0">
                <a:latin typeface="+mj-lt"/>
                <a:ea typeface="Calibri"/>
                <a:cs typeface="Calibri"/>
              </a:rPr>
              <a:t> </a:t>
            </a:r>
            <a:r>
              <a:rPr lang="en-US" sz="1600" dirty="0" err="1">
                <a:latin typeface="+mj-lt"/>
                <a:ea typeface="Calibri"/>
                <a:cs typeface="Calibri"/>
              </a:rPr>
              <a:t>relación</a:t>
            </a:r>
            <a:r>
              <a:rPr lang="en-US" sz="1600" dirty="0">
                <a:latin typeface="+mj-lt"/>
                <a:ea typeface="Calibri"/>
                <a:cs typeface="Calibri"/>
              </a:rPr>
              <a:t> con el </a:t>
            </a:r>
            <a:r>
              <a:rPr lang="en-US" sz="1600" dirty="0" err="1">
                <a:latin typeface="+mj-lt"/>
                <a:ea typeface="Calibri"/>
                <a:cs typeface="Calibri"/>
              </a:rPr>
              <a:t>consumo</a:t>
            </a:r>
            <a:r>
              <a:rPr lang="en-US" sz="1600" dirty="0">
                <a:latin typeface="+mj-lt"/>
                <a:ea typeface="Calibri"/>
                <a:cs typeface="Calibri"/>
              </a:rPr>
              <a:t> y el </a:t>
            </a:r>
            <a:r>
              <a:rPr lang="en-US" sz="1600" dirty="0" err="1">
                <a:latin typeface="+mj-lt"/>
                <a:ea typeface="Calibri"/>
                <a:cs typeface="Calibri"/>
              </a:rPr>
              <a:t>desperdicio</a:t>
            </a:r>
            <a:r>
              <a:rPr lang="en-US" sz="1600" dirty="0">
                <a:latin typeface="+mj-lt"/>
                <a:ea typeface="Calibri"/>
                <a:cs typeface="Calibri"/>
              </a:rPr>
              <a:t> de </a:t>
            </a:r>
            <a:r>
              <a:rPr lang="en-US" sz="1600" dirty="0" err="1">
                <a:latin typeface="+mj-lt"/>
                <a:ea typeface="Calibri"/>
                <a:cs typeface="Calibri"/>
              </a:rPr>
              <a:t>alimentos</a:t>
            </a:r>
            <a:r>
              <a:rPr lang="en-US" sz="1600" dirty="0">
                <a:latin typeface="+mj-lt"/>
                <a:ea typeface="Calibri"/>
                <a:cs typeface="Calibri"/>
              </a:rPr>
              <a:t> </a:t>
            </a:r>
            <a:endParaRPr lang="en-US" dirty="0">
              <a:latin typeface="+mj-lt"/>
              <a:ea typeface="Calibri"/>
              <a:cs typeface="Calibri"/>
            </a:endParaRPr>
          </a:p>
          <a:p>
            <a:pPr algn="just"/>
            <a:r>
              <a:rPr lang="en-US" sz="1600" dirty="0" err="1">
                <a:latin typeface="+mj-lt"/>
                <a:ea typeface="Calibri"/>
                <a:cs typeface="Calibri"/>
              </a:rPr>
              <a:t>Presentar</a:t>
            </a:r>
            <a:r>
              <a:rPr lang="en-US" sz="1600" dirty="0">
                <a:latin typeface="+mj-lt"/>
                <a:ea typeface="Calibri"/>
                <a:cs typeface="Calibri"/>
              </a:rPr>
              <a:t> </a:t>
            </a:r>
            <a:r>
              <a:rPr lang="en-US" sz="1600" dirty="0" err="1">
                <a:latin typeface="+mj-lt"/>
                <a:ea typeface="Calibri"/>
                <a:cs typeface="Calibri"/>
              </a:rPr>
              <a:t>los</a:t>
            </a:r>
            <a:r>
              <a:rPr lang="en-US" sz="1600" dirty="0">
                <a:latin typeface="+mj-lt"/>
                <a:ea typeface="Calibri"/>
                <a:cs typeface="Calibri"/>
              </a:rPr>
              <a:t> </a:t>
            </a:r>
            <a:r>
              <a:rPr lang="en-US" sz="1600" dirty="0" err="1">
                <a:latin typeface="+mj-lt"/>
                <a:ea typeface="Calibri"/>
                <a:cs typeface="Calibri"/>
              </a:rPr>
              <a:t>resultados</a:t>
            </a:r>
            <a:r>
              <a:rPr lang="en-US" sz="1600" dirty="0">
                <a:latin typeface="+mj-lt"/>
                <a:ea typeface="Calibri"/>
                <a:cs typeface="Calibri"/>
              </a:rPr>
              <a:t> al </a:t>
            </a:r>
            <a:r>
              <a:rPr lang="en-US" sz="1600" dirty="0" err="1">
                <a:latin typeface="+mj-lt"/>
                <a:ea typeface="Calibri"/>
                <a:cs typeface="Calibri"/>
              </a:rPr>
              <a:t>alumnado</a:t>
            </a:r>
            <a:r>
              <a:rPr lang="en-US" sz="1600" dirty="0">
                <a:latin typeface="+mj-lt"/>
                <a:ea typeface="Calibri"/>
                <a:cs typeface="Calibri"/>
              </a:rPr>
              <a:t>. ¿</a:t>
            </a:r>
            <a:r>
              <a:rPr lang="en-US" sz="1600" dirty="0" err="1">
                <a:latin typeface="+mj-lt"/>
                <a:ea typeface="Calibri"/>
                <a:cs typeface="Calibri"/>
              </a:rPr>
              <a:t>Están</a:t>
            </a:r>
            <a:r>
              <a:rPr lang="en-US" sz="1600" dirty="0">
                <a:latin typeface="+mj-lt"/>
                <a:ea typeface="Calibri"/>
                <a:cs typeface="Calibri"/>
              </a:rPr>
              <a:t> </a:t>
            </a:r>
            <a:r>
              <a:rPr lang="en-US" sz="1600" dirty="0" err="1">
                <a:latin typeface="+mj-lt"/>
                <a:ea typeface="Calibri"/>
                <a:cs typeface="Calibri"/>
              </a:rPr>
              <a:t>interesados</a:t>
            </a:r>
            <a:r>
              <a:rPr lang="en-US" sz="1600" dirty="0">
                <a:latin typeface="+mj-lt"/>
                <a:ea typeface="Calibri"/>
                <a:cs typeface="Calibri"/>
              </a:rPr>
              <a:t> </a:t>
            </a:r>
            <a:r>
              <a:rPr lang="en-US" sz="1600" dirty="0" err="1">
                <a:latin typeface="+mj-lt"/>
                <a:ea typeface="Calibri"/>
                <a:cs typeface="Calibri"/>
              </a:rPr>
              <a:t>en</a:t>
            </a:r>
            <a:r>
              <a:rPr lang="en-US" sz="1600" dirty="0">
                <a:latin typeface="+mj-lt"/>
                <a:ea typeface="Calibri"/>
                <a:cs typeface="Calibri"/>
              </a:rPr>
              <a:t> </a:t>
            </a:r>
            <a:r>
              <a:rPr lang="en-US" sz="1600" dirty="0" err="1">
                <a:latin typeface="+mj-lt"/>
                <a:ea typeface="Calibri"/>
                <a:cs typeface="Calibri"/>
              </a:rPr>
              <a:t>organizar</a:t>
            </a:r>
            <a:r>
              <a:rPr lang="en-US" sz="1600" dirty="0">
                <a:latin typeface="+mj-lt"/>
                <a:ea typeface="Calibri"/>
                <a:cs typeface="Calibri"/>
              </a:rPr>
              <a:t> un plan de </a:t>
            </a:r>
            <a:r>
              <a:rPr lang="en-US" sz="1600" dirty="0" err="1">
                <a:latin typeface="+mj-lt"/>
                <a:ea typeface="Calibri"/>
                <a:cs typeface="Calibri"/>
              </a:rPr>
              <a:t>acción</a:t>
            </a:r>
            <a:r>
              <a:rPr lang="en-US" sz="1600" dirty="0">
                <a:latin typeface="+mj-lt"/>
                <a:ea typeface="Calibri"/>
                <a:cs typeface="Calibri"/>
              </a:rPr>
              <a:t> para resolver </a:t>
            </a:r>
            <a:r>
              <a:rPr lang="en-US" sz="1600" dirty="0" err="1">
                <a:latin typeface="+mj-lt"/>
                <a:ea typeface="Calibri"/>
                <a:cs typeface="Calibri"/>
              </a:rPr>
              <a:t>este</a:t>
            </a:r>
            <a:r>
              <a:rPr lang="en-US" sz="1600" dirty="0">
                <a:latin typeface="+mj-lt"/>
                <a:ea typeface="Calibri"/>
                <a:cs typeface="Calibri"/>
              </a:rPr>
              <a:t> </a:t>
            </a:r>
            <a:r>
              <a:rPr lang="en-US" sz="1600" dirty="0" err="1">
                <a:latin typeface="+mj-lt"/>
                <a:ea typeface="Calibri"/>
                <a:cs typeface="Calibri"/>
              </a:rPr>
              <a:t>problema</a:t>
            </a:r>
            <a:r>
              <a:rPr lang="en-US" sz="1600" dirty="0">
                <a:latin typeface="+mj-lt"/>
                <a:ea typeface="Calibri"/>
                <a:cs typeface="Calibri"/>
              </a:rPr>
              <a:t>? ¿Lo </a:t>
            </a:r>
            <a:r>
              <a:rPr lang="en-US" sz="1600" dirty="0" err="1">
                <a:latin typeface="+mj-lt"/>
                <a:ea typeface="Calibri"/>
                <a:cs typeface="Calibri"/>
              </a:rPr>
              <a:t>identifican</a:t>
            </a:r>
            <a:r>
              <a:rPr lang="en-US" sz="1600" dirty="0">
                <a:latin typeface="+mj-lt"/>
                <a:ea typeface="Calibri"/>
                <a:cs typeface="Calibri"/>
              </a:rPr>
              <a:t> </a:t>
            </a:r>
            <a:r>
              <a:rPr lang="en-US" sz="1600" dirty="0" err="1">
                <a:latin typeface="+mj-lt"/>
                <a:ea typeface="Calibri"/>
                <a:cs typeface="Calibri"/>
              </a:rPr>
              <a:t>como</a:t>
            </a:r>
            <a:r>
              <a:rPr lang="en-US" sz="1600" dirty="0">
                <a:latin typeface="+mj-lt"/>
                <a:ea typeface="Calibri"/>
                <a:cs typeface="Calibri"/>
              </a:rPr>
              <a:t> un </a:t>
            </a:r>
            <a:r>
              <a:rPr lang="en-US" sz="1600" dirty="0" err="1">
                <a:latin typeface="+mj-lt"/>
                <a:ea typeface="Calibri"/>
                <a:cs typeface="Calibri"/>
              </a:rPr>
              <a:t>problema</a:t>
            </a:r>
            <a:r>
              <a:rPr lang="en-US" sz="1600" dirty="0">
                <a:latin typeface="+mj-lt"/>
                <a:ea typeface="Calibri"/>
                <a:cs typeface="Calibri"/>
              </a:rPr>
              <a:t>? ¡Entonces </a:t>
            </a:r>
            <a:r>
              <a:rPr lang="en-US" sz="1600" dirty="0" err="1">
                <a:latin typeface="+mj-lt"/>
                <a:ea typeface="Calibri"/>
                <a:cs typeface="Calibri"/>
              </a:rPr>
              <a:t>tienes</a:t>
            </a:r>
            <a:r>
              <a:rPr lang="en-US" sz="1600" dirty="0">
                <a:latin typeface="+mj-lt"/>
                <a:ea typeface="Calibri"/>
                <a:cs typeface="Calibri"/>
              </a:rPr>
              <a:t> </a:t>
            </a:r>
            <a:r>
              <a:rPr lang="en-US" sz="1600" dirty="0" err="1">
                <a:latin typeface="+mj-lt"/>
                <a:ea typeface="Calibri"/>
                <a:cs typeface="Calibri"/>
              </a:rPr>
              <a:t>tu</a:t>
            </a:r>
            <a:r>
              <a:rPr lang="en-US" sz="1600" dirty="0">
                <a:latin typeface="+mj-lt"/>
                <a:ea typeface="Calibri"/>
                <a:cs typeface="Calibri"/>
              </a:rPr>
              <a:t> TEMA! ¡Y ESTO ES SOLO EL COMIENZO!</a:t>
            </a:r>
            <a:endParaRPr lang="en-US" dirty="0">
              <a:ea typeface="Calibri"/>
              <a:cs typeface="Calibri"/>
            </a:endParaRPr>
          </a:p>
          <a:p>
            <a:endParaRPr lang="en-US" sz="1600" dirty="0">
              <a:latin typeface="+mj-lt"/>
            </a:endParaRPr>
          </a:p>
          <a:p>
            <a:endParaRPr lang="en-US" sz="1600" dirty="0">
              <a:latin typeface="+mj-lt"/>
            </a:endParaRPr>
          </a:p>
          <a:p>
            <a:endParaRPr lang="en-US" sz="1600" dirty="0">
              <a:latin typeface="+mj-lt"/>
              <a:ea typeface="Calibri"/>
              <a:cs typeface="Calibri"/>
            </a:endParaRPr>
          </a:p>
          <a:p>
            <a:endParaRPr lang="el-GR" sz="1600" dirty="0">
              <a:latin typeface="+mj-lt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867678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470974B7780C42449E1B381D958C3DA6" ma:contentTypeVersion="15" ma:contentTypeDescription="Crear nuevo documento." ma:contentTypeScope="" ma:versionID="40afa04be78e55ce232cf9edfaf98a14">
  <xsd:schema xmlns:xsd="http://www.w3.org/2001/XMLSchema" xmlns:xs="http://www.w3.org/2001/XMLSchema" xmlns:p="http://schemas.microsoft.com/office/2006/metadata/properties" xmlns:ns2="4cb37d89-296d-4697-a3a4-f9df7f39d0ef" xmlns:ns3="4b029ac4-2790-4e9d-b1ba-d309a41950a3" targetNamespace="http://schemas.microsoft.com/office/2006/metadata/properties" ma:root="true" ma:fieldsID="94e59498d326a42c3f778056c4c213e8" ns2:_="" ns3:_="">
    <xsd:import namespace="4cb37d89-296d-4697-a3a4-f9df7f39d0ef"/>
    <xsd:import namespace="4b029ac4-2790-4e9d-b1ba-d309a41950a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b37d89-296d-4697-a3a4-f9df7f39d0e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Etiquetas de imagen" ma:readOnly="false" ma:fieldId="{5cf76f15-5ced-4ddc-b409-7134ff3c332f}" ma:taxonomyMulti="true" ma:sspId="3a5f7a8f-808c-47db-beb8-e1838fad236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b029ac4-2790-4e9d-b1ba-d309a41950a3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8370ce11-841f-4ae9-ba72-4a85948f8fae}" ma:internalName="TaxCatchAll" ma:showField="CatchAllData" ma:web="4b029ac4-2790-4e9d-b1ba-d309a41950a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b029ac4-2790-4e9d-b1ba-d309a41950a3" xsi:nil="true"/>
    <lcf76f155ced4ddcb4097134ff3c332f xmlns="4cb37d89-296d-4697-a3a4-f9df7f39d0ef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8EA5F90-5BA8-4659-9EE3-67D00280C85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cb37d89-296d-4697-a3a4-f9df7f39d0ef"/>
    <ds:schemaRef ds:uri="4b029ac4-2790-4e9d-b1ba-d309a41950a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D651541-256A-4511-A659-8A57C61371C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8EC1EE9-5128-484B-8FAF-E815E77FA1F2}">
  <ds:schemaRefs>
    <ds:schemaRef ds:uri="http://schemas.microsoft.com/office/2006/metadata/properties"/>
    <ds:schemaRef ds:uri="http://schemas.microsoft.com/office/infopath/2007/PartnerControls"/>
    <ds:schemaRef ds:uri="4b029ac4-2790-4e9d-b1ba-d309a41950a3"/>
    <ds:schemaRef ds:uri="4cb37d89-296d-4697-a3a4-f9df7f39d0ef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1647</Words>
  <Application>Microsoft Office PowerPoint</Application>
  <PresentationFormat>Presentazione su schermo (4:3)</PresentationFormat>
  <Paragraphs>96</Paragraphs>
  <Slides>14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14</vt:i4>
      </vt:variant>
    </vt:vector>
  </HeadingPairs>
  <TitlesOfParts>
    <vt:vector size="19" baseType="lpstr">
      <vt:lpstr>Arial</vt:lpstr>
      <vt:lpstr>Calibri</vt:lpstr>
      <vt:lpstr>Century Gothic</vt:lpstr>
      <vt:lpstr>Wingdings</vt:lpstr>
      <vt:lpstr>Office Theme</vt:lpstr>
      <vt:lpstr>Presentazione standard di PowerPoint</vt:lpstr>
      <vt:lpstr>¿Qué es una auditoría de sostenibilidad?</vt:lpstr>
      <vt:lpstr>Acerca de la auditoría de sostenibilidad</vt:lpstr>
      <vt:lpstr>El objetivo de la auditoría es…</vt:lpstr>
      <vt:lpstr>Auditoría de Sostenibilidad - Comunidad en general.</vt:lpstr>
      <vt:lpstr>Auditoría de sostenibilidad: los resultados</vt:lpstr>
      <vt:lpstr>Pongamos la teoría en práctica</vt:lpstr>
      <vt:lpstr>Pongamos la teoría en práctica</vt:lpstr>
      <vt:lpstr>Pongamos la teoría en práctica</vt:lpstr>
      <vt:lpstr>Pongamos la teoría en práctica</vt:lpstr>
      <vt:lpstr>Pongamos la teoría en práctica</vt:lpstr>
      <vt:lpstr>Pongamos la teoría en práctica</vt:lpstr>
      <vt:lpstr>Pongamos la teoría en práctica</vt:lpstr>
      <vt:lpstr>Recursos educativos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Step 7 – Produce an Eco Code</dc:title>
  <dc:creator>MKG</dc:creator>
  <cp:lastModifiedBy>Pietro Rigonat</cp:lastModifiedBy>
  <cp:revision>278</cp:revision>
  <dcterms:created xsi:type="dcterms:W3CDTF">2024-05-12T12:39:55Z</dcterms:created>
  <dcterms:modified xsi:type="dcterms:W3CDTF">2025-05-22T12:24:39Z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0x010100470974B7780C42449E1B381D958C3DA6</vt:lpwstr>
  </property>
</Properties>
</file>