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omments/modernComment_118_C24C7E18.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6" r:id="rId5"/>
    <p:sldId id="258" r:id="rId6"/>
    <p:sldId id="259" r:id="rId7"/>
    <p:sldId id="274" r:id="rId8"/>
    <p:sldId id="261" r:id="rId9"/>
    <p:sldId id="264" r:id="rId10"/>
    <p:sldId id="266" r:id="rId11"/>
    <p:sldId id="275" r:id="rId12"/>
    <p:sldId id="287" r:id="rId13"/>
    <p:sldId id="267" r:id="rId14"/>
    <p:sldId id="280" r:id="rId15"/>
    <p:sldId id="268" r:id="rId16"/>
    <p:sldId id="289" r:id="rId17"/>
    <p:sldId id="271" r:id="rId18"/>
    <p:sldId id="290" r:id="rId19"/>
    <p:sldId id="276" r:id="rId20"/>
    <p:sldId id="291" r:id="rId21"/>
    <p:sldId id="272" r:id="rId22"/>
    <p:sldId id="285"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C12A4B-47D5-915E-B7B4-174BE02FE227}" name="xanthich@eepf.gr" initials="xa" userId="S::xanthich_eepf.gr#ext#@apre.onmicrosoft.com::807cb1c3-744b-45df-906c-1ddb5481d44a" providerId="AD"/>
  <p188:author id="{D4AFCDE7-C165-9BAC-4808-5AFF3ECDAE84}" name="Reeza Hanselmann" initials="RH" userId="S::reeza@fee.global::796f332d-99f5-4e2b-9f97-6b67832b3c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A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245"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omments/modernComment_118_C24C7E18.xml><?xml version="1.0" encoding="utf-8"?>
<p188:cmLst xmlns:a="http://schemas.openxmlformats.org/drawingml/2006/main" xmlns:r="http://schemas.openxmlformats.org/officeDocument/2006/relationships" xmlns:p188="http://schemas.microsoft.com/office/powerpoint/2018/8/main">
  <p188:cm id="{8291A586-0951-4D0C-AB20-CE27A884B384}" authorId="{02C12A4B-47D5-915E-B7B4-174BE02FE227}" created="2024-10-25T08:50:32.094">
    <ac:deMkLst xmlns:ac="http://schemas.microsoft.com/office/drawing/2013/main/command">
      <pc:docMk xmlns:pc="http://schemas.microsoft.com/office/powerpoint/2013/main/command"/>
      <pc:sldMk xmlns:pc="http://schemas.microsoft.com/office/powerpoint/2013/main/command" cId="3259792920" sldId="280"/>
      <ac:grpSpMk id="11" creationId="{D4175C0A-FC5D-1D1B-8B92-C9FC9D7F365D}"/>
    </ac:deMkLst>
    <p188:txBody>
      <a:bodyPr/>
      <a:lstStyle/>
      <a:p>
        <a:r>
          <a:rPr lang="en-US"/>
          <a:t>editable image</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3" Type="http://schemas.openxmlformats.org/officeDocument/2006/relationships/image" Target="../media/image17.svg"/><Relationship Id="rId18" Type="http://schemas.openxmlformats.org/officeDocument/2006/relationships/image" Target="../media/image22.png"/><Relationship Id="rId26" Type="http://schemas.openxmlformats.org/officeDocument/2006/relationships/image" Target="../media/image30.png"/><Relationship Id="rId21" Type="http://schemas.openxmlformats.org/officeDocument/2006/relationships/image" Target="../media/image25.svg"/><Relationship Id="rId34" Type="http://schemas.openxmlformats.org/officeDocument/2006/relationships/image" Target="../media/image38.pn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5" Type="http://schemas.openxmlformats.org/officeDocument/2006/relationships/image" Target="../media/image29.svg"/><Relationship Id="rId33" Type="http://schemas.openxmlformats.org/officeDocument/2006/relationships/image" Target="../media/image37.sv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sv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sv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emf"/><Relationship Id="rId5" Type="http://schemas.openxmlformats.org/officeDocument/2006/relationships/image" Target="../media/image9.emf"/><Relationship Id="rId15" Type="http://schemas.openxmlformats.org/officeDocument/2006/relationships/image" Target="../media/image19.svg"/><Relationship Id="rId23" Type="http://schemas.openxmlformats.org/officeDocument/2006/relationships/image" Target="../media/image27.svg"/><Relationship Id="rId28" Type="http://schemas.openxmlformats.org/officeDocument/2006/relationships/image" Target="../media/image32.png"/><Relationship Id="rId36" Type="http://schemas.openxmlformats.org/officeDocument/2006/relationships/image" Target="../media/image40.emf"/><Relationship Id="rId10" Type="http://schemas.openxmlformats.org/officeDocument/2006/relationships/image" Target="../media/image14.png"/><Relationship Id="rId19" Type="http://schemas.openxmlformats.org/officeDocument/2006/relationships/image" Target="../media/image23.svg"/><Relationship Id="rId31" Type="http://schemas.openxmlformats.org/officeDocument/2006/relationships/image" Target="../media/image35.svg"/><Relationship Id="rId4" Type="http://schemas.openxmlformats.org/officeDocument/2006/relationships/image" Target="../media/image8.sv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svg"/><Relationship Id="rId8" Type="http://schemas.openxmlformats.org/officeDocument/2006/relationships/image" Target="../media/image12.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0625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54042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85151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52DB5F41-4F2B-4328-AE49-3707D2F74D0D}"/>
              </a:ext>
            </a:extLst>
          </p:cNvPr>
          <p:cNvSpPr>
            <a:spLocks noGrp="1"/>
          </p:cNvSpPr>
          <p:nvPr>
            <p:ph type="title" hasCustomPrompt="1"/>
          </p:nvPr>
        </p:nvSpPr>
        <p:spPr>
          <a:xfrm>
            <a:off x="644591" y="3100017"/>
            <a:ext cx="4410681" cy="1248212"/>
          </a:xfrm>
          <a:prstGeom prst="rect">
            <a:avLst/>
          </a:prstGeom>
        </p:spPr>
        <p:txBody>
          <a:bodyPr vert="horz" lIns="0" tIns="0" rIns="0" bIns="0" rtlCol="0" anchor="ctr" anchorCtr="0">
            <a:normAutofit/>
          </a:bodyPr>
          <a:lstStyle>
            <a:lvl1pPr algn="l">
              <a:defRPr b="1">
                <a:solidFill>
                  <a:schemeClr val="bg1"/>
                </a:solidFill>
                <a:latin typeface="Calibri" panose="020F0502020204030204" pitchFamily="34" charset="0"/>
                <a:cs typeface="Calibri" panose="020F0502020204030204" pitchFamily="34" charset="0"/>
              </a:defRPr>
            </a:lvl1pPr>
          </a:lstStyle>
          <a:p>
            <a:r>
              <a:rPr lang="en-US"/>
              <a:t>Title of the</a:t>
            </a:r>
            <a:br>
              <a:rPr lang="en-US"/>
            </a:br>
            <a:r>
              <a:rPr lang="en-US"/>
              <a:t>presentation</a:t>
            </a:r>
            <a:endParaRPr lang="pt-PT"/>
          </a:p>
        </p:txBody>
      </p:sp>
      <p:sp>
        <p:nvSpPr>
          <p:cNvPr id="20" name="Subtitle 2">
            <a:extLst>
              <a:ext uri="{FF2B5EF4-FFF2-40B4-BE49-F238E27FC236}">
                <a16:creationId xmlns:a16="http://schemas.microsoft.com/office/drawing/2014/main" id="{D4662E1A-1852-420A-BF5C-6602BA6CF884}"/>
              </a:ext>
            </a:extLst>
          </p:cNvPr>
          <p:cNvSpPr>
            <a:spLocks noGrp="1"/>
          </p:cNvSpPr>
          <p:nvPr>
            <p:ph type="subTitle" idx="1" hasCustomPrompt="1"/>
          </p:nvPr>
        </p:nvSpPr>
        <p:spPr>
          <a:xfrm>
            <a:off x="644590" y="4552533"/>
            <a:ext cx="2946486" cy="605474"/>
          </a:xfrm>
          <a:prstGeom prst="rect">
            <a:avLst/>
          </a:prstGeom>
        </p:spPr>
        <p:txBody>
          <a:bodyPr lIns="0" tIns="0" rIns="0" bIns="0" anchor="ctr" anchorCtr="0">
            <a:normAutofit/>
          </a:bodyPr>
          <a:lstStyle>
            <a:lvl1pPr marL="0" indent="0" algn="l">
              <a:buNone/>
              <a:defRPr sz="1875" b="0">
                <a:solidFill>
                  <a:srgbClr val="3BFF95"/>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 here, if needed</a:t>
            </a:r>
            <a:endParaRPr lang="pt-PT"/>
          </a:p>
        </p:txBody>
      </p:sp>
      <p:sp>
        <p:nvSpPr>
          <p:cNvPr id="21" name="Text Placeholder 3">
            <a:extLst>
              <a:ext uri="{FF2B5EF4-FFF2-40B4-BE49-F238E27FC236}">
                <a16:creationId xmlns:a16="http://schemas.microsoft.com/office/drawing/2014/main" id="{A551FBB9-4D3D-4135-9095-7A3090D09995}"/>
              </a:ext>
            </a:extLst>
          </p:cNvPr>
          <p:cNvSpPr>
            <a:spLocks noGrp="1"/>
          </p:cNvSpPr>
          <p:nvPr>
            <p:ph type="body" sz="quarter" idx="11" hasCustomPrompt="1"/>
          </p:nvPr>
        </p:nvSpPr>
        <p:spPr>
          <a:xfrm>
            <a:off x="644591" y="5797201"/>
            <a:ext cx="2458641" cy="378952"/>
          </a:xfrm>
          <a:prstGeom prst="rect">
            <a:avLst/>
          </a:prstGeom>
        </p:spPr>
        <p:txBody>
          <a:bodyPr>
            <a:normAutofit/>
          </a:bodyPr>
          <a:lstStyle>
            <a:lvl1pPr marL="0" indent="0">
              <a:buNone/>
              <a:defRPr sz="1200" b="0">
                <a:solidFill>
                  <a:schemeClr val="bg1"/>
                </a:solidFill>
                <a:latin typeface="Calibri" panose="020F0502020204030204" pitchFamily="34" charset="0"/>
                <a:cs typeface="Calibri" panose="020F0502020204030204" pitchFamily="34" charset="0"/>
              </a:defRPr>
            </a:lvl1pPr>
            <a:lvl2pPr>
              <a:defRPr sz="1350" b="1">
                <a:solidFill>
                  <a:srgbClr val="02967E"/>
                </a:solidFill>
                <a:latin typeface="Calibri" panose="020F0502020204030204" pitchFamily="34" charset="0"/>
                <a:cs typeface="Calibri" panose="020F0502020204030204" pitchFamily="34" charset="0"/>
              </a:defRPr>
            </a:lvl2pPr>
            <a:lvl3pPr>
              <a:defRPr sz="1350" b="1">
                <a:solidFill>
                  <a:srgbClr val="02967E"/>
                </a:solidFill>
                <a:latin typeface="Calibri" panose="020F0502020204030204" pitchFamily="34" charset="0"/>
                <a:cs typeface="Calibri" panose="020F0502020204030204" pitchFamily="34" charset="0"/>
              </a:defRPr>
            </a:lvl3pPr>
            <a:lvl4pPr>
              <a:defRPr sz="1350" b="1">
                <a:solidFill>
                  <a:srgbClr val="02967E"/>
                </a:solidFill>
                <a:latin typeface="Calibri" panose="020F0502020204030204" pitchFamily="34" charset="0"/>
                <a:cs typeface="Calibri" panose="020F0502020204030204" pitchFamily="34" charset="0"/>
              </a:defRPr>
            </a:lvl4pPr>
            <a:lvl5pPr>
              <a:defRPr sz="1350" b="1">
                <a:solidFill>
                  <a:srgbClr val="02967E"/>
                </a:solidFill>
                <a:latin typeface="Calibri" panose="020F0502020204030204" pitchFamily="34" charset="0"/>
                <a:cs typeface="Calibri" panose="020F0502020204030204" pitchFamily="34" charset="0"/>
              </a:defRPr>
            </a:lvl5pPr>
          </a:lstStyle>
          <a:p>
            <a:pPr lvl="0"/>
            <a:r>
              <a:rPr lang="en-GB"/>
              <a:t>Date/Event Info</a:t>
            </a:r>
            <a:endParaRPr lang="en-PT"/>
          </a:p>
        </p:txBody>
      </p:sp>
      <p:pic>
        <p:nvPicPr>
          <p:cNvPr id="14" name="Gráfico 13">
            <a:extLst>
              <a:ext uri="{FF2B5EF4-FFF2-40B4-BE49-F238E27FC236}">
                <a16:creationId xmlns:a16="http://schemas.microsoft.com/office/drawing/2014/main" id="{8B555D08-2146-440F-99EA-4CF91903ED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44033" y="5374979"/>
            <a:ext cx="79734" cy="1262462"/>
          </a:xfrm>
          <a:prstGeom prst="rect">
            <a:avLst/>
          </a:prstGeom>
        </p:spPr>
      </p:pic>
      <p:pic>
        <p:nvPicPr>
          <p:cNvPr id="9" name="Gráfico 8">
            <a:extLst>
              <a:ext uri="{FF2B5EF4-FFF2-40B4-BE49-F238E27FC236}">
                <a16:creationId xmlns:a16="http://schemas.microsoft.com/office/drawing/2014/main" id="{A28B3EA1-BE00-40B5-A69B-9FAA1BE005C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4590" y="871323"/>
            <a:ext cx="1950577" cy="1160612"/>
          </a:xfrm>
          <a:prstGeom prst="rect">
            <a:avLst/>
          </a:prstGeom>
        </p:spPr>
      </p:pic>
    </p:spTree>
    <p:extLst>
      <p:ext uri="{BB962C8B-B14F-4D97-AF65-F5344CB8AC3E}">
        <p14:creationId xmlns:p14="http://schemas.microsoft.com/office/powerpoint/2010/main" val="448729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final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739BA59-69B5-4BA8-A153-9A136681CF17}"/>
              </a:ext>
            </a:extLst>
          </p:cNvPr>
          <p:cNvSpPr>
            <a:spLocks noGrp="1"/>
          </p:cNvSpPr>
          <p:nvPr>
            <p:ph type="body" idx="1" hasCustomPrompt="1"/>
          </p:nvPr>
        </p:nvSpPr>
        <p:spPr>
          <a:xfrm>
            <a:off x="3131618" y="1430655"/>
            <a:ext cx="2880766" cy="707886"/>
          </a:xfrm>
          <a:prstGeom prst="rect">
            <a:avLst/>
          </a:prstGeom>
        </p:spPr>
        <p:txBody>
          <a:bodyPr>
            <a:normAutofit/>
          </a:bodyPr>
          <a:lstStyle>
            <a:lvl1pPr marL="0" indent="0" algn="ctr">
              <a:buNone/>
              <a:defRPr sz="3000" b="1" i="0">
                <a:solidFill>
                  <a:srgbClr val="3BFF95"/>
                </a:solidFill>
                <a:latin typeface="Calibri" panose="020F0502020204030204" pitchFamily="34" charset="0"/>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Thank you!</a:t>
            </a:r>
          </a:p>
        </p:txBody>
      </p:sp>
      <p:pic>
        <p:nvPicPr>
          <p:cNvPr id="22" name="Gráfico 21">
            <a:extLst>
              <a:ext uri="{FF2B5EF4-FFF2-40B4-BE49-F238E27FC236}">
                <a16:creationId xmlns:a16="http://schemas.microsoft.com/office/drawing/2014/main" id="{FA736C32-83BF-4701-A120-C92EB277E8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844033" y="5371583"/>
            <a:ext cx="79734" cy="1262462"/>
          </a:xfrm>
          <a:prstGeom prst="rect">
            <a:avLst/>
          </a:prstGeom>
        </p:spPr>
      </p:pic>
      <p:pic>
        <p:nvPicPr>
          <p:cNvPr id="23" name="Picture 2">
            <a:extLst>
              <a:ext uri="{FF2B5EF4-FFF2-40B4-BE49-F238E27FC236}">
                <a16:creationId xmlns:a16="http://schemas.microsoft.com/office/drawing/2014/main" id="{58CDCDE3-95BD-4EF2-825B-A47CF3185D7F}"/>
              </a:ext>
            </a:extLst>
          </p:cNvPr>
          <p:cNvPicPr>
            <a:picLocks noChangeAspect="1"/>
          </p:cNvPicPr>
          <p:nvPr userDrawn="1"/>
        </p:nvPicPr>
        <p:blipFill>
          <a:blip r:embed="rId5"/>
          <a:stretch>
            <a:fillRect/>
          </a:stretch>
        </p:blipFill>
        <p:spPr>
          <a:xfrm>
            <a:off x="661217" y="6388617"/>
            <a:ext cx="1090543" cy="231741"/>
          </a:xfrm>
          <a:prstGeom prst="rect">
            <a:avLst/>
          </a:prstGeom>
        </p:spPr>
      </p:pic>
      <p:pic>
        <p:nvPicPr>
          <p:cNvPr id="25" name="Gráfico 24">
            <a:extLst>
              <a:ext uri="{FF2B5EF4-FFF2-40B4-BE49-F238E27FC236}">
                <a16:creationId xmlns:a16="http://schemas.microsoft.com/office/drawing/2014/main" id="{DC678C40-A850-4661-8B14-B0CBF6F8754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652214" y="1093564"/>
            <a:ext cx="823913" cy="1172046"/>
          </a:xfrm>
          <a:prstGeom prst="rect">
            <a:avLst/>
          </a:prstGeom>
        </p:spPr>
      </p:pic>
      <p:sp>
        <p:nvSpPr>
          <p:cNvPr id="27" name="Subtitle 2">
            <a:extLst>
              <a:ext uri="{FF2B5EF4-FFF2-40B4-BE49-F238E27FC236}">
                <a16:creationId xmlns:a16="http://schemas.microsoft.com/office/drawing/2014/main" id="{AF2798AB-B03B-4E95-A1C8-85C4332642A4}"/>
              </a:ext>
            </a:extLst>
          </p:cNvPr>
          <p:cNvSpPr txBox="1">
            <a:spLocks/>
          </p:cNvSpPr>
          <p:nvPr userDrawn="1"/>
        </p:nvSpPr>
        <p:spPr>
          <a:xfrm>
            <a:off x="6661739" y="1322831"/>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a:t>info@genb-project.eu</a:t>
            </a:r>
            <a:endParaRPr lang="pt-PT" sz="1400"/>
          </a:p>
        </p:txBody>
      </p:sp>
      <p:pic>
        <p:nvPicPr>
          <p:cNvPr id="33" name="Gráfico 32">
            <a:extLst>
              <a:ext uri="{FF2B5EF4-FFF2-40B4-BE49-F238E27FC236}">
                <a16:creationId xmlns:a16="http://schemas.microsoft.com/office/drawing/2014/main" id="{8AA900D8-A334-424B-AE3E-2F7EBD02C21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4591" y="3760222"/>
            <a:ext cx="1000125" cy="85725"/>
          </a:xfrm>
          <a:prstGeom prst="rect">
            <a:avLst/>
          </a:prstGeom>
        </p:spPr>
      </p:pic>
      <p:pic>
        <p:nvPicPr>
          <p:cNvPr id="34" name="Gráfico 33">
            <a:extLst>
              <a:ext uri="{FF2B5EF4-FFF2-40B4-BE49-F238E27FC236}">
                <a16:creationId xmlns:a16="http://schemas.microsoft.com/office/drawing/2014/main" id="{DA986E21-9F1B-467B-B797-668AC0F7C76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68416" y="4497388"/>
            <a:ext cx="717181" cy="272731"/>
          </a:xfrm>
          <a:prstGeom prst="rect">
            <a:avLst/>
          </a:prstGeom>
        </p:spPr>
      </p:pic>
      <p:pic>
        <p:nvPicPr>
          <p:cNvPr id="35" name="Gráfico 34">
            <a:extLst>
              <a:ext uri="{FF2B5EF4-FFF2-40B4-BE49-F238E27FC236}">
                <a16:creationId xmlns:a16="http://schemas.microsoft.com/office/drawing/2014/main" id="{F1D1AEB0-6D60-4A56-B5BC-B563653CD304}"/>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184828" y="4513199"/>
            <a:ext cx="941957" cy="250520"/>
          </a:xfrm>
          <a:prstGeom prst="rect">
            <a:avLst/>
          </a:prstGeom>
        </p:spPr>
      </p:pic>
      <p:pic>
        <p:nvPicPr>
          <p:cNvPr id="36" name="Gráfico 35">
            <a:extLst>
              <a:ext uri="{FF2B5EF4-FFF2-40B4-BE49-F238E27FC236}">
                <a16:creationId xmlns:a16="http://schemas.microsoft.com/office/drawing/2014/main" id="{700DF2AE-4F0C-43A5-B1C6-D4553E74F0F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780042" y="4458256"/>
            <a:ext cx="807762" cy="289199"/>
          </a:xfrm>
          <a:prstGeom prst="rect">
            <a:avLst/>
          </a:prstGeom>
        </p:spPr>
      </p:pic>
      <p:pic>
        <p:nvPicPr>
          <p:cNvPr id="38" name="Gráfico 37">
            <a:extLst>
              <a:ext uri="{FF2B5EF4-FFF2-40B4-BE49-F238E27FC236}">
                <a16:creationId xmlns:a16="http://schemas.microsoft.com/office/drawing/2014/main" id="{1BFABBAE-E945-44EB-9261-7C37EC0919B7}"/>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17477" y="5375204"/>
            <a:ext cx="339925" cy="319929"/>
          </a:xfrm>
          <a:prstGeom prst="rect">
            <a:avLst/>
          </a:prstGeom>
        </p:spPr>
      </p:pic>
      <p:pic>
        <p:nvPicPr>
          <p:cNvPr id="40" name="Gráfico 39">
            <a:extLst>
              <a:ext uri="{FF2B5EF4-FFF2-40B4-BE49-F238E27FC236}">
                <a16:creationId xmlns:a16="http://schemas.microsoft.com/office/drawing/2014/main" id="{2211E6CE-999D-47CA-8E78-77170CD7D08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069006" y="5361922"/>
            <a:ext cx="636077" cy="361906"/>
          </a:xfrm>
          <a:prstGeom prst="rect">
            <a:avLst/>
          </a:prstGeom>
        </p:spPr>
      </p:pic>
      <p:pic>
        <p:nvPicPr>
          <p:cNvPr id="41" name="Gráfico 40">
            <a:extLst>
              <a:ext uri="{FF2B5EF4-FFF2-40B4-BE49-F238E27FC236}">
                <a16:creationId xmlns:a16="http://schemas.microsoft.com/office/drawing/2014/main" id="{D417C3C7-36BE-47D9-B71C-7B4B814AA79A}"/>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166042" y="5418276"/>
            <a:ext cx="991160" cy="245235"/>
          </a:xfrm>
          <a:prstGeom prst="rect">
            <a:avLst/>
          </a:prstGeom>
        </p:spPr>
      </p:pic>
      <p:pic>
        <p:nvPicPr>
          <p:cNvPr id="43" name="Gráfico 42">
            <a:extLst>
              <a:ext uri="{FF2B5EF4-FFF2-40B4-BE49-F238E27FC236}">
                <a16:creationId xmlns:a16="http://schemas.microsoft.com/office/drawing/2014/main" id="{CD3C49D6-C161-43F3-B8FA-DE758A367BA4}"/>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4563767" y="5405865"/>
            <a:ext cx="689113" cy="270058"/>
          </a:xfrm>
          <a:prstGeom prst="rect">
            <a:avLst/>
          </a:prstGeom>
        </p:spPr>
      </p:pic>
      <p:pic>
        <p:nvPicPr>
          <p:cNvPr id="44" name="Gráfico 43">
            <a:extLst>
              <a:ext uri="{FF2B5EF4-FFF2-40B4-BE49-F238E27FC236}">
                <a16:creationId xmlns:a16="http://schemas.microsoft.com/office/drawing/2014/main" id="{304D794F-DA24-4EA6-8328-622538FFF52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5734682" y="5427345"/>
            <a:ext cx="879432" cy="269825"/>
          </a:xfrm>
          <a:prstGeom prst="rect">
            <a:avLst/>
          </a:prstGeom>
        </p:spPr>
      </p:pic>
      <p:pic>
        <p:nvPicPr>
          <p:cNvPr id="46" name="Imagem 45" descr="Uma imagem com texto&#10;&#10;Descrição gerada automaticamente">
            <a:extLst>
              <a:ext uri="{FF2B5EF4-FFF2-40B4-BE49-F238E27FC236}">
                <a16:creationId xmlns:a16="http://schemas.microsoft.com/office/drawing/2014/main" id="{C04E755E-BE1A-4C5C-A626-889F184C4001}"/>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894605" y="4451644"/>
            <a:ext cx="966454" cy="348853"/>
          </a:xfrm>
          <a:prstGeom prst="rect">
            <a:avLst/>
          </a:prstGeom>
        </p:spPr>
      </p:pic>
      <p:pic>
        <p:nvPicPr>
          <p:cNvPr id="48" name="Imagem 47" descr="Uma imagem com texto, relógio&#10;&#10;Descrição gerada automaticamente">
            <a:extLst>
              <a:ext uri="{FF2B5EF4-FFF2-40B4-BE49-F238E27FC236}">
                <a16:creationId xmlns:a16="http://schemas.microsoft.com/office/drawing/2014/main" id="{15E9BBCE-4D5C-411B-A8A2-554B3BE2B675}"/>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4431010" y="4482740"/>
            <a:ext cx="971023" cy="302744"/>
          </a:xfrm>
          <a:prstGeom prst="rect">
            <a:avLst/>
          </a:prstGeom>
        </p:spPr>
      </p:pic>
      <p:pic>
        <p:nvPicPr>
          <p:cNvPr id="26" name="Gráfico 25">
            <a:extLst>
              <a:ext uri="{FF2B5EF4-FFF2-40B4-BE49-F238E27FC236}">
                <a16:creationId xmlns:a16="http://schemas.microsoft.com/office/drawing/2014/main" id="{FD6D74B2-0E4D-478A-8296-7E486FBB1508}"/>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653439" y="1324038"/>
            <a:ext cx="1947246" cy="1160102"/>
          </a:xfrm>
          <a:prstGeom prst="rect">
            <a:avLst/>
          </a:prstGeom>
        </p:spPr>
      </p:pic>
      <p:pic>
        <p:nvPicPr>
          <p:cNvPr id="2" name="Gráfico 28">
            <a:extLst>
              <a:ext uri="{FF2B5EF4-FFF2-40B4-BE49-F238E27FC236}">
                <a16:creationId xmlns:a16="http://schemas.microsoft.com/office/drawing/2014/main" id="{33452801-4C56-A3EB-1D79-4DDABD5B254B}"/>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6652214" y="2640425"/>
            <a:ext cx="276225" cy="276225"/>
          </a:xfrm>
          <a:prstGeom prst="rect">
            <a:avLst/>
          </a:prstGeom>
        </p:spPr>
      </p:pic>
      <p:pic>
        <p:nvPicPr>
          <p:cNvPr id="3" name="Gráfico 29">
            <a:extLst>
              <a:ext uri="{FF2B5EF4-FFF2-40B4-BE49-F238E27FC236}">
                <a16:creationId xmlns:a16="http://schemas.microsoft.com/office/drawing/2014/main" id="{BDCD4EC8-5022-AE90-E8FF-AAB74ADBB7F6}"/>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7064170" y="2640425"/>
            <a:ext cx="276225" cy="276225"/>
          </a:xfrm>
          <a:prstGeom prst="rect">
            <a:avLst/>
          </a:prstGeom>
        </p:spPr>
      </p:pic>
      <p:pic>
        <p:nvPicPr>
          <p:cNvPr id="4" name="Gráfico 35">
            <a:extLst>
              <a:ext uri="{FF2B5EF4-FFF2-40B4-BE49-F238E27FC236}">
                <a16:creationId xmlns:a16="http://schemas.microsoft.com/office/drawing/2014/main" id="{D86ACDDF-C574-3695-9126-C301F6CEF4E2}"/>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7476126" y="2640425"/>
            <a:ext cx="276225" cy="276225"/>
          </a:xfrm>
          <a:prstGeom prst="rect">
            <a:avLst/>
          </a:prstGeom>
        </p:spPr>
      </p:pic>
      <p:pic>
        <p:nvPicPr>
          <p:cNvPr id="6" name="Picture 5">
            <a:extLst>
              <a:ext uri="{FF2B5EF4-FFF2-40B4-BE49-F238E27FC236}">
                <a16:creationId xmlns:a16="http://schemas.microsoft.com/office/drawing/2014/main" id="{31863A15-46B3-7B80-19D8-A43D3A5DAB1B}"/>
              </a:ext>
            </a:extLst>
          </p:cNvPr>
          <p:cNvPicPr>
            <a:picLocks noChangeAspect="1"/>
          </p:cNvPicPr>
          <p:nvPr userDrawn="1"/>
        </p:nvPicPr>
        <p:blipFill>
          <a:blip r:embed="rId36"/>
          <a:stretch>
            <a:fillRect/>
          </a:stretch>
        </p:blipFill>
        <p:spPr>
          <a:xfrm>
            <a:off x="8300038" y="2640425"/>
            <a:ext cx="276225" cy="276225"/>
          </a:xfrm>
          <a:prstGeom prst="rect">
            <a:avLst/>
          </a:prstGeom>
        </p:spPr>
      </p:pic>
      <p:pic>
        <p:nvPicPr>
          <p:cNvPr id="7" name="Picture 6">
            <a:extLst>
              <a:ext uri="{FF2B5EF4-FFF2-40B4-BE49-F238E27FC236}">
                <a16:creationId xmlns:a16="http://schemas.microsoft.com/office/drawing/2014/main" id="{1BEA3654-27E8-5D9E-3FEC-A4F620BB334C}"/>
              </a:ext>
            </a:extLst>
          </p:cNvPr>
          <p:cNvPicPr>
            <a:picLocks noChangeAspect="1"/>
          </p:cNvPicPr>
          <p:nvPr userDrawn="1"/>
        </p:nvPicPr>
        <p:blipFill>
          <a:blip r:embed="rId37"/>
          <a:stretch>
            <a:fillRect/>
          </a:stretch>
        </p:blipFill>
        <p:spPr>
          <a:xfrm>
            <a:off x="7888082" y="2640425"/>
            <a:ext cx="276225" cy="276225"/>
          </a:xfrm>
          <a:prstGeom prst="rect">
            <a:avLst/>
          </a:prstGeom>
        </p:spPr>
      </p:pic>
      <p:sp>
        <p:nvSpPr>
          <p:cNvPr id="8" name="Subtitle 2">
            <a:extLst>
              <a:ext uri="{FF2B5EF4-FFF2-40B4-BE49-F238E27FC236}">
                <a16:creationId xmlns:a16="http://schemas.microsoft.com/office/drawing/2014/main" id="{D91B25E5-22CF-6773-B872-445B56878078}"/>
              </a:ext>
            </a:extLst>
          </p:cNvPr>
          <p:cNvSpPr txBox="1">
            <a:spLocks/>
          </p:cNvSpPr>
          <p:nvPr userDrawn="1"/>
        </p:nvSpPr>
        <p:spPr>
          <a:xfrm>
            <a:off x="6661739" y="2355984"/>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b="0" i="0">
                <a:solidFill>
                  <a:schemeClr val="bg1"/>
                </a:solidFill>
                <a:effectLst/>
                <a:latin typeface="PuviRegular"/>
              </a:rPr>
              <a:t>@BIOVOICES</a:t>
            </a:r>
            <a:endParaRPr lang="pt-PT" sz="1400">
              <a:solidFill>
                <a:schemeClr val="bg1"/>
              </a:solidFill>
            </a:endParaRPr>
          </a:p>
        </p:txBody>
      </p:sp>
    </p:spTree>
    <p:extLst>
      <p:ext uri="{BB962C8B-B14F-4D97-AF65-F5344CB8AC3E}">
        <p14:creationId xmlns:p14="http://schemas.microsoft.com/office/powerpoint/2010/main" val="163764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7446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379095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3D60B196-6C76-4FE0-A2E9-306EDE891380}" type="datetimeFigureOut">
              <a:rPr lang="el-GR" smtClean="0"/>
              <a:t>22/5/2025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5544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3D60B196-6C76-4FE0-A2E9-306EDE891380}" type="datetimeFigureOut">
              <a:rPr lang="el-GR" smtClean="0"/>
              <a:t>22/5/2025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64996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3D60B196-6C76-4FE0-A2E9-306EDE891380}" type="datetimeFigureOut">
              <a:rPr lang="el-GR" smtClean="0"/>
              <a:t>22/5/2025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365939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0B196-6C76-4FE0-A2E9-306EDE891380}" type="datetimeFigureOut">
              <a:rPr lang="el-GR" smtClean="0"/>
              <a:t>22/5/2025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89624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22/5/2025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5278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22/5/2025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423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0B196-6C76-4FE0-A2E9-306EDE891380}" type="datetimeFigureOut">
              <a:rPr lang="el-GR" smtClean="0"/>
              <a:t>22/5/2025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C3F82-1941-46A1-8C8A-A1E4426A0788}" type="slidenum">
              <a:rPr lang="el-GR" smtClean="0"/>
              <a:t>‹N›</a:t>
            </a:fld>
            <a:endParaRPr lang="el-GR"/>
          </a:p>
        </p:txBody>
      </p:sp>
    </p:spTree>
    <p:extLst>
      <p:ext uri="{BB962C8B-B14F-4D97-AF65-F5344CB8AC3E}">
        <p14:creationId xmlns:p14="http://schemas.microsoft.com/office/powerpoint/2010/main" val="1033281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microsoft.com/office/2018/10/relationships/comments" Target="../comments/modernComment_118_C24C7E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nam.edu/the-power-of-postconsumer-school-food-waste-audits/" TargetMode="External"/><Relationship Id="rId2" Type="http://schemas.openxmlformats.org/officeDocument/2006/relationships/hyperlink" Target="https://www.ecoschools.global/seven-steps-methodolog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ecoschools.global/seven-steps-methodolog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75E06E-4BA7-48E6-B3EA-9604936F0BC2}"/>
              </a:ext>
            </a:extLst>
          </p:cNvPr>
          <p:cNvSpPr>
            <a:spLocks noGrp="1"/>
          </p:cNvSpPr>
          <p:nvPr>
            <p:ph type="title"/>
          </p:nvPr>
        </p:nvSpPr>
        <p:spPr/>
        <p:txBody>
          <a:bodyPr>
            <a:normAutofit fontScale="90000"/>
          </a:bodyPr>
          <a:lstStyle/>
          <a:p>
            <a:r>
              <a:rPr lang="pt-PT" dirty="0"/>
              <a:t>Matériel de formation</a:t>
            </a:r>
          </a:p>
        </p:txBody>
      </p:sp>
      <p:sp>
        <p:nvSpPr>
          <p:cNvPr id="3" name="Subtítulo 2">
            <a:extLst>
              <a:ext uri="{FF2B5EF4-FFF2-40B4-BE49-F238E27FC236}">
                <a16:creationId xmlns:a16="http://schemas.microsoft.com/office/drawing/2014/main" id="{D8A2EDF0-7A23-40CD-8304-26565CF08866}"/>
              </a:ext>
            </a:extLst>
          </p:cNvPr>
          <p:cNvSpPr>
            <a:spLocks noGrp="1"/>
          </p:cNvSpPr>
          <p:nvPr>
            <p:ph type="subTitle" idx="1"/>
          </p:nvPr>
        </p:nvSpPr>
        <p:spPr/>
        <p:txBody>
          <a:bodyPr>
            <a:normAutofit/>
          </a:bodyPr>
          <a:lstStyle/>
          <a:p>
            <a:r>
              <a:rPr lang="fr-FR" dirty="0"/>
              <a:t>ÉTAPE 2 : RÉALISER UN AUDIT DE DURABILITÉ</a:t>
            </a:r>
            <a:endParaRPr lang="pt-PT" dirty="0"/>
          </a:p>
        </p:txBody>
      </p:sp>
      <p:sp>
        <p:nvSpPr>
          <p:cNvPr id="4" name="Subtítulo 2">
            <a:extLst>
              <a:ext uri="{FF2B5EF4-FFF2-40B4-BE49-F238E27FC236}">
                <a16:creationId xmlns:a16="http://schemas.microsoft.com/office/drawing/2014/main" id="{4C2DCD10-8365-B4BF-0AC7-4A21E2DEDF70}"/>
              </a:ext>
            </a:extLst>
          </p:cNvPr>
          <p:cNvSpPr txBox="1">
            <a:spLocks/>
          </p:cNvSpPr>
          <p:nvPr/>
        </p:nvSpPr>
        <p:spPr>
          <a:xfrm>
            <a:off x="635131" y="5517232"/>
            <a:ext cx="2946486" cy="605474"/>
          </a:xfrm>
          <a:prstGeom prst="rect">
            <a:avLst/>
          </a:prstGeom>
        </p:spPr>
        <p:txBody>
          <a:bodyPr vert="horz" lIns="0" tIns="0" rIns="0" bIns="0" rtlCol="0" anchor="ctr" anchorCtr="0">
            <a:normAutofit/>
          </a:bodyPr>
          <a:lstStyle>
            <a:lvl1pPr marL="0" indent="0" algn="l" defTabSz="914400" rtl="0" eaLnBrk="1" latinLnBrk="0" hangingPunct="1">
              <a:spcBef>
                <a:spcPct val="20000"/>
              </a:spcBef>
              <a:buFont typeface="Arial" pitchFamily="34" charset="0"/>
              <a:buNone/>
              <a:defRPr sz="1875" b="0" kern="1200">
                <a:solidFill>
                  <a:srgbClr val="3BFF95"/>
                </a:solidFill>
                <a:latin typeface="Calibri" panose="020F0502020204030204" pitchFamily="34" charset="0"/>
                <a:ea typeface="+mn-ea"/>
                <a:cs typeface="Calibri" panose="020F0502020204030204" pitchFamily="34" charset="0"/>
              </a:defRPr>
            </a:lvl1pPr>
            <a:lvl2pPr marL="342900"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800"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7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6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r>
              <a:rPr lang="en-US"/>
              <a:t>M. </a:t>
            </a:r>
            <a:r>
              <a:rPr lang="en-US" err="1"/>
              <a:t>Giannakopoulou</a:t>
            </a:r>
            <a:endParaRPr lang="en-US"/>
          </a:p>
        </p:txBody>
      </p:sp>
    </p:spTree>
    <p:extLst>
      <p:ext uri="{BB962C8B-B14F-4D97-AF65-F5344CB8AC3E}">
        <p14:creationId xmlns:p14="http://schemas.microsoft.com/office/powerpoint/2010/main" val="334468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13" y="197768"/>
            <a:ext cx="7769365" cy="1143000"/>
          </a:xfrm>
        </p:spPr>
        <p:txBody>
          <a:bodyPr>
            <a:normAutofit/>
          </a:bodyPr>
          <a:lstStyle/>
          <a:p>
            <a:pPr algn="l"/>
            <a:r>
              <a:rPr lang="fr-FR" b="1" dirty="0"/>
              <a:t>Mettons la théorie en pratique</a:t>
            </a:r>
            <a:endParaRPr lang="el-GR" b="1" dirty="0"/>
          </a:p>
        </p:txBody>
      </p:sp>
      <p:sp>
        <p:nvSpPr>
          <p:cNvPr id="3" name="Content Placeholder 2"/>
          <p:cNvSpPr>
            <a:spLocks noGrp="1"/>
          </p:cNvSpPr>
          <p:nvPr>
            <p:ph idx="1"/>
          </p:nvPr>
        </p:nvSpPr>
        <p:spPr>
          <a:xfrm>
            <a:off x="323528" y="1340768"/>
            <a:ext cx="8424936" cy="5040560"/>
          </a:xfrm>
        </p:spPr>
        <p:txBody>
          <a:bodyPr vert="horz" lIns="91440" tIns="45720" rIns="91440" bIns="45720" rtlCol="0" anchor="t">
            <a:noAutofit/>
          </a:bodyPr>
          <a:lstStyle/>
          <a:p>
            <a:pPr marL="0" indent="0">
              <a:buNone/>
            </a:pPr>
            <a:r>
              <a:rPr lang="fr-FR" sz="1600" b="1" u="sng" dirty="0">
                <a:latin typeface="+mj-lt"/>
              </a:rPr>
              <a:t>Gestion des déchets par le biais du gaspillage alimentaire</a:t>
            </a:r>
            <a:endParaRPr lang="en-US" sz="1600" b="1" u="sng" dirty="0">
              <a:latin typeface="+mj-lt"/>
            </a:endParaRPr>
          </a:p>
          <a:p>
            <a:pPr marL="0" indent="0">
              <a:buNone/>
            </a:pPr>
            <a:r>
              <a:rPr lang="fr-FR" sz="1600" dirty="0">
                <a:latin typeface="+mj-lt"/>
              </a:rPr>
              <a:t>Une liste de contrôle annuelle concernant le gaspillage alimentaire à la cafétéria de l’école peut comprendre les étapes suivantes :</a:t>
            </a:r>
            <a:endParaRPr lang="en-US" sz="1600" dirty="0">
              <a:latin typeface="+mj-lt"/>
            </a:endParaRPr>
          </a:p>
          <a:p>
            <a:r>
              <a:rPr lang="fr-FR" sz="1600" dirty="0">
                <a:latin typeface="+mj-lt"/>
              </a:rPr>
              <a:t>Passez en revue le programme de nutrition et d’alimentation de l’école (à quelle fréquence les élèves consomment de la viande, des légumes, des produits laitiers, etc.)
Surveillez la quantité de nourriture jetée au quotidien
Évaluez la disponibilité et la qualité des options alimentaires saines et vertes.  (par exemple, l’école achète-t-elle des produits provenant de fermes locales ? Pourrions-nous coopérer avec une ferme locale et leur fournir du compost ou des restes de nourriture pour leurs animaux en échange de produits)
Évaluer l’empreinte carbone de l’école en matière de consommation et de gaspillage alimentaire
Présentez les résultats aux élèves. Sont-ils intéressés à organiser un plan d’action pour résoudre ce problème ? Identifient-ils cela comme un problème ? Ensuite, vous avez votre THÈME ! ET CE N’EST QUE LE DÉBUT !</a:t>
            </a:r>
            <a:endParaRPr lang="en-US" sz="1600" dirty="0">
              <a:latin typeface="+mj-lt"/>
            </a:endParaRPr>
          </a:p>
          <a:p>
            <a:endParaRPr lang="en-US" sz="1600" dirty="0">
              <a:latin typeface="+mj-lt"/>
            </a:endParaRPr>
          </a:p>
          <a:p>
            <a:endParaRPr lang="en-US" sz="1600" dirty="0">
              <a:latin typeface="+mj-lt"/>
            </a:endParaRPr>
          </a:p>
          <a:p>
            <a:endParaRPr lang="el-GR" sz="1600" dirty="0">
              <a:latin typeface="+mj-lt"/>
            </a:endParaRPr>
          </a:p>
        </p:txBody>
      </p:sp>
    </p:spTree>
    <p:extLst>
      <p:ext uri="{BB962C8B-B14F-4D97-AF65-F5344CB8AC3E}">
        <p14:creationId xmlns:p14="http://schemas.microsoft.com/office/powerpoint/2010/main" val="3286767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44353"/>
            <a:ext cx="8424936" cy="5040560"/>
          </a:xfrm>
        </p:spPr>
        <p:txBody>
          <a:bodyPr>
            <a:noAutofit/>
          </a:bodyPr>
          <a:lstStyle/>
          <a:p>
            <a:pPr marL="0" indent="0">
              <a:buNone/>
            </a:pPr>
            <a:endParaRPr lang="en-US" sz="2000">
              <a:latin typeface="Century Gothic" pitchFamily="34" charset="0"/>
            </a:endParaRPr>
          </a:p>
          <a:p>
            <a:endParaRPr lang="en-US" sz="2000">
              <a:latin typeface="Century Gothic" pitchFamily="34" charset="0"/>
            </a:endParaRPr>
          </a:p>
          <a:p>
            <a:endParaRPr lang="el-GR" sz="2000">
              <a:latin typeface="Century Gothic" pitchFamily="34" charset="0"/>
            </a:endParaRPr>
          </a:p>
        </p:txBody>
      </p:sp>
      <p:sp>
        <p:nvSpPr>
          <p:cNvPr id="7" name="Title 1">
            <a:extLst>
              <a:ext uri="{FF2B5EF4-FFF2-40B4-BE49-F238E27FC236}">
                <a16:creationId xmlns:a16="http://schemas.microsoft.com/office/drawing/2014/main" id="{72E51707-A1D2-F547-F53D-E28157213F9F}"/>
              </a:ext>
            </a:extLst>
          </p:cNvPr>
          <p:cNvSpPr txBox="1">
            <a:spLocks/>
          </p:cNvSpPr>
          <p:nvPr/>
        </p:nvSpPr>
        <p:spPr>
          <a:xfrm>
            <a:off x="130290" y="6604"/>
            <a:ext cx="7769365"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b="1" dirty="0"/>
              <a:t>Mettons la théorie en pratique</a:t>
            </a:r>
            <a:endParaRPr lang="el-GR" b="1" dirty="0"/>
          </a:p>
        </p:txBody>
      </p:sp>
      <p:grpSp>
        <p:nvGrpSpPr>
          <p:cNvPr id="11" name="Group 10">
            <a:extLst>
              <a:ext uri="{FF2B5EF4-FFF2-40B4-BE49-F238E27FC236}">
                <a16:creationId xmlns:a16="http://schemas.microsoft.com/office/drawing/2014/main" id="{D4175C0A-FC5D-1D1B-8B92-C9FC9D7F365D}"/>
              </a:ext>
            </a:extLst>
          </p:cNvPr>
          <p:cNvGrpSpPr/>
          <p:nvPr/>
        </p:nvGrpSpPr>
        <p:grpSpPr>
          <a:xfrm>
            <a:off x="320597" y="925424"/>
            <a:ext cx="8243937" cy="4870028"/>
            <a:chOff x="320597" y="925424"/>
            <a:chExt cx="8243937" cy="4870028"/>
          </a:xfrm>
        </p:grpSpPr>
        <p:pic>
          <p:nvPicPr>
            <p:cNvPr id="2" name="Picture 1" descr="A group of people standing in a line&#10;&#10;Description automatically generated">
              <a:extLst>
                <a:ext uri="{FF2B5EF4-FFF2-40B4-BE49-F238E27FC236}">
                  <a16:creationId xmlns:a16="http://schemas.microsoft.com/office/drawing/2014/main" id="{43BE766E-673F-F6B6-AC4A-BCAB21697BE7}"/>
                </a:ext>
              </a:extLst>
            </p:cNvPr>
            <p:cNvPicPr>
              <a:picLocks noChangeAspect="1"/>
            </p:cNvPicPr>
            <p:nvPr/>
          </p:nvPicPr>
          <p:blipFill>
            <a:blip r:embed="rId3"/>
            <a:stretch>
              <a:fillRect/>
            </a:stretch>
          </p:blipFill>
          <p:spPr>
            <a:xfrm>
              <a:off x="320597" y="1023385"/>
              <a:ext cx="8243937" cy="4524482"/>
            </a:xfrm>
            <a:prstGeom prst="rect">
              <a:avLst/>
            </a:prstGeom>
          </p:spPr>
        </p:pic>
        <p:sp>
          <p:nvSpPr>
            <p:cNvPr id="4" name="TextBox 3">
              <a:extLst>
                <a:ext uri="{FF2B5EF4-FFF2-40B4-BE49-F238E27FC236}">
                  <a16:creationId xmlns:a16="http://schemas.microsoft.com/office/drawing/2014/main" id="{73CAD152-D6B0-277F-6D6B-891480AC9898}"/>
                </a:ext>
              </a:extLst>
            </p:cNvPr>
            <p:cNvSpPr txBox="1"/>
            <p:nvPr/>
          </p:nvSpPr>
          <p:spPr>
            <a:xfrm>
              <a:off x="3572876" y="925424"/>
              <a:ext cx="319462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dirty="0">
                  <a:cs typeface="Calibri"/>
                </a:rPr>
                <a:t>Audit du </a:t>
              </a:r>
              <a:r>
                <a:rPr lang="en-US" b="1" u="sng" dirty="0" err="1">
                  <a:cs typeface="Calibri"/>
                </a:rPr>
                <a:t>gaspillage</a:t>
              </a:r>
              <a:r>
                <a:rPr lang="en-US" b="1" u="sng" dirty="0">
                  <a:cs typeface="Calibri"/>
                </a:rPr>
                <a:t> </a:t>
              </a:r>
              <a:r>
                <a:rPr lang="en-US" b="1" u="sng" dirty="0" err="1">
                  <a:cs typeface="Calibri"/>
                </a:rPr>
                <a:t>alimentaire</a:t>
              </a:r>
              <a:endParaRPr lang="en-US" b="1" u="sng" dirty="0">
                <a:cs typeface="Calibri"/>
              </a:endParaRPr>
            </a:p>
          </p:txBody>
        </p:sp>
        <p:sp>
          <p:nvSpPr>
            <p:cNvPr id="5" name="TextBox 4">
              <a:extLst>
                <a:ext uri="{FF2B5EF4-FFF2-40B4-BE49-F238E27FC236}">
                  <a16:creationId xmlns:a16="http://schemas.microsoft.com/office/drawing/2014/main" id="{3F843604-9DA4-3EBC-8ADC-C003B208A3E4}"/>
                </a:ext>
              </a:extLst>
            </p:cNvPr>
            <p:cNvSpPr txBox="1"/>
            <p:nvPr/>
          </p:nvSpPr>
          <p:spPr>
            <a:xfrm>
              <a:off x="5173871" y="4748698"/>
              <a:ext cx="155380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200" b="1" dirty="0">
                  <a:solidFill>
                    <a:srgbClr val="45ABD5"/>
                  </a:solidFill>
                  <a:cs typeface="Calibri"/>
                </a:rPr>
                <a:t>Étape 1 : Les élèves déposent leur plateau.</a:t>
              </a:r>
              <a:endParaRPr lang="en-US" sz="1200" b="1" dirty="0">
                <a:solidFill>
                  <a:srgbClr val="45ABD5"/>
                </a:solidFill>
                <a:cs typeface="Calibri"/>
              </a:endParaRPr>
            </a:p>
          </p:txBody>
        </p:sp>
        <p:sp>
          <p:nvSpPr>
            <p:cNvPr id="6" name="TextBox 5">
              <a:extLst>
                <a:ext uri="{FF2B5EF4-FFF2-40B4-BE49-F238E27FC236}">
                  <a16:creationId xmlns:a16="http://schemas.microsoft.com/office/drawing/2014/main" id="{FE6F6B65-773C-9793-3297-B2A25B8B2B88}"/>
                </a:ext>
              </a:extLst>
            </p:cNvPr>
            <p:cNvSpPr txBox="1"/>
            <p:nvPr/>
          </p:nvSpPr>
          <p:spPr>
            <a:xfrm>
              <a:off x="4305668" y="1395365"/>
              <a:ext cx="278043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200" b="1" dirty="0">
                  <a:solidFill>
                    <a:srgbClr val="45ABD5"/>
                  </a:solidFill>
                  <a:cs typeface="Calibri"/>
                </a:rPr>
                <a:t>Étape 3 : Les séparateurs d’aliments prennent le plateau de la table jusqu’à la table arrière et commencent à séparer les aliments.</a:t>
              </a:r>
              <a:endParaRPr lang="en-US" sz="1200" b="1" dirty="0">
                <a:solidFill>
                  <a:srgbClr val="45ABD5"/>
                </a:solidFill>
                <a:cs typeface="Calibri"/>
              </a:endParaRPr>
            </a:p>
          </p:txBody>
        </p:sp>
        <p:sp>
          <p:nvSpPr>
            <p:cNvPr id="8" name="TextBox 7">
              <a:extLst>
                <a:ext uri="{FF2B5EF4-FFF2-40B4-BE49-F238E27FC236}">
                  <a16:creationId xmlns:a16="http://schemas.microsoft.com/office/drawing/2014/main" id="{5B9689C6-7105-C94C-0D81-1B94E3E8FB8D}"/>
                </a:ext>
              </a:extLst>
            </p:cNvPr>
            <p:cNvSpPr txBox="1"/>
            <p:nvPr/>
          </p:nvSpPr>
          <p:spPr>
            <a:xfrm>
              <a:off x="705417" y="1299785"/>
              <a:ext cx="215119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200" b="1" dirty="0">
                  <a:solidFill>
                    <a:srgbClr val="45ABD5"/>
                  </a:solidFill>
                  <a:cs typeface="Calibri"/>
                </a:rPr>
                <a:t>Étape 4 : Le chef d’équipe dirige les élèves, vide les poubelles et agit comme un soutien.</a:t>
              </a:r>
              <a:endParaRPr lang="en-US" sz="1200" b="1" dirty="0">
                <a:solidFill>
                  <a:srgbClr val="45ABD5"/>
                </a:solidFill>
                <a:cs typeface="Calibri"/>
              </a:endParaRPr>
            </a:p>
          </p:txBody>
        </p:sp>
        <p:sp>
          <p:nvSpPr>
            <p:cNvPr id="9" name="TextBox 8">
              <a:extLst>
                <a:ext uri="{FF2B5EF4-FFF2-40B4-BE49-F238E27FC236}">
                  <a16:creationId xmlns:a16="http://schemas.microsoft.com/office/drawing/2014/main" id="{96EE713D-470F-F814-87EC-DD2BEE97E85A}"/>
                </a:ext>
              </a:extLst>
            </p:cNvPr>
            <p:cNvSpPr txBox="1"/>
            <p:nvPr/>
          </p:nvSpPr>
          <p:spPr>
            <a:xfrm>
              <a:off x="816928" y="4565498"/>
              <a:ext cx="215119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200" b="1" dirty="0">
                  <a:solidFill>
                    <a:srgbClr val="45ABD5"/>
                  </a:solidFill>
                  <a:cs typeface="Calibri"/>
                </a:rPr>
                <a:t>Étape 2 : L’intervieweur remarque quel repas n’a pas été fini et interroge l’élève.</a:t>
              </a:r>
              <a:endParaRPr lang="en-US" sz="1200" b="1" dirty="0">
                <a:solidFill>
                  <a:srgbClr val="45ABD5"/>
                </a:solidFill>
                <a:cs typeface="Calibri"/>
              </a:endParaRPr>
            </a:p>
          </p:txBody>
        </p:sp>
        <p:sp>
          <p:nvSpPr>
            <p:cNvPr id="10" name="TextBox 9">
              <a:extLst>
                <a:ext uri="{FF2B5EF4-FFF2-40B4-BE49-F238E27FC236}">
                  <a16:creationId xmlns:a16="http://schemas.microsoft.com/office/drawing/2014/main" id="{1AEA572C-0404-D3A4-FF31-C7919931F2ED}"/>
                </a:ext>
              </a:extLst>
            </p:cNvPr>
            <p:cNvSpPr txBox="1"/>
            <p:nvPr/>
          </p:nvSpPr>
          <p:spPr>
            <a:xfrm>
              <a:off x="593907" y="5210677"/>
              <a:ext cx="535318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b="1" dirty="0">
                  <a:cs typeface="Calibri"/>
                </a:rPr>
                <a:t>Figure 1 Exemple de configuration d’un audit du gaspillage alimentaire en milieu scolaire</a:t>
              </a:r>
              <a:endParaRPr lang="en-US" sz="1600" dirty="0">
                <a:cs typeface="Calibri"/>
              </a:endParaRPr>
            </a:p>
          </p:txBody>
        </p:sp>
      </p:grpSp>
    </p:spTree>
    <p:extLst>
      <p:ext uri="{BB962C8B-B14F-4D97-AF65-F5344CB8AC3E}">
        <p14:creationId xmlns:p14="http://schemas.microsoft.com/office/powerpoint/2010/main" val="3259792920"/>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31" y="1055527"/>
            <a:ext cx="5025712" cy="5184576"/>
          </a:xfrm>
        </p:spPr>
        <p:txBody>
          <a:bodyPr vert="horz" lIns="91440" tIns="45720" rIns="91440" bIns="45720" rtlCol="0" anchor="t">
            <a:normAutofit/>
          </a:bodyPr>
          <a:lstStyle/>
          <a:p>
            <a:pPr marL="0" indent="0">
              <a:buNone/>
            </a:pPr>
            <a:r>
              <a:rPr lang="fr-FR" sz="1800" dirty="0">
                <a:latin typeface="+mj-lt"/>
              </a:rPr>
              <a:t>Pour que tout le monde soit impliqué dans l’audit, dans une activité telle que le suivi des aliments jetés, le comité écologique doit décider de :</a:t>
            </a:r>
            <a:endParaRPr lang="en-US" sz="1800" dirty="0">
              <a:latin typeface="+mj-lt"/>
            </a:endParaRPr>
          </a:p>
          <a:p>
            <a:pPr>
              <a:buFont typeface="+mj-lt"/>
              <a:buAutoNum type="arabicPeriod"/>
            </a:pPr>
            <a:r>
              <a:rPr lang="fr-FR" sz="1800" b="1" dirty="0">
                <a:latin typeface="+mj-lt"/>
              </a:rPr>
              <a:t>Les étudiants de chaque classe qui seront responsables du suivi
Les élèves/enseignants qui créeront la liste de contrôle/tableau/questionnaire qui sera utilisé
Les membres du personnel de la cafétéria qui aideront les élèves à peser et à mesurer la quantité de nourriture gaspillée</a:t>
            </a:r>
            <a:endParaRPr lang="en-US" sz="1800" dirty="0">
              <a:latin typeface="+mj-lt"/>
            </a:endParaRPr>
          </a:p>
          <a:p>
            <a:endParaRPr lang="en-US" sz="1800" dirty="0">
              <a:latin typeface="+mj-lt"/>
            </a:endParaRPr>
          </a:p>
          <a:p>
            <a:endParaRPr lang="el-GR" sz="1800" b="1" u="sng" dirty="0">
              <a:latin typeface="+mj-l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4776" y="1260052"/>
            <a:ext cx="2541205" cy="3880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a:extLst>
              <a:ext uri="{FF2B5EF4-FFF2-40B4-BE49-F238E27FC236}">
                <a16:creationId xmlns:a16="http://schemas.microsoft.com/office/drawing/2014/main" id="{FAA58A74-2AE0-775D-F90A-6F7A9AF0746F}"/>
              </a:ext>
            </a:extLst>
          </p:cNvPr>
          <p:cNvSpPr txBox="1">
            <a:spLocks/>
          </p:cNvSpPr>
          <p:nvPr/>
        </p:nvSpPr>
        <p:spPr>
          <a:xfrm>
            <a:off x="-34941" y="-12078"/>
            <a:ext cx="7769365"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b="1" dirty="0"/>
              <a:t>Mettons la théorie en pratique</a:t>
            </a:r>
            <a:endParaRPr lang="el-GR" b="1" dirty="0"/>
          </a:p>
        </p:txBody>
      </p:sp>
    </p:spTree>
    <p:extLst>
      <p:ext uri="{BB962C8B-B14F-4D97-AF65-F5344CB8AC3E}">
        <p14:creationId xmlns:p14="http://schemas.microsoft.com/office/powerpoint/2010/main" val="797516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196" y="1055527"/>
            <a:ext cx="8395289" cy="5184576"/>
          </a:xfrm>
        </p:spPr>
        <p:txBody>
          <a:bodyPr vert="horz" lIns="91440" tIns="45720" rIns="91440" bIns="45720" rtlCol="0" anchor="t">
            <a:normAutofit/>
          </a:bodyPr>
          <a:lstStyle/>
          <a:p>
            <a:pPr marL="0" indent="0">
              <a:buNone/>
            </a:pPr>
            <a:endParaRPr lang="en-US" sz="1800" dirty="0">
              <a:latin typeface="+mj-lt"/>
              <a:ea typeface="Calibri"/>
              <a:cs typeface="Calibri"/>
            </a:endParaRPr>
          </a:p>
          <a:p>
            <a:pPr marL="0" indent="0">
              <a:buNone/>
            </a:pPr>
            <a:r>
              <a:rPr lang="fr-FR" sz="1800" b="1" dirty="0">
                <a:latin typeface="+mj-lt"/>
              </a:rPr>
              <a:t>4. Les enseignants (professeur de mathématiques, professeur d’informatique) qui aideront les élèves à présenter les résultats de l’examen
5. Les représentants des associations de parents qui participeront à l’examen, assisteront à la présentation des résultats et partageront les résultats avec l’ensemble de la communauté.  
6. Le directeur de l’école qui doit s’assurer que tous les processus sont légaux et que toutes les mesures de sécurité sont respectées pendant l’examen (par exemple, les élèves portent des gants lorsqu’ils pèsent la quantité de restes gaspillés) 
7. Le groupe cible qui répondra à un questionnaire concernant l’enquête sur les attitudes et le gaspillage alimentaire</a:t>
            </a:r>
            <a:endParaRPr lang="en-US" sz="1800" dirty="0">
              <a:latin typeface="+mj-lt"/>
            </a:endParaRPr>
          </a:p>
          <a:p>
            <a:pPr marL="0" indent="0">
              <a:buNone/>
            </a:pPr>
            <a:endParaRPr lang="en-US" sz="1800" dirty="0">
              <a:latin typeface="+mj-lt"/>
            </a:endParaRPr>
          </a:p>
          <a:p>
            <a:endParaRPr lang="en-US" sz="1800" dirty="0">
              <a:latin typeface="+mj-lt"/>
            </a:endParaRPr>
          </a:p>
          <a:p>
            <a:endParaRPr lang="el-GR" sz="1800" b="1" u="sng" dirty="0">
              <a:latin typeface="+mj-lt"/>
            </a:endParaRPr>
          </a:p>
        </p:txBody>
      </p:sp>
      <p:sp>
        <p:nvSpPr>
          <p:cNvPr id="7" name="Title 1">
            <a:extLst>
              <a:ext uri="{FF2B5EF4-FFF2-40B4-BE49-F238E27FC236}">
                <a16:creationId xmlns:a16="http://schemas.microsoft.com/office/drawing/2014/main" id="{FAA58A74-2AE0-775D-F90A-6F7A9AF0746F}"/>
              </a:ext>
            </a:extLst>
          </p:cNvPr>
          <p:cNvSpPr txBox="1">
            <a:spLocks/>
          </p:cNvSpPr>
          <p:nvPr/>
        </p:nvSpPr>
        <p:spPr>
          <a:xfrm>
            <a:off x="-34941" y="-12078"/>
            <a:ext cx="7769365"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4100" b="1" dirty="0"/>
              <a:t>Mettons la théorie en pratique</a:t>
            </a:r>
            <a:endParaRPr lang="el-GR" sz="4100" b="1" dirty="0">
              <a:ea typeface="Calibri"/>
              <a:cs typeface="Calibri"/>
            </a:endParaRPr>
          </a:p>
        </p:txBody>
      </p:sp>
    </p:spTree>
    <p:extLst>
      <p:ext uri="{BB962C8B-B14F-4D97-AF65-F5344CB8AC3E}">
        <p14:creationId xmlns:p14="http://schemas.microsoft.com/office/powerpoint/2010/main" val="1097362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229600" cy="1143000"/>
          </a:xfrm>
        </p:spPr>
        <p:txBody>
          <a:bodyPr/>
          <a:lstStyle/>
          <a:p>
            <a:r>
              <a:rPr lang="fr-FR" b="1" dirty="0"/>
              <a:t>Mettons la théorie en pratique</a:t>
            </a:r>
            <a:endParaRPr lang="el-GR" b="1" dirty="0">
              <a:latin typeface="Century Gothic" pitchFamily="34" charset="0"/>
            </a:endParaRPr>
          </a:p>
        </p:txBody>
      </p:sp>
      <p:sp>
        <p:nvSpPr>
          <p:cNvPr id="3" name="Content Placeholder 2"/>
          <p:cNvSpPr>
            <a:spLocks noGrp="1"/>
          </p:cNvSpPr>
          <p:nvPr>
            <p:ph idx="1"/>
          </p:nvPr>
        </p:nvSpPr>
        <p:spPr>
          <a:xfrm>
            <a:off x="673673" y="1499428"/>
            <a:ext cx="7791517" cy="5236439"/>
          </a:xfrm>
        </p:spPr>
        <p:txBody>
          <a:bodyPr vert="horz" lIns="91440" tIns="45720" rIns="91440" bIns="45720" rtlCol="0" anchor="t">
            <a:noAutofit/>
          </a:bodyPr>
          <a:lstStyle/>
          <a:p>
            <a:pPr marL="0" indent="0">
              <a:buNone/>
            </a:pPr>
            <a:r>
              <a:rPr lang="fr-FR" sz="1600" b="1" u="sng" dirty="0">
                <a:latin typeface="+mj-lt"/>
              </a:rPr>
              <a:t>PRÉSENTATION DES RÉSULTATS D’UN AUDIT SUR LES DÉCHETS SCOLAIRES</a:t>
            </a:r>
            <a:endParaRPr lang="en-US" sz="1600" b="1" dirty="0">
              <a:latin typeface="+mj-lt"/>
              <a:ea typeface="Calibri"/>
              <a:cs typeface="Calibri"/>
            </a:endParaRPr>
          </a:p>
          <a:p>
            <a:pPr marL="0" indent="0">
              <a:buNone/>
            </a:pPr>
            <a:r>
              <a:rPr lang="en-US" sz="1600" b="1" dirty="0" err="1">
                <a:latin typeface="+mj-lt"/>
              </a:rPr>
              <a:t>Assemblées</a:t>
            </a:r>
            <a:r>
              <a:rPr lang="en-US" sz="1600" b="1" dirty="0">
                <a:latin typeface="+mj-lt"/>
              </a:rPr>
              <a:t> et </a:t>
            </a:r>
            <a:r>
              <a:rPr lang="en-US" sz="1600" b="1" dirty="0" err="1">
                <a:latin typeface="+mj-lt"/>
              </a:rPr>
              <a:t>présentations</a:t>
            </a:r>
            <a:r>
              <a:rPr lang="en-US" sz="1600" b="1" dirty="0">
                <a:latin typeface="+mj-lt"/>
              </a:rPr>
              <a:t> </a:t>
            </a:r>
            <a:r>
              <a:rPr lang="en-US" sz="1600" b="1" dirty="0" err="1">
                <a:latin typeface="+mj-lt"/>
              </a:rPr>
              <a:t>scolaires</a:t>
            </a:r>
            <a:endParaRPr lang="en-US" sz="1600" b="1" dirty="0">
              <a:latin typeface="+mj-lt"/>
              <a:ea typeface="Calibri"/>
              <a:cs typeface="Calibri"/>
            </a:endParaRPr>
          </a:p>
          <a:p>
            <a:pPr>
              <a:buFont typeface="Wingdings" pitchFamily="2" charset="2"/>
              <a:buChar char="Ø"/>
            </a:pPr>
            <a:r>
              <a:rPr lang="fr-FR" sz="1600" dirty="0">
                <a:latin typeface="+mj-lt"/>
              </a:rPr>
              <a:t>C’est une excellente occasion de présenter les résultats aux élèves, aux enseignants et au personnel. Vous pouvez utiliser des visuels tels que des graphiques et des infographies pour rendre les données plus attrayantes. Les diagrammes circulaires aident toujours les jeunes élèves à voir la quantité de déchets produits et le type de déchets</a:t>
            </a:r>
            <a:endParaRPr lang="en-US" sz="1600" dirty="0">
              <a:latin typeface="+mj-lt"/>
              <a:ea typeface="Calibri"/>
              <a:cs typeface="Calibri"/>
            </a:endParaRPr>
          </a:p>
          <a:p>
            <a:pPr>
              <a:buFont typeface="Wingdings" pitchFamily="2" charset="2"/>
              <a:buChar char="Ø"/>
            </a:pPr>
            <a:r>
              <a:rPr lang="fr-FR" sz="1600" dirty="0">
                <a:latin typeface="+mj-lt"/>
              </a:rPr>
              <a:t>Présentations en classe organisées par les membres de la commission ECO qui peuvent présenter les résultats dans des salles de classe individuelles et adapter le langage et le support aux différents groupes d’âge.</a:t>
            </a:r>
            <a:endParaRPr lang="en-US" sz="1600" dirty="0">
              <a:latin typeface="+mj-lt"/>
            </a:endParaRPr>
          </a:p>
          <a:p>
            <a:pPr marL="0" indent="0">
              <a:buNone/>
            </a:pPr>
            <a:endParaRPr lang="en-US" sz="1600" b="1" dirty="0">
              <a:latin typeface="+mj-lt"/>
              <a:ea typeface="Calibri"/>
              <a:cs typeface="Calibri"/>
            </a:endParaRPr>
          </a:p>
        </p:txBody>
      </p:sp>
    </p:spTree>
    <p:extLst>
      <p:ext uri="{BB962C8B-B14F-4D97-AF65-F5344CB8AC3E}">
        <p14:creationId xmlns:p14="http://schemas.microsoft.com/office/powerpoint/2010/main" val="3313576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229600" cy="1143000"/>
          </a:xfrm>
        </p:spPr>
        <p:txBody>
          <a:bodyPr/>
          <a:lstStyle/>
          <a:p>
            <a:r>
              <a:rPr lang="fr-FR" b="1" dirty="0"/>
              <a:t>Mettons la théorie en pratique</a:t>
            </a:r>
            <a:endParaRPr lang="el-GR" b="1" dirty="0">
              <a:latin typeface="Century Gothic" pitchFamily="34" charset="0"/>
            </a:endParaRPr>
          </a:p>
        </p:txBody>
      </p:sp>
      <p:sp>
        <p:nvSpPr>
          <p:cNvPr id="3" name="Content Placeholder 2"/>
          <p:cNvSpPr>
            <a:spLocks noGrp="1"/>
          </p:cNvSpPr>
          <p:nvPr>
            <p:ph idx="1"/>
          </p:nvPr>
        </p:nvSpPr>
        <p:spPr>
          <a:xfrm>
            <a:off x="458614" y="1714487"/>
            <a:ext cx="8229600" cy="5236439"/>
          </a:xfrm>
        </p:spPr>
        <p:txBody>
          <a:bodyPr vert="horz" lIns="91440" tIns="45720" rIns="91440" bIns="45720" rtlCol="0" anchor="t">
            <a:noAutofit/>
          </a:bodyPr>
          <a:lstStyle/>
          <a:p>
            <a:pPr marL="0" indent="0">
              <a:buNone/>
            </a:pPr>
            <a:r>
              <a:rPr lang="fr-FR" sz="1600" b="1" u="sng" dirty="0">
                <a:latin typeface="+mj-lt"/>
              </a:rPr>
              <a:t>PRÉSENTATION DES RÉSULTATS D’UN AUDIT SUR LES DÉCHETS SCOLAIRES</a:t>
            </a:r>
            <a:endParaRPr lang="en-US" sz="1600" b="1" dirty="0">
              <a:latin typeface="+mj-lt"/>
              <a:ea typeface="Calibri"/>
              <a:cs typeface="Calibri"/>
            </a:endParaRPr>
          </a:p>
          <a:p>
            <a:pPr marL="0" indent="0">
              <a:buNone/>
            </a:pPr>
            <a:r>
              <a:rPr lang="en-US" sz="1600" b="1" dirty="0">
                <a:latin typeface="+mj-lt"/>
              </a:rPr>
              <a:t>Bulletins </a:t>
            </a:r>
            <a:r>
              <a:rPr lang="en-US" sz="1600" b="1" dirty="0" err="1">
                <a:latin typeface="+mj-lt"/>
              </a:rPr>
              <a:t>d’information</a:t>
            </a:r>
            <a:r>
              <a:rPr lang="en-US" sz="1600" b="1" dirty="0">
                <a:latin typeface="+mj-lt"/>
              </a:rPr>
              <a:t> et bulletins</a:t>
            </a:r>
            <a:endParaRPr lang="en-US" sz="1600" b="1" dirty="0">
              <a:latin typeface="+mj-lt"/>
              <a:ea typeface="Calibri"/>
              <a:cs typeface="Calibri"/>
            </a:endParaRPr>
          </a:p>
          <a:p>
            <a:pPr>
              <a:buFont typeface="Wingdings" pitchFamily="2" charset="2"/>
              <a:buChar char="Ø"/>
            </a:pPr>
            <a:r>
              <a:rPr lang="fr-FR" sz="1600" dirty="0">
                <a:latin typeface="+mj-lt"/>
              </a:rPr>
              <a:t>Bulletin de l’école : Il peut prendre la forme d’un résumé détaillé des résultats de l’audit et mettre en évidence les principales constatations et inviter le lectorat à une réunion ouverte où il peut suggérer des solutions possibles. Cette méthode peut être plus efficace avec les parents</a:t>
            </a:r>
            <a:endParaRPr lang="en-US" sz="1600" dirty="0">
              <a:latin typeface="+mj-lt"/>
              <a:ea typeface="Calibri"/>
              <a:cs typeface="Calibri"/>
            </a:endParaRPr>
          </a:p>
          <a:p>
            <a:pPr>
              <a:buFont typeface="Wingdings" pitchFamily="2" charset="2"/>
              <a:buChar char="Ø"/>
            </a:pPr>
            <a:r>
              <a:rPr lang="fr-FR" sz="1600" dirty="0">
                <a:latin typeface="+mj-lt"/>
              </a:rPr>
              <a:t>Bulletin spécial : Vous pouvez créer un bulletin sur le développement durable à l’entrée de l’école où les gens s’attendent à trouver des informations sur ce sujet.</a:t>
            </a:r>
            <a:endParaRPr lang="en-US" sz="1600" dirty="0">
              <a:latin typeface="+mj-lt"/>
            </a:endParaRPr>
          </a:p>
          <a:p>
            <a:pPr>
              <a:buFont typeface="Wingdings" pitchFamily="2" charset="2"/>
              <a:buChar char="Ø"/>
            </a:pPr>
            <a:endParaRPr lang="en-US" sz="1600" dirty="0">
              <a:latin typeface="+mj-lt"/>
            </a:endParaRPr>
          </a:p>
          <a:p>
            <a:pPr marL="0" indent="0">
              <a:buNone/>
            </a:pPr>
            <a:endParaRPr lang="en-US" sz="1600" dirty="0">
              <a:latin typeface="+mj-lt"/>
            </a:endParaRPr>
          </a:p>
        </p:txBody>
      </p:sp>
    </p:spTree>
    <p:extLst>
      <p:ext uri="{BB962C8B-B14F-4D97-AF65-F5344CB8AC3E}">
        <p14:creationId xmlns:p14="http://schemas.microsoft.com/office/powerpoint/2010/main" val="633879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67" y="333904"/>
            <a:ext cx="8229600" cy="1143000"/>
          </a:xfrm>
        </p:spPr>
        <p:txBody>
          <a:bodyPr/>
          <a:lstStyle/>
          <a:p>
            <a:r>
              <a:rPr lang="fr-FR" b="1" dirty="0"/>
              <a:t>Mettons la théorie en pratique</a:t>
            </a:r>
            <a:endParaRPr lang="el-GR" b="1" dirty="0">
              <a:latin typeface="Century Gothic" pitchFamily="34" charset="0"/>
            </a:endParaRPr>
          </a:p>
        </p:txBody>
      </p:sp>
      <p:sp>
        <p:nvSpPr>
          <p:cNvPr id="3" name="Content Placeholder 2"/>
          <p:cNvSpPr>
            <a:spLocks noGrp="1"/>
          </p:cNvSpPr>
          <p:nvPr>
            <p:ph idx="1"/>
          </p:nvPr>
        </p:nvSpPr>
        <p:spPr>
          <a:xfrm>
            <a:off x="466901" y="1714951"/>
            <a:ext cx="4113857" cy="5249120"/>
          </a:xfrm>
        </p:spPr>
        <p:txBody>
          <a:bodyPr vert="horz" lIns="91440" tIns="45720" rIns="91440" bIns="45720" rtlCol="0" anchor="t">
            <a:noAutofit/>
          </a:bodyPr>
          <a:lstStyle/>
          <a:p>
            <a:pPr>
              <a:buFont typeface="Wingdings" pitchFamily="2" charset="2"/>
              <a:buChar char="Ø"/>
            </a:pPr>
            <a:r>
              <a:rPr lang="fr-FR" sz="1600" b="1" dirty="0">
                <a:latin typeface="+mj-lt"/>
              </a:rPr>
              <a:t>Affichages dans les couloirs ou tableaux interactifs : Vous pouvez utiliser des affiches et des infographies avec les résultats de l’audit et les afficher soit dans les couloirs de l’école, soit sur des tableaux interactifs à l’entrée de l’école. Cela peut être plus efficace avec les jeunes élèves.</a:t>
            </a:r>
            <a:endParaRPr lang="en-US" sz="1600" dirty="0">
              <a:latin typeface="+mj-lt"/>
              <a:ea typeface="Calibri"/>
              <a:cs typeface="Calibri"/>
            </a:endParaRPr>
          </a:p>
          <a:p>
            <a:pPr marL="0" indent="0">
              <a:buNone/>
            </a:pPr>
            <a:r>
              <a:rPr lang="fr-FR" sz="1600" dirty="0">
                <a:latin typeface="+mj-lt"/>
              </a:rPr>
              <a:t>En particulier pour un examen de l’utilisation des méthodes de bioéconomie à l’école pour s’attaquer au problème des déchets, le comité éco peut placer sous le tableau du papier et une boîte en matériau biosourcé que les élèves peuvent utiliser pour suggérer des solutions au problème (écrivez-les sur le papier post-it recyclable, pliez-le et jetez-le dans la boîte)</a:t>
            </a:r>
            <a:endParaRPr lang="el-GR" sz="1600" dirty="0">
              <a:latin typeface="+mj-lt"/>
            </a:endParaRPr>
          </a:p>
        </p:txBody>
      </p:sp>
      <p:pic>
        <p:nvPicPr>
          <p:cNvPr id="4" name="Picture 3" descr="Pin page">
            <a:extLst>
              <a:ext uri="{FF2B5EF4-FFF2-40B4-BE49-F238E27FC236}">
                <a16:creationId xmlns:a16="http://schemas.microsoft.com/office/drawing/2014/main" id="{1EB12C7C-A73A-7ED9-F6DE-E49913058A8A}"/>
              </a:ext>
            </a:extLst>
          </p:cNvPr>
          <p:cNvPicPr>
            <a:picLocks noChangeAspect="1"/>
          </p:cNvPicPr>
          <p:nvPr/>
        </p:nvPicPr>
        <p:blipFill>
          <a:blip r:embed="rId2"/>
          <a:stretch>
            <a:fillRect/>
          </a:stretch>
        </p:blipFill>
        <p:spPr>
          <a:xfrm>
            <a:off x="4865118" y="1898495"/>
            <a:ext cx="3818496" cy="2885776"/>
          </a:xfrm>
          <a:prstGeom prst="rect">
            <a:avLst/>
          </a:prstGeom>
        </p:spPr>
      </p:pic>
    </p:spTree>
    <p:extLst>
      <p:ext uri="{BB962C8B-B14F-4D97-AF65-F5344CB8AC3E}">
        <p14:creationId xmlns:p14="http://schemas.microsoft.com/office/powerpoint/2010/main" val="497116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34" y="342371"/>
            <a:ext cx="8229600" cy="1143000"/>
          </a:xfrm>
        </p:spPr>
        <p:txBody>
          <a:bodyPr/>
          <a:lstStyle/>
          <a:p>
            <a:r>
              <a:rPr lang="fr-FR" b="1" dirty="0"/>
              <a:t>Mettons la théorie en pratique</a:t>
            </a:r>
            <a:endParaRPr lang="el-GR" b="1" dirty="0">
              <a:latin typeface="Century Gothic" pitchFamily="34" charset="0"/>
            </a:endParaRPr>
          </a:p>
        </p:txBody>
      </p:sp>
      <p:sp>
        <p:nvSpPr>
          <p:cNvPr id="3" name="Content Placeholder 2"/>
          <p:cNvSpPr>
            <a:spLocks noGrp="1"/>
          </p:cNvSpPr>
          <p:nvPr>
            <p:ph idx="1"/>
          </p:nvPr>
        </p:nvSpPr>
        <p:spPr>
          <a:xfrm>
            <a:off x="251842" y="1420241"/>
            <a:ext cx="4806826" cy="5273015"/>
          </a:xfrm>
        </p:spPr>
        <p:txBody>
          <a:bodyPr vert="horz" lIns="91440" tIns="45720" rIns="91440" bIns="45720" rtlCol="0" anchor="t">
            <a:noAutofit/>
          </a:bodyPr>
          <a:lstStyle/>
          <a:p>
            <a:pPr marL="0" indent="0">
              <a:buNone/>
            </a:pPr>
            <a:endParaRPr lang="en-US" sz="1600" b="1" dirty="0">
              <a:latin typeface="+mj-lt"/>
              <a:ea typeface="Calibri"/>
              <a:cs typeface="Calibri"/>
            </a:endParaRPr>
          </a:p>
          <a:p>
            <a:pPr marL="0" indent="0">
              <a:buNone/>
            </a:pPr>
            <a:r>
              <a:rPr lang="fr-FR" sz="1600" b="1" dirty="0">
                <a:latin typeface="+mj-lt"/>
              </a:rPr>
              <a:t>Site Web de l’école et médias sociaux</a:t>
            </a:r>
            <a:endParaRPr lang="en-US" sz="1600" b="1" dirty="0">
              <a:latin typeface="+mj-lt"/>
              <a:ea typeface="Calibri"/>
              <a:cs typeface="Calibri"/>
            </a:endParaRPr>
          </a:p>
          <a:p>
            <a:pPr>
              <a:buFont typeface="Wingdings" pitchFamily="2" charset="2"/>
              <a:buChar char="Ø"/>
            </a:pPr>
            <a:r>
              <a:rPr lang="fr-FR" sz="1600" dirty="0">
                <a:latin typeface="+mj-lt"/>
              </a:rPr>
              <a:t>Mises à jour du site Web : Ces méthodes de diffusion sont plus populaires auprès des adolescents et des adultes. Vous pouvez publier les résultats sur le site Web de l’école. 
Médias sociaux : Cette méthode permet une diffusion rapide des résultats à l’aide d’images et de courtes vidéos pour capter l’attention du groupe cible. Un autre avantage est que les résultats peuvent même atteindre des personnes de la communauté ou de la municipalité au sens large qui ne sont peut-être pas immédiatement impliquées dans l’école, mais qui peuvent vouloir faire une différence au niveau d’un quartier ou de la zone où se trouve l’école.</a:t>
            </a:r>
            <a:r>
              <a:rPr lang="en-US" sz="1600" dirty="0">
                <a:latin typeface="+mj-lt"/>
              </a:rPr>
              <a:t> </a:t>
            </a:r>
            <a:endParaRPr lang="el-GR" sz="1600" dirty="0">
              <a:latin typeface="+mj-lt"/>
            </a:endParaRPr>
          </a:p>
        </p:txBody>
      </p:sp>
      <p:pic>
        <p:nvPicPr>
          <p:cNvPr id="5" name="Picture 4" descr="A group of people sitting on laptops&#10;&#10;Description automatically generated">
            <a:extLst>
              <a:ext uri="{FF2B5EF4-FFF2-40B4-BE49-F238E27FC236}">
                <a16:creationId xmlns:a16="http://schemas.microsoft.com/office/drawing/2014/main" id="{F99B9CF9-CFCA-B64F-B780-A2A5DC4F1265}"/>
              </a:ext>
            </a:extLst>
          </p:cNvPr>
          <p:cNvPicPr>
            <a:picLocks noChangeAspect="1"/>
          </p:cNvPicPr>
          <p:nvPr/>
        </p:nvPicPr>
        <p:blipFill>
          <a:blip r:embed="rId2"/>
          <a:stretch>
            <a:fillRect/>
          </a:stretch>
        </p:blipFill>
        <p:spPr>
          <a:xfrm>
            <a:off x="5054191" y="2290696"/>
            <a:ext cx="3750992" cy="2276608"/>
          </a:xfrm>
          <a:prstGeom prst="rect">
            <a:avLst/>
          </a:prstGeom>
        </p:spPr>
      </p:pic>
    </p:spTree>
    <p:extLst>
      <p:ext uri="{BB962C8B-B14F-4D97-AF65-F5344CB8AC3E}">
        <p14:creationId xmlns:p14="http://schemas.microsoft.com/office/powerpoint/2010/main" val="2090039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Century Gothic" pitchFamily="34" charset="0"/>
              </a:rPr>
              <a:t>Ressources</a:t>
            </a:r>
            <a:r>
              <a:rPr lang="en-US" b="1" dirty="0">
                <a:latin typeface="Century Gothic" pitchFamily="34" charset="0"/>
              </a:rPr>
              <a:t> </a:t>
            </a:r>
            <a:r>
              <a:rPr lang="en-US" b="1" dirty="0" err="1">
                <a:latin typeface="Century Gothic" pitchFamily="34" charset="0"/>
              </a:rPr>
              <a:t>éducatives</a:t>
            </a:r>
            <a:endParaRPr lang="el-GR" b="1" dirty="0">
              <a:latin typeface="Century Gothic" pitchFamily="34" charset="0"/>
            </a:endParaRPr>
          </a:p>
        </p:txBody>
      </p:sp>
      <p:sp>
        <p:nvSpPr>
          <p:cNvPr id="4" name="Content Placeholder 3"/>
          <p:cNvSpPr txBox="1">
            <a:spLocks noGrp="1"/>
          </p:cNvSpPr>
          <p:nvPr>
            <p:ph idx="1"/>
          </p:nvPr>
        </p:nvSpPr>
        <p:spPr>
          <a:xfrm>
            <a:off x="457200" y="1600200"/>
            <a:ext cx="8229600" cy="3933384"/>
          </a:xfrm>
          <a:prstGeom prst="rect">
            <a:avLst/>
          </a:prstGeom>
          <a:noFill/>
        </p:spPr>
        <p:txBody>
          <a:bodyPr vert="horz" wrap="square" lIns="91440" tIns="45720" rIns="91440" bIns="45720" rtlCol="0" anchor="t">
            <a:spAutoFit/>
          </a:bodyPr>
          <a:lstStyle/>
          <a:p>
            <a:r>
              <a:rPr lang="en-US" dirty="0">
                <a:hlinkClick r:id="rId2"/>
              </a:rPr>
              <a:t>https://www.ecoschools.global/seven-steps-methodology</a:t>
            </a:r>
            <a:endParaRPr lang="en-US" dirty="0"/>
          </a:p>
          <a:p>
            <a:endParaRPr lang="en-US" dirty="0"/>
          </a:p>
          <a:p>
            <a:r>
              <a:rPr lang="en-US" dirty="0">
                <a:hlinkClick r:id="rId3"/>
              </a:rPr>
              <a:t>https://nam.edu/the-power-of-postconsumer-school-food-waste-audits/</a:t>
            </a:r>
            <a:endParaRPr lang="en-US" dirty="0"/>
          </a:p>
          <a:p>
            <a:endParaRPr lang="en-US"/>
          </a:p>
          <a:p>
            <a:endParaRPr lang="en-US"/>
          </a:p>
        </p:txBody>
      </p:sp>
    </p:spTree>
    <p:extLst>
      <p:ext uri="{BB962C8B-B14F-4D97-AF65-F5344CB8AC3E}">
        <p14:creationId xmlns:p14="http://schemas.microsoft.com/office/powerpoint/2010/main" val="196237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B9969519-20DA-435A-ABBE-35BEA1437994}"/>
              </a:ext>
            </a:extLst>
          </p:cNvPr>
          <p:cNvSpPr>
            <a:spLocks noGrp="1"/>
          </p:cNvSpPr>
          <p:nvPr>
            <p:ph type="body" idx="1"/>
          </p:nvPr>
        </p:nvSpPr>
        <p:spPr/>
        <p:txBody>
          <a:bodyPr/>
          <a:lstStyle/>
          <a:p>
            <a:endParaRPr lang="pt-PT"/>
          </a:p>
        </p:txBody>
      </p:sp>
    </p:spTree>
    <p:extLst>
      <p:ext uri="{BB962C8B-B14F-4D97-AF65-F5344CB8AC3E}">
        <p14:creationId xmlns:p14="http://schemas.microsoft.com/office/powerpoint/2010/main" val="202431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60" y="64293"/>
            <a:ext cx="8229600" cy="1143000"/>
          </a:xfrm>
        </p:spPr>
        <p:txBody>
          <a:bodyPr>
            <a:normAutofit/>
          </a:bodyPr>
          <a:lstStyle/>
          <a:p>
            <a:r>
              <a:rPr lang="fr-FR" sz="4000" b="1" dirty="0"/>
              <a:t>Qu’est-ce que l’audit de durabilité ?</a:t>
            </a:r>
            <a:endParaRPr lang="el-GR" sz="4000" b="1" dirty="0">
              <a:cs typeface="Calibri"/>
            </a:endParaRPr>
          </a:p>
        </p:txBody>
      </p:sp>
      <p:sp>
        <p:nvSpPr>
          <p:cNvPr id="3" name="Content Placeholder 2"/>
          <p:cNvSpPr>
            <a:spLocks noGrp="1"/>
          </p:cNvSpPr>
          <p:nvPr>
            <p:ph idx="1"/>
          </p:nvPr>
        </p:nvSpPr>
        <p:spPr>
          <a:xfrm>
            <a:off x="517099" y="1124744"/>
            <a:ext cx="4804584" cy="4557823"/>
          </a:xfrm>
        </p:spPr>
        <p:txBody>
          <a:bodyPr vert="horz" lIns="91440" tIns="45720" rIns="91440" bIns="45720" rtlCol="0" anchor="t">
            <a:normAutofit/>
          </a:bodyPr>
          <a:lstStyle/>
          <a:p>
            <a:pPr>
              <a:buFont typeface="Wingdings" pitchFamily="34" charset="0"/>
              <a:buChar char="Ø"/>
            </a:pPr>
            <a:r>
              <a:rPr lang="fr-FR" sz="2400" dirty="0"/>
              <a:t>Il s’agit d’un processus d’évaluation des opérations et des pratiques d’une entreprise afin de déterminer leur impact sur l’environnement. Dans notre cas, l’entreprise est notre école.</a:t>
            </a:r>
            <a:endParaRPr lang="en-US" sz="2400" dirty="0">
              <a:cs typeface="Calibri"/>
            </a:endParaRPr>
          </a:p>
          <a:p>
            <a:pPr>
              <a:buFont typeface="Wingdings" pitchFamily="34" charset="0"/>
              <a:buChar char="Ø"/>
            </a:pPr>
            <a:r>
              <a:rPr lang="fr-FR" sz="2400" dirty="0"/>
              <a:t>Selon la définition donnée par la FEE, nous l’utilisons « pour identifier l’impact environnemental et social actuel de l’école et mettre en évidence le bon, le mauvais et le laid ».</a:t>
            </a:r>
            <a:endParaRPr lang="el-GR" b="1" dirty="0"/>
          </a:p>
        </p:txBody>
      </p:sp>
      <p:sp>
        <p:nvSpPr>
          <p:cNvPr id="4" name="TextBox 3"/>
          <p:cNvSpPr txBox="1"/>
          <p:nvPr/>
        </p:nvSpPr>
        <p:spPr>
          <a:xfrm>
            <a:off x="5739220" y="3858509"/>
            <a:ext cx="2942159" cy="646331"/>
          </a:xfrm>
          <a:prstGeom prst="rect">
            <a:avLst/>
          </a:prstGeom>
          <a:noFill/>
        </p:spPr>
        <p:txBody>
          <a:bodyPr wrap="square" rtlCol="0">
            <a:spAutoFit/>
          </a:bodyPr>
          <a:lstStyle/>
          <a:p>
            <a:r>
              <a:rPr lang="en-US">
                <a:hlinkClick r:id="rId2"/>
              </a:rPr>
              <a:t>https://www.ecoschools.global/seven-steps-methodology</a:t>
            </a:r>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4307" y="1554590"/>
            <a:ext cx="3062457" cy="2081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643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55160" cy="1143000"/>
          </a:xfrm>
        </p:spPr>
        <p:txBody>
          <a:bodyPr>
            <a:normAutofit/>
          </a:bodyPr>
          <a:lstStyle/>
          <a:p>
            <a:pPr algn="l"/>
            <a:r>
              <a:rPr lang="fr-FR" sz="3600" b="1" dirty="0"/>
              <a:t>À propos de l’audit de durabilité</a:t>
            </a:r>
            <a:endParaRPr lang="el-GR" sz="3600" b="1" dirty="0"/>
          </a:p>
        </p:txBody>
      </p:sp>
      <p:sp>
        <p:nvSpPr>
          <p:cNvPr id="3" name="Content Placeholder 2"/>
          <p:cNvSpPr>
            <a:spLocks noGrp="1"/>
          </p:cNvSpPr>
          <p:nvPr>
            <p:ph idx="1"/>
          </p:nvPr>
        </p:nvSpPr>
        <p:spPr>
          <a:xfrm>
            <a:off x="481443" y="1417638"/>
            <a:ext cx="8229600" cy="4525963"/>
          </a:xfrm>
        </p:spPr>
        <p:txBody>
          <a:bodyPr>
            <a:normAutofit fontScale="70000" lnSpcReduction="20000"/>
          </a:bodyPr>
          <a:lstStyle/>
          <a:p>
            <a:pPr marL="514350" indent="-514350">
              <a:buFont typeface="+mj-lt"/>
              <a:buAutoNum type="arabicPeriod"/>
            </a:pPr>
            <a:r>
              <a:rPr lang="fr-FR" dirty="0">
                <a:latin typeface="+mj-lt"/>
              </a:rPr>
              <a:t>L’objectif est d’enquêter sur les problèmes environnementaux et sociaux de votre école/communauté.</a:t>
            </a:r>
            <a:endParaRPr lang="en-US" dirty="0">
              <a:latin typeface="+mj-lt"/>
            </a:endParaRPr>
          </a:p>
          <a:p>
            <a:pPr marL="514350" indent="-514350">
              <a:buFont typeface="+mj-lt"/>
              <a:buAutoNum type="arabicPeriod"/>
            </a:pPr>
            <a:r>
              <a:rPr lang="fr-FR" dirty="0">
                <a:latin typeface="+mj-lt"/>
              </a:rPr>
              <a:t>Tous les thèmes principaux doivent être réexaminés chaque année (l’école est libre de choisir également d’autres domaines de préoccupation plus pertinents pour ses besoins et d’élaborer des listes de contrôle appropriées en conséquence)</a:t>
            </a:r>
            <a:endParaRPr lang="en-US" dirty="0">
              <a:latin typeface="+mj-lt"/>
            </a:endParaRPr>
          </a:p>
          <a:p>
            <a:pPr marL="514350" indent="-514350">
              <a:buFont typeface="+mj-lt"/>
              <a:buAutoNum type="arabicPeriod"/>
            </a:pPr>
            <a:r>
              <a:rPr lang="fr-FR" dirty="0">
                <a:latin typeface="+mj-lt"/>
              </a:rPr>
              <a:t>Assurez-vous que la communauté scolaire dans son ensemble travaille aussi étroitement que possible avec le comité écologique pour mener à bien l’examen. Il est essentiel que le plus grand nombre possible d’élèves participent à ce processus</a:t>
            </a:r>
            <a:endParaRPr lang="en-US" dirty="0">
              <a:latin typeface="+mj-lt"/>
            </a:endParaRPr>
          </a:p>
          <a:p>
            <a:pPr marL="514350" indent="-514350">
              <a:buFont typeface="+mj-lt"/>
              <a:buAutoNum type="arabicPeriod"/>
            </a:pPr>
            <a:r>
              <a:rPr lang="fr-FR" dirty="0">
                <a:latin typeface="+mj-lt"/>
              </a:rPr>
              <a:t>Les résultats de votre audit de durabilité éclaireront votre plan d’action</a:t>
            </a:r>
            <a:endParaRPr lang="en-US" dirty="0">
              <a:latin typeface="+mj-lt"/>
            </a:endParaRPr>
          </a:p>
          <a:p>
            <a:endParaRPr lang="en-US" dirty="0">
              <a:latin typeface="+mj-lt"/>
            </a:endParaRPr>
          </a:p>
          <a:p>
            <a:endParaRPr lang="en-US" dirty="0">
              <a:latin typeface="+mj-lt"/>
            </a:endParaRPr>
          </a:p>
          <a:p>
            <a:endParaRPr lang="en-US" dirty="0">
              <a:latin typeface="+mj-lt"/>
            </a:endParaRPr>
          </a:p>
          <a:p>
            <a:endParaRPr lang="en-US" dirty="0">
              <a:latin typeface="+mj-lt"/>
            </a:endParaRPr>
          </a:p>
        </p:txBody>
      </p:sp>
    </p:spTree>
    <p:extLst>
      <p:ext uri="{BB962C8B-B14F-4D97-AF65-F5344CB8AC3E}">
        <p14:creationId xmlns:p14="http://schemas.microsoft.com/office/powerpoint/2010/main" val="3261187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a:t> The aim of the audit is…</a:t>
            </a:r>
            <a:endParaRPr lang="el-GR" sz="4000" b="1">
              <a:cs typeface="Calibri"/>
            </a:endParaRPr>
          </a:p>
        </p:txBody>
      </p:sp>
      <p:sp>
        <p:nvSpPr>
          <p:cNvPr id="3" name="Content Placeholder 2"/>
          <p:cNvSpPr>
            <a:spLocks noGrp="1"/>
          </p:cNvSpPr>
          <p:nvPr>
            <p:ph idx="1"/>
          </p:nvPr>
        </p:nvSpPr>
        <p:spPr>
          <a:xfrm>
            <a:off x="323528" y="1340768"/>
            <a:ext cx="8352928" cy="5184576"/>
          </a:xfrm>
        </p:spPr>
        <p:txBody>
          <a:bodyPr vert="horz" lIns="91440" tIns="45720" rIns="91440" bIns="45720" rtlCol="0" anchor="t">
            <a:noAutofit/>
          </a:bodyPr>
          <a:lstStyle/>
          <a:p>
            <a:pPr>
              <a:buFont typeface="Wingdings" pitchFamily="2" charset="2"/>
              <a:buChar char="Ø"/>
            </a:pPr>
            <a:r>
              <a:rPr lang="fr-FR" sz="2000" dirty="0">
                <a:latin typeface="+mj-lt"/>
              </a:rPr>
              <a:t>enquêter et aborder les problèmes environnementaux et sociaux au sein de l’école et de la communauté, 
promouvoir la sensibilisation, les pratiques durables et les changements positifs par le biais d’efforts de collaboration et d’initiatives dirigées par les élèves.</a:t>
            </a:r>
            <a:endParaRPr lang="en-US" sz="2000" dirty="0">
              <a:latin typeface="+mj-lt"/>
            </a:endParaRPr>
          </a:p>
          <a:p>
            <a:endParaRPr lang="en-US" sz="2000" dirty="0">
              <a:latin typeface="+mj-lt"/>
            </a:endParaRPr>
          </a:p>
          <a:p>
            <a:pPr marL="0" indent="0">
              <a:buNone/>
            </a:pPr>
            <a:endParaRPr lang="en-US" sz="2000" dirty="0">
              <a:latin typeface="+mj-lt"/>
            </a:endParaRPr>
          </a:p>
          <a:p>
            <a:endParaRPr lang="en-US" sz="2000" dirty="0">
              <a:latin typeface="+mj-lt"/>
            </a:endParaRPr>
          </a:p>
          <a:p>
            <a:endParaRPr lang="en-US" sz="2000" dirty="0">
              <a:latin typeface="+mj-lt"/>
            </a:endParaRPr>
          </a:p>
          <a:p>
            <a:endParaRPr lang="en-US" sz="2000" dirty="0">
              <a:latin typeface="+mj-lt"/>
            </a:endParaRPr>
          </a:p>
          <a:p>
            <a:endParaRPr lang="en-US" sz="2000" dirty="0">
              <a:latin typeface="+mj-lt"/>
            </a:endParaRPr>
          </a:p>
          <a:p>
            <a:endParaRPr lang="en-US" sz="2000" dirty="0">
              <a:latin typeface="+mj-lt"/>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123"/>
          <a:stretch/>
        </p:blipFill>
        <p:spPr bwMode="auto">
          <a:xfrm>
            <a:off x="5721984" y="3250625"/>
            <a:ext cx="3054928" cy="1267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a:extLst>
              <a:ext uri="{FF2B5EF4-FFF2-40B4-BE49-F238E27FC236}">
                <a16:creationId xmlns:a16="http://schemas.microsoft.com/office/drawing/2014/main" id="{F92E5BE3-5948-82D9-A2F7-E9DFA88C3D21}"/>
              </a:ext>
            </a:extLst>
          </p:cNvPr>
          <p:cNvSpPr txBox="1">
            <a:spLocks/>
          </p:cNvSpPr>
          <p:nvPr/>
        </p:nvSpPr>
        <p:spPr>
          <a:xfrm>
            <a:off x="367088" y="3049457"/>
            <a:ext cx="5311336" cy="5184576"/>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000" dirty="0">
                <a:latin typeface="+mj-lt"/>
              </a:rPr>
              <a:t>L’objectif doit être clair et bien défini, de la même manière que les objectifs doivent être SMART (spécifiques, mesurables, réalisables, réalistes et opportuns). L’objectif de l’audit vous aidera également à décider des modalités et des méthodes que vous utiliserez pour préparer l’audit (utilisation de listes de contrôle, de personnes impliquées, d’une enquête d’attitude, etc.)</a:t>
            </a:r>
            <a:endParaRPr lang="en-US" sz="2000" dirty="0">
              <a:latin typeface="+mj-lt"/>
            </a:endParaRPr>
          </a:p>
          <a:p>
            <a:pPr marL="0" indent="0">
              <a:buFont typeface="Arial" pitchFamily="34" charset="0"/>
              <a:buNone/>
            </a:pPr>
            <a:endParaRPr lang="en-US" sz="2000" dirty="0">
              <a:latin typeface="+mj-lt"/>
            </a:endParaRPr>
          </a:p>
          <a:p>
            <a:endParaRPr lang="en-US" sz="2000" dirty="0">
              <a:latin typeface="+mj-lt"/>
            </a:endParaRPr>
          </a:p>
          <a:p>
            <a:endParaRPr lang="en-US" sz="2000" dirty="0">
              <a:latin typeface="+mj-lt"/>
            </a:endParaRPr>
          </a:p>
          <a:p>
            <a:endParaRPr lang="en-US" sz="2000" dirty="0">
              <a:latin typeface="+mj-lt"/>
            </a:endParaRPr>
          </a:p>
          <a:p>
            <a:endParaRPr lang="en-US" sz="2000" dirty="0">
              <a:latin typeface="+mj-lt"/>
            </a:endParaRPr>
          </a:p>
          <a:p>
            <a:endParaRPr lang="en-US" sz="2000" dirty="0">
              <a:latin typeface="+mj-lt"/>
            </a:endParaRPr>
          </a:p>
        </p:txBody>
      </p:sp>
    </p:spTree>
    <p:extLst>
      <p:ext uri="{BB962C8B-B14F-4D97-AF65-F5344CB8AC3E}">
        <p14:creationId xmlns:p14="http://schemas.microsoft.com/office/powerpoint/2010/main" val="167786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67559" cy="1190790"/>
          </a:xfrm>
        </p:spPr>
        <p:txBody>
          <a:bodyPr>
            <a:noAutofit/>
          </a:bodyPr>
          <a:lstStyle/>
          <a:p>
            <a:r>
              <a:rPr lang="fr-FR" sz="4000" b="1" dirty="0"/>
              <a:t>Audit de durabilité - Il s’agit de la communauté au sens large</a:t>
            </a:r>
            <a:endParaRPr lang="el-GR" sz="4000" b="1" dirty="0">
              <a:cs typeface="Calibri"/>
            </a:endParaRPr>
          </a:p>
        </p:txBody>
      </p:sp>
      <p:sp>
        <p:nvSpPr>
          <p:cNvPr id="3" name="Content Placeholder 2"/>
          <p:cNvSpPr>
            <a:spLocks noGrp="1"/>
          </p:cNvSpPr>
          <p:nvPr>
            <p:ph idx="1"/>
          </p:nvPr>
        </p:nvSpPr>
        <p:spPr>
          <a:xfrm>
            <a:off x="267450" y="1421387"/>
            <a:ext cx="4547813" cy="3948936"/>
          </a:xfrm>
          <a:ln>
            <a:solidFill>
              <a:schemeClr val="accent1"/>
            </a:solidFill>
          </a:ln>
        </p:spPr>
        <p:txBody>
          <a:bodyPr vert="horz" lIns="91440" tIns="45720" rIns="91440" bIns="45720" rtlCol="0" anchor="t">
            <a:noAutofit/>
          </a:bodyPr>
          <a:lstStyle/>
          <a:p>
            <a:r>
              <a:rPr lang="fr-FR" sz="2000" dirty="0">
                <a:latin typeface="+mj-lt"/>
              </a:rPr>
              <a:t>Assurez-vous que la communauté scolaire dans son ensemble travaille aussi étroitement que possible avec le comité écologique pour mener à bien l’examen. Il est essentiel que le plus grand nombre possible d’élèves participent à ce processus</a:t>
            </a:r>
            <a:endParaRPr lang="en-US" sz="2000" dirty="0">
              <a:latin typeface="+mj-lt"/>
              <a:cs typeface="Calibri"/>
            </a:endParaRPr>
          </a:p>
          <a:p>
            <a:r>
              <a:rPr lang="fr-FR" sz="2000" dirty="0">
                <a:latin typeface="+mj-lt"/>
              </a:rPr>
              <a:t>Séparez les étapes d’un examen et assurez-vous que toutes les parties peuvent partager leur opinion et être impliquées.</a:t>
            </a:r>
            <a:endParaRPr lang="en-US" sz="2000" dirty="0">
              <a:latin typeface="+mj-lt"/>
              <a:cs typeface="Calibri"/>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484784"/>
            <a:ext cx="3890730" cy="2557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031555"/>
            <a:ext cx="2909714" cy="1454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7491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62" y="0"/>
            <a:ext cx="8229600" cy="1143000"/>
          </a:xfrm>
        </p:spPr>
        <p:txBody>
          <a:bodyPr>
            <a:normAutofit/>
          </a:bodyPr>
          <a:lstStyle/>
          <a:p>
            <a:r>
              <a:rPr lang="fr-FR" sz="4000" b="1" dirty="0"/>
              <a:t>Audit de durabilité - Les résultats</a:t>
            </a:r>
            <a:endParaRPr lang="el-GR" sz="4000" b="1" dirty="0">
              <a:cs typeface="Calibri"/>
            </a:endParaRPr>
          </a:p>
        </p:txBody>
      </p:sp>
      <p:sp>
        <p:nvSpPr>
          <p:cNvPr id="3" name="Content Placeholder 2"/>
          <p:cNvSpPr>
            <a:spLocks noGrp="1"/>
          </p:cNvSpPr>
          <p:nvPr>
            <p:ph idx="1"/>
          </p:nvPr>
        </p:nvSpPr>
        <p:spPr>
          <a:xfrm>
            <a:off x="323528" y="1152670"/>
            <a:ext cx="8229600" cy="4655092"/>
          </a:xfrm>
        </p:spPr>
        <p:txBody>
          <a:bodyPr vert="horz" lIns="91440" tIns="45720" rIns="91440" bIns="45720" rtlCol="0" anchor="t">
            <a:normAutofit/>
          </a:bodyPr>
          <a:lstStyle/>
          <a:p>
            <a:r>
              <a:rPr lang="fr-FR" sz="1800" dirty="0">
                <a:latin typeface="+mj-lt"/>
              </a:rPr>
              <a:t>La présentation des résultats d’un audit de durabilité est une étape importante avant le plan d’action car :</a:t>
            </a:r>
            <a:endParaRPr lang="en-US" sz="1800" dirty="0">
              <a:latin typeface="+mj-lt"/>
            </a:endParaRPr>
          </a:p>
          <a:p>
            <a:pPr marL="457200" indent="-457200">
              <a:buFont typeface="+mj-lt"/>
              <a:buAutoNum type="arabicPeriod"/>
            </a:pPr>
            <a:r>
              <a:rPr lang="fr-FR" sz="1800" dirty="0">
                <a:latin typeface="+mj-lt"/>
              </a:rPr>
              <a:t>Il fournit toutes les informations nécessaires à la communauté scolaire pour voir « le problème ». L’identification d’un problème est la première étape qui motive les gens à passer à l’action. Les réunions peuvent être ouvertes au public</a:t>
            </a:r>
            <a:endParaRPr lang="en-US" sz="1800" dirty="0">
              <a:latin typeface="+mj-lt"/>
            </a:endParaRPr>
          </a:p>
          <a:p>
            <a:pPr marL="457200" indent="-457200">
              <a:buFont typeface="+mj-lt"/>
              <a:buAutoNum type="arabicPeriod"/>
            </a:pPr>
            <a:r>
              <a:rPr lang="fr-FR" sz="1800" dirty="0">
                <a:latin typeface="+mj-lt"/>
              </a:rPr>
              <a:t>Il jette les bases du plan d’action car il aide le comité Éco à décider des objectifs SMART.</a:t>
            </a:r>
            <a:endParaRPr lang="en-US" sz="1800" dirty="0">
              <a:latin typeface="+mj-lt"/>
            </a:endParaRPr>
          </a:p>
          <a:p>
            <a:pPr marL="457200" indent="-457200">
              <a:buFont typeface="+mj-lt"/>
              <a:buAutoNum type="arabicPeriod"/>
            </a:pPr>
            <a:r>
              <a:rPr lang="fr-FR" sz="1800" dirty="0">
                <a:latin typeface="+mj-lt"/>
              </a:rPr>
              <a:t>Il doit être clair et facile à comprendre car les élèves, les parents, les enseignants, le personnel scolaire viennent de milieux (socio-économiques et éducatifs) différents et ont souvent des perspectives différentes qui influencent leur façon de voir les choses (par exemple, un membre du personnel non instruit qui travaille à la cafétéria peut avoir besoin d’une présentation des résultats avec moins de mots et plus de chiffres ou un élève de 6 ans peut avoir besoin de plus de visuels pour comprendre ce que signifient les résultats d’un examen.</a:t>
            </a:r>
            <a:endParaRPr lang="en-US" sz="1800" dirty="0">
              <a:latin typeface="+mj-lt"/>
            </a:endParaRPr>
          </a:p>
        </p:txBody>
      </p:sp>
    </p:spTree>
    <p:extLst>
      <p:ext uri="{BB962C8B-B14F-4D97-AF65-F5344CB8AC3E}">
        <p14:creationId xmlns:p14="http://schemas.microsoft.com/office/powerpoint/2010/main" val="952222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72" y="0"/>
            <a:ext cx="7274589" cy="1135035"/>
          </a:xfrm>
          <a:solidFill>
            <a:schemeClr val="bg1"/>
          </a:solidFill>
        </p:spPr>
        <p:txBody>
          <a:bodyPr>
            <a:normAutofit/>
          </a:bodyPr>
          <a:lstStyle/>
          <a:p>
            <a:r>
              <a:rPr lang="fr-FR" sz="3600" b="1" dirty="0"/>
              <a:t>Mettons la théorie en pratique</a:t>
            </a:r>
            <a:endParaRPr lang="el-GR" sz="3600" b="1" dirty="0">
              <a:cs typeface="Calibri"/>
            </a:endParaRPr>
          </a:p>
        </p:txBody>
      </p:sp>
      <p:sp>
        <p:nvSpPr>
          <p:cNvPr id="3" name="Content Placeholder 2"/>
          <p:cNvSpPr>
            <a:spLocks noGrp="1"/>
          </p:cNvSpPr>
          <p:nvPr>
            <p:ph idx="1"/>
          </p:nvPr>
        </p:nvSpPr>
        <p:spPr>
          <a:xfrm>
            <a:off x="449235" y="3605085"/>
            <a:ext cx="8229600" cy="1999479"/>
          </a:xfrm>
        </p:spPr>
        <p:txBody>
          <a:bodyPr vert="horz" lIns="91440" tIns="45720" rIns="91440" bIns="45720" rtlCol="0" anchor="t">
            <a:normAutofit/>
          </a:bodyPr>
          <a:lstStyle/>
          <a:p>
            <a:pPr>
              <a:buFont typeface="Wingdings" pitchFamily="2" charset="2"/>
              <a:buChar char="Ø"/>
            </a:pPr>
            <a:endParaRPr lang="en-US" sz="2000" dirty="0">
              <a:cs typeface="Calibri"/>
            </a:endParaRPr>
          </a:p>
          <a:p>
            <a:pPr>
              <a:buFont typeface="Wingdings" pitchFamily="2" charset="2"/>
              <a:buChar char="Ø"/>
            </a:pPr>
            <a:r>
              <a:rPr lang="fr-FR" sz="2000" dirty="0">
                <a:latin typeface="+mj-lt"/>
              </a:rPr>
              <a:t>Évaluer l’efficacité des programmes de recyclage actuels. Vous pouvez demander au directeur de l’école un registre de la quantité de déchets recyclés l’année précédente et l’utiliser comme point de départ pour observer et suivre l’avancement des programmes de recyclage.</a:t>
            </a:r>
            <a:endParaRPr lang="en-US" sz="2000" dirty="0">
              <a:solidFill>
                <a:schemeClr val="tx2"/>
              </a:solidFill>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9858" y="1775907"/>
            <a:ext cx="3634680" cy="2035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a:extLst>
              <a:ext uri="{FF2B5EF4-FFF2-40B4-BE49-F238E27FC236}">
                <a16:creationId xmlns:a16="http://schemas.microsoft.com/office/drawing/2014/main" id="{7288914E-65A0-077F-49D5-E43C7603508E}"/>
              </a:ext>
            </a:extLst>
          </p:cNvPr>
          <p:cNvSpPr txBox="1">
            <a:spLocks/>
          </p:cNvSpPr>
          <p:nvPr/>
        </p:nvSpPr>
        <p:spPr>
          <a:xfrm>
            <a:off x="609600" y="1136949"/>
            <a:ext cx="8229600" cy="1282615"/>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000" dirty="0">
                <a:latin typeface="+mj-lt"/>
              </a:rPr>
              <a:t>La gestion des déchets à l’école est le sujet que le comité Éco veut aborder.
Un audit de ce type peut comprendre :</a:t>
            </a:r>
            <a:endParaRPr lang="en-US" sz="2000" dirty="0">
              <a:latin typeface="+mj-lt"/>
            </a:endParaRPr>
          </a:p>
          <a:p>
            <a:pPr marL="0" indent="0">
              <a:buFont typeface="Arial" pitchFamily="34" charset="0"/>
              <a:buNone/>
            </a:pPr>
            <a:endParaRPr lang="en-US" sz="2000" dirty="0">
              <a:latin typeface="+mj-lt"/>
            </a:endParaRPr>
          </a:p>
          <a:p>
            <a:pPr marL="0" indent="0">
              <a:buNone/>
            </a:pPr>
            <a:endParaRPr lang="en-US" sz="2000" dirty="0">
              <a:latin typeface="+mj-lt"/>
            </a:endParaRPr>
          </a:p>
        </p:txBody>
      </p:sp>
      <p:sp>
        <p:nvSpPr>
          <p:cNvPr id="7" name="Content Placeholder 2">
            <a:extLst>
              <a:ext uri="{FF2B5EF4-FFF2-40B4-BE49-F238E27FC236}">
                <a16:creationId xmlns:a16="http://schemas.microsoft.com/office/drawing/2014/main" id="{C9AF6282-823C-819E-E1D6-1B85A30CF646}"/>
              </a:ext>
            </a:extLst>
          </p:cNvPr>
          <p:cNvSpPr txBox="1">
            <a:spLocks/>
          </p:cNvSpPr>
          <p:nvPr/>
        </p:nvSpPr>
        <p:spPr>
          <a:xfrm>
            <a:off x="458262" y="2498991"/>
            <a:ext cx="4111614" cy="1242790"/>
          </a:xfrm>
          <a:prstGeom prst="rect">
            <a:avLst/>
          </a:prstGeom>
        </p:spPr>
        <p:txBody>
          <a:bodyPr vert="horz" lIns="91440" tIns="45720" rIns="91440" bIns="45720" rtlCol="0" anchor="t">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Ø"/>
            </a:pPr>
            <a:r>
              <a:rPr lang="fr-FR" sz="2000" dirty="0">
                <a:latin typeface="+mj-lt"/>
              </a:rPr>
              <a:t>Mesurez la quantité et le type de déchets produits sur une base hebdomadaire pendant un mois et créez un graphique</a:t>
            </a:r>
            <a:endParaRPr lang="en-US" sz="2000" dirty="0">
              <a:solidFill>
                <a:srgbClr val="000000"/>
              </a:solidFill>
              <a:latin typeface="+mj-lt"/>
              <a:cs typeface="Calibri"/>
            </a:endParaRPr>
          </a:p>
        </p:txBody>
      </p:sp>
    </p:spTree>
    <p:extLst>
      <p:ext uri="{BB962C8B-B14F-4D97-AF65-F5344CB8AC3E}">
        <p14:creationId xmlns:p14="http://schemas.microsoft.com/office/powerpoint/2010/main" val="658928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4744" y="1826000"/>
            <a:ext cx="8037067" cy="5456355"/>
          </a:xfrm>
        </p:spPr>
        <p:txBody>
          <a:bodyPr vert="horz" lIns="91440" tIns="45720" rIns="91440" bIns="45720" rtlCol="0" anchor="t">
            <a:normAutofit/>
          </a:bodyPr>
          <a:lstStyle/>
          <a:p>
            <a:pPr>
              <a:buFont typeface="Wingdings" pitchFamily="34" charset="0"/>
              <a:buChar char="ü"/>
            </a:pPr>
            <a:r>
              <a:rPr lang="fr-FR" sz="2000" dirty="0">
                <a:latin typeface="+mj-lt"/>
              </a:rPr>
              <a:t>Identifiez de nouvelles opportunités de réduction, de réutilisation et de recyclage.</a:t>
            </a:r>
            <a:endParaRPr lang="en-US" sz="2000" dirty="0">
              <a:latin typeface="+mj-lt"/>
              <a:cs typeface="Calibri"/>
            </a:endParaRPr>
          </a:p>
          <a:p>
            <a:pPr>
              <a:buFont typeface="Wingdings" pitchFamily="34" charset="0"/>
              <a:buChar char="ü"/>
            </a:pPr>
            <a:r>
              <a:rPr lang="fr-FR" sz="2000" dirty="0">
                <a:latin typeface="+mj-lt"/>
              </a:rPr>
              <a:t>Par exemple, vous pouvez participer à des réseaux scolaires nationaux et internationaux et créer des projets de gestion des déchets avec d’autres écoles, vous pouvez participer à des concours concernant la quantité de déchets recyclés, vous pouvez appeler des experts pour parler à vos élèves des nouvelles opportunités qu’ont les écoles en matière de réduction, de réutilisation et de recyclage afin que vous preniez une décision éclairée sur votre plan d’action.</a:t>
            </a:r>
            <a:endParaRPr lang="en-US" sz="2000" dirty="0">
              <a:latin typeface="+mj-lt"/>
              <a:cs typeface="Calibri"/>
            </a:endParaRPr>
          </a:p>
        </p:txBody>
      </p:sp>
      <p:sp>
        <p:nvSpPr>
          <p:cNvPr id="4" name="Title 1">
            <a:extLst>
              <a:ext uri="{FF2B5EF4-FFF2-40B4-BE49-F238E27FC236}">
                <a16:creationId xmlns:a16="http://schemas.microsoft.com/office/drawing/2014/main" id="{D641AE5A-4798-72C7-C0A1-38290E3CBEBA}"/>
              </a:ext>
            </a:extLst>
          </p:cNvPr>
          <p:cNvSpPr>
            <a:spLocks noGrp="1"/>
          </p:cNvSpPr>
          <p:nvPr>
            <p:ph type="title"/>
          </p:nvPr>
        </p:nvSpPr>
        <p:spPr>
          <a:xfrm>
            <a:off x="233772" y="0"/>
            <a:ext cx="7274589" cy="1135035"/>
          </a:xfrm>
          <a:solidFill>
            <a:schemeClr val="bg1"/>
          </a:solidFill>
        </p:spPr>
        <p:txBody>
          <a:bodyPr>
            <a:normAutofit/>
          </a:bodyPr>
          <a:lstStyle/>
          <a:p>
            <a:r>
              <a:rPr lang="fr-FR" sz="3600" b="1" dirty="0"/>
              <a:t>Mettons la théorie en pratique</a:t>
            </a:r>
            <a:endParaRPr lang="el-GR" sz="3600" b="1" dirty="0">
              <a:cs typeface="Calibri"/>
            </a:endParaRPr>
          </a:p>
        </p:txBody>
      </p:sp>
    </p:spTree>
    <p:extLst>
      <p:ext uri="{BB962C8B-B14F-4D97-AF65-F5344CB8AC3E}">
        <p14:creationId xmlns:p14="http://schemas.microsoft.com/office/powerpoint/2010/main" val="2406732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CA79793-4752-A5F1-E531-06A4BF565893}"/>
              </a:ext>
            </a:extLst>
          </p:cNvPr>
          <p:cNvSpPr>
            <a:spLocks noGrp="1"/>
          </p:cNvSpPr>
          <p:nvPr>
            <p:ph type="title"/>
          </p:nvPr>
        </p:nvSpPr>
        <p:spPr>
          <a:xfrm>
            <a:off x="233772" y="0"/>
            <a:ext cx="7274589" cy="1135035"/>
          </a:xfrm>
          <a:solidFill>
            <a:schemeClr val="bg1"/>
          </a:solidFill>
        </p:spPr>
        <p:txBody>
          <a:bodyPr>
            <a:normAutofit/>
          </a:bodyPr>
          <a:lstStyle/>
          <a:p>
            <a:r>
              <a:rPr lang="fr-FR" sz="3600" b="1" dirty="0"/>
              <a:t>Mettons la théorie en pratique</a:t>
            </a:r>
            <a:endParaRPr lang="el-GR" sz="3600" b="1" dirty="0">
              <a:cs typeface="Calibri"/>
            </a:endParaRPr>
          </a:p>
        </p:txBody>
      </p:sp>
      <p:sp>
        <p:nvSpPr>
          <p:cNvPr id="3" name="Content Placeholder 2"/>
          <p:cNvSpPr>
            <a:spLocks noGrp="1"/>
          </p:cNvSpPr>
          <p:nvPr>
            <p:ph idx="1"/>
          </p:nvPr>
        </p:nvSpPr>
        <p:spPr>
          <a:xfrm>
            <a:off x="393928" y="2001233"/>
            <a:ext cx="5400600" cy="5400600"/>
          </a:xfrm>
        </p:spPr>
        <p:txBody>
          <a:bodyPr vert="horz" lIns="91440" tIns="45720" rIns="91440" bIns="45720" rtlCol="0" anchor="t">
            <a:normAutofit/>
          </a:bodyPr>
          <a:lstStyle/>
          <a:p>
            <a:pPr>
              <a:buFont typeface="Wingdings" pitchFamily="2" charset="2"/>
              <a:buChar char="ü"/>
            </a:pPr>
            <a:endParaRPr lang="en-US" sz="2000" b="1" dirty="0">
              <a:latin typeface="+mj-lt"/>
              <a:cs typeface="Calibri"/>
            </a:endParaRPr>
          </a:p>
          <a:p>
            <a:pPr algn="just">
              <a:buFont typeface="Wingdings" pitchFamily="2" charset="2"/>
              <a:buChar char="ü"/>
            </a:pPr>
            <a:r>
              <a:rPr lang="fr-FR" sz="2000" dirty="0">
                <a:latin typeface="+mj-lt"/>
              </a:rPr>
              <a:t>Évaluez la participation des élèves et du personnel à la réduction des déchets par le biais d’un sondage sur les attitudes dans les classes et les salles de classe avec une liste de contrôle (par exemple, à quelle fréquence recyclez-vous ? / Pouvez-vous facilement trouver les bacs de recyclage pour chaque matériau ? Les objets placés dans les bacs de recyclage sont-ils en bon état ? )</a:t>
            </a:r>
            <a:endParaRPr lang="en-US" sz="2000" dirty="0">
              <a:latin typeface="+mj-lt"/>
              <a:cs typeface="Calibri"/>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018" t="1679" r="6529" b="2152"/>
          <a:stretch/>
        </p:blipFill>
        <p:spPr bwMode="auto">
          <a:xfrm>
            <a:off x="6178464" y="847672"/>
            <a:ext cx="2674835" cy="489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1712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b029ac4-2790-4e9d-b1ba-d309a41950a3" xsi:nil="true"/>
    <lcf76f155ced4ddcb4097134ff3c332f xmlns="4cb37d89-296d-4697-a3a4-f9df7f39d0e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470974B7780C42449E1B381D958C3DA6" ma:contentTypeVersion="15" ma:contentTypeDescription="Creare un nuovo documento." ma:contentTypeScope="" ma:versionID="28c8e84fbce78053d7f22056b6e07868">
  <xsd:schema xmlns:xsd="http://www.w3.org/2001/XMLSchema" xmlns:xs="http://www.w3.org/2001/XMLSchema" xmlns:p="http://schemas.microsoft.com/office/2006/metadata/properties" xmlns:ns2="4cb37d89-296d-4697-a3a4-f9df7f39d0ef" xmlns:ns3="4b029ac4-2790-4e9d-b1ba-d309a41950a3" targetNamespace="http://schemas.microsoft.com/office/2006/metadata/properties" ma:root="true" ma:fieldsID="b2080048e86604465f2b7e8932cd4fb6" ns2:_="" ns3:_="">
    <xsd:import namespace="4cb37d89-296d-4697-a3a4-f9df7f39d0ef"/>
    <xsd:import namespace="4b029ac4-2790-4e9d-b1ba-d309a41950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b37d89-296d-4697-a3a4-f9df7f39d0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 immagine" ma:readOnly="false" ma:fieldId="{5cf76f15-5ced-4ddc-b409-7134ff3c332f}" ma:taxonomyMulti="true" ma:sspId="3a5f7a8f-808c-47db-beb8-e1838fad236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029ac4-2790-4e9d-b1ba-d309a41950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370ce11-841f-4ae9-ba72-4a85948f8fae}" ma:internalName="TaxCatchAll" ma:showField="CatchAllData" ma:web="4b029ac4-2790-4e9d-b1ba-d309a41950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651541-256A-4511-A659-8A57C61371C9}">
  <ds:schemaRefs>
    <ds:schemaRef ds:uri="http://schemas.microsoft.com/sharepoint/v3/contenttype/forms"/>
  </ds:schemaRefs>
</ds:datastoreItem>
</file>

<file path=customXml/itemProps2.xml><?xml version="1.0" encoding="utf-8"?>
<ds:datastoreItem xmlns:ds="http://schemas.openxmlformats.org/officeDocument/2006/customXml" ds:itemID="{48EC1EE9-5128-484B-8FAF-E815E77FA1F2}">
  <ds:schemaRefs>
    <ds:schemaRef ds:uri="4b029ac4-2790-4e9d-b1ba-d309a41950a3"/>
    <ds:schemaRef ds:uri="4cb37d89-296d-4697-a3a4-f9df7f39d0ef"/>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DB9248F-A54F-4FEC-9BE5-A230ECAB8C03}">
  <ds:schemaRefs>
    <ds:schemaRef ds:uri="4b029ac4-2790-4e9d-b1ba-d309a41950a3"/>
    <ds:schemaRef ds:uri="4cb37d89-296d-4697-a3a4-f9df7f39d0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1748</Words>
  <Application>Microsoft Office PowerPoint</Application>
  <PresentationFormat>Presentazione su schermo (4:3)</PresentationFormat>
  <Paragraphs>86</Paragraphs>
  <Slides>19</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19</vt:i4>
      </vt:variant>
    </vt:vector>
  </HeadingPairs>
  <TitlesOfParts>
    <vt:vector size="25" baseType="lpstr">
      <vt:lpstr>Arial</vt:lpstr>
      <vt:lpstr>Calibri</vt:lpstr>
      <vt:lpstr>Century Gothic</vt:lpstr>
      <vt:lpstr>PuviRegular</vt:lpstr>
      <vt:lpstr>Wingdings</vt:lpstr>
      <vt:lpstr>Office Theme</vt:lpstr>
      <vt:lpstr>Matériel de formation</vt:lpstr>
      <vt:lpstr>Qu’est-ce que l’audit de durabilité ?</vt:lpstr>
      <vt:lpstr>À propos de l’audit de durabilité</vt:lpstr>
      <vt:lpstr> The aim of the audit is…</vt:lpstr>
      <vt:lpstr>Audit de durabilité - Il s’agit de la communauté au sens large</vt:lpstr>
      <vt:lpstr>Audit de durabilité - Les résultats</vt:lpstr>
      <vt:lpstr>Mettons la théorie en pratique</vt:lpstr>
      <vt:lpstr>Mettons la théorie en pratique</vt:lpstr>
      <vt:lpstr>Mettons la théorie en pratique</vt:lpstr>
      <vt:lpstr>Mettons la théorie en pratique</vt:lpstr>
      <vt:lpstr>Presentazione standard di PowerPoint</vt:lpstr>
      <vt:lpstr>Presentazione standard di PowerPoint</vt:lpstr>
      <vt:lpstr>Presentazione standard di PowerPoint</vt:lpstr>
      <vt:lpstr>Mettons la théorie en pratique</vt:lpstr>
      <vt:lpstr>Mettons la théorie en pratique</vt:lpstr>
      <vt:lpstr>Mettons la théorie en pratique</vt:lpstr>
      <vt:lpstr>Mettons la théorie en pratique</vt:lpstr>
      <vt:lpstr>Ressources éducatives</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7 – Produce an Eco Code</dc:title>
  <dc:creator>MKG</dc:creator>
  <cp:lastModifiedBy>Pietro Rigonat</cp:lastModifiedBy>
  <cp:revision>38</cp:revision>
  <dcterms:created xsi:type="dcterms:W3CDTF">2024-05-12T12:39:55Z</dcterms:created>
  <dcterms:modified xsi:type="dcterms:W3CDTF">2025-05-22T13:49:31Z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0x010100470974B7780C42449E1B381D958C3DA6</vt:lpwstr>
  </property>
  <property fmtid="{D5CDD505-2E9C-101B-9397-08002B2CF9AE}" pid="3" name="MediaServiceImageTags">
    <vt:lpwstr/>
  </property>
</Properties>
</file>