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86" r:id="rId5"/>
    <p:sldId id="258" r:id="rId6"/>
    <p:sldId id="259" r:id="rId7"/>
    <p:sldId id="274" r:id="rId8"/>
    <p:sldId id="261" r:id="rId9"/>
    <p:sldId id="264" r:id="rId10"/>
    <p:sldId id="266" r:id="rId11"/>
    <p:sldId id="275" r:id="rId12"/>
    <p:sldId id="287" r:id="rId13"/>
    <p:sldId id="267" r:id="rId14"/>
    <p:sldId id="280" r:id="rId15"/>
    <p:sldId id="268" r:id="rId16"/>
    <p:sldId id="289" r:id="rId17"/>
    <p:sldId id="271" r:id="rId18"/>
    <p:sldId id="290" r:id="rId19"/>
    <p:sldId id="276" r:id="rId20"/>
    <p:sldId id="291" r:id="rId21"/>
    <p:sldId id="272" r:id="rId22"/>
    <p:sldId id="285" r:id="rId2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2C12A4B-47D5-915E-B7B4-174BE02FE227}" name="xanthich@eepf.gr" initials="xa" userId="S::xanthich_eepf.gr#ext#@apre.onmicrosoft.com::807cb1c3-744b-45df-906c-1ddb5481d44a" providerId="AD"/>
  <p188:author id="{D4AFCDE7-C165-9BAC-4808-5AFF3ECDAE84}" name="Reeza Hanselmann" initials="RH" userId="S::reeza@fee.global::796f332d-99f5-4e2b-9f97-6b67832b3c8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A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D162E9-DF76-7D34-7F57-AD7E0AFBE8CD}" v="925" dt="2024-10-24T09:38:18.820"/>
    <p1510:client id="{F890367F-D0D6-7208-1CF2-82F7532302A5}" v="2" dt="2024-10-25T08:50:32.0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245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sv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21" Type="http://schemas.openxmlformats.org/officeDocument/2006/relationships/image" Target="../media/image25.svg"/><Relationship Id="rId34" Type="http://schemas.openxmlformats.org/officeDocument/2006/relationships/image" Target="../media/image38.pn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17" Type="http://schemas.openxmlformats.org/officeDocument/2006/relationships/image" Target="../media/image21.svg"/><Relationship Id="rId25" Type="http://schemas.openxmlformats.org/officeDocument/2006/relationships/image" Target="../media/image29.svg"/><Relationship Id="rId33" Type="http://schemas.openxmlformats.org/officeDocument/2006/relationships/image" Target="../media/image37.sv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29" Type="http://schemas.openxmlformats.org/officeDocument/2006/relationships/image" Target="../media/image33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24" Type="http://schemas.openxmlformats.org/officeDocument/2006/relationships/image" Target="../media/image28.png"/><Relationship Id="rId32" Type="http://schemas.openxmlformats.org/officeDocument/2006/relationships/image" Target="../media/image36.png"/><Relationship Id="rId37" Type="http://schemas.openxmlformats.org/officeDocument/2006/relationships/image" Target="../media/image41.emf"/><Relationship Id="rId5" Type="http://schemas.openxmlformats.org/officeDocument/2006/relationships/image" Target="../media/image9.emf"/><Relationship Id="rId15" Type="http://schemas.openxmlformats.org/officeDocument/2006/relationships/image" Target="../media/image19.svg"/><Relationship Id="rId23" Type="http://schemas.openxmlformats.org/officeDocument/2006/relationships/image" Target="../media/image27.svg"/><Relationship Id="rId28" Type="http://schemas.openxmlformats.org/officeDocument/2006/relationships/image" Target="../media/image32.png"/><Relationship Id="rId36" Type="http://schemas.openxmlformats.org/officeDocument/2006/relationships/image" Target="../media/image40.emf"/><Relationship Id="rId10" Type="http://schemas.openxmlformats.org/officeDocument/2006/relationships/image" Target="../media/image14.png"/><Relationship Id="rId19" Type="http://schemas.openxmlformats.org/officeDocument/2006/relationships/image" Target="../media/image23.svg"/><Relationship Id="rId31" Type="http://schemas.openxmlformats.org/officeDocument/2006/relationships/image" Target="../media/image35.svg"/><Relationship Id="rId4" Type="http://schemas.openxmlformats.org/officeDocument/2006/relationships/image" Target="../media/image8.svg"/><Relationship Id="rId9" Type="http://schemas.openxmlformats.org/officeDocument/2006/relationships/image" Target="../media/image13.sv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Relationship Id="rId30" Type="http://schemas.openxmlformats.org/officeDocument/2006/relationships/image" Target="../media/image34.png"/><Relationship Id="rId35" Type="http://schemas.openxmlformats.org/officeDocument/2006/relationships/image" Target="../media/image39.svg"/><Relationship Id="rId8" Type="http://schemas.openxmlformats.org/officeDocument/2006/relationships/image" Target="../media/image12.png"/><Relationship Id="rId3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22/5/2025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6255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22/5/2025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0425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22/5/2025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1510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Placeholder 1">
            <a:extLst>
              <a:ext uri="{FF2B5EF4-FFF2-40B4-BE49-F238E27FC236}">
                <a16:creationId xmlns:a16="http://schemas.microsoft.com/office/drawing/2014/main" id="{52DB5F41-4F2B-4328-AE49-3707D2F74D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4591" y="3100017"/>
            <a:ext cx="4410681" cy="124821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>
              <a:defRPr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Title of the</a:t>
            </a:r>
            <a:br>
              <a:rPr lang="en-US"/>
            </a:br>
            <a:r>
              <a:rPr lang="en-US"/>
              <a:t>presentation</a:t>
            </a:r>
            <a:endParaRPr lang="pt-PT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D4662E1A-1852-420A-BF5C-6602BA6CF8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4590" y="4552533"/>
            <a:ext cx="2946486" cy="605474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l">
              <a:buNone/>
              <a:defRPr sz="1875" b="0">
                <a:solidFill>
                  <a:srgbClr val="3BFF9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Subtitle here, if needed</a:t>
            </a:r>
            <a:endParaRPr lang="pt-PT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A551FBB9-4D3D-4135-9095-7A3090D099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4591" y="5797201"/>
            <a:ext cx="2458641" cy="3789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350" b="1">
                <a:solidFill>
                  <a:srgbClr val="02967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350" b="1">
                <a:solidFill>
                  <a:srgbClr val="02967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350" b="1">
                <a:solidFill>
                  <a:srgbClr val="02967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350" b="1">
                <a:solidFill>
                  <a:srgbClr val="02967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/>
              <a:t>Date/Event Info</a:t>
            </a:r>
            <a:endParaRPr lang="en-PT"/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8B555D08-2146-440F-99EA-4CF91903ED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44033" y="5374979"/>
            <a:ext cx="79734" cy="1262462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A28B3EA1-BE00-40B5-A69B-9FAA1BE005C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4590" y="871323"/>
            <a:ext cx="1950577" cy="116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729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inal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739BA59-69B5-4BA8-A153-9A136681CF1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31618" y="1430655"/>
            <a:ext cx="2880766" cy="7078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000" b="1" i="0">
                <a:solidFill>
                  <a:srgbClr val="3BFF9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Thank you!</a:t>
            </a:r>
          </a:p>
        </p:txBody>
      </p:sp>
      <p:pic>
        <p:nvPicPr>
          <p:cNvPr id="22" name="Gráfico 21">
            <a:extLst>
              <a:ext uri="{FF2B5EF4-FFF2-40B4-BE49-F238E27FC236}">
                <a16:creationId xmlns:a16="http://schemas.microsoft.com/office/drawing/2014/main" id="{FA736C32-83BF-4701-A120-C92EB277E8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44033" y="5371583"/>
            <a:ext cx="79734" cy="1262462"/>
          </a:xfrm>
          <a:prstGeom prst="rect">
            <a:avLst/>
          </a:prstGeom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58CDCDE3-95BD-4EF2-825B-A47CF3185D7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61217" y="6388617"/>
            <a:ext cx="1090543" cy="231741"/>
          </a:xfrm>
          <a:prstGeom prst="rect">
            <a:avLst/>
          </a:prstGeom>
        </p:spPr>
      </p:pic>
      <p:pic>
        <p:nvPicPr>
          <p:cNvPr id="25" name="Gráfico 24">
            <a:extLst>
              <a:ext uri="{FF2B5EF4-FFF2-40B4-BE49-F238E27FC236}">
                <a16:creationId xmlns:a16="http://schemas.microsoft.com/office/drawing/2014/main" id="{DC678C40-A850-4661-8B14-B0CBF6F8754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52214" y="1093564"/>
            <a:ext cx="823913" cy="1172046"/>
          </a:xfrm>
          <a:prstGeom prst="rect">
            <a:avLst/>
          </a:prstGeom>
        </p:spPr>
      </p:pic>
      <p:sp>
        <p:nvSpPr>
          <p:cNvPr id="27" name="Subtitle 2">
            <a:extLst>
              <a:ext uri="{FF2B5EF4-FFF2-40B4-BE49-F238E27FC236}">
                <a16:creationId xmlns:a16="http://schemas.microsoft.com/office/drawing/2014/main" id="{AF2798AB-B03B-4E95-A1C8-85C4332642A4}"/>
              </a:ext>
            </a:extLst>
          </p:cNvPr>
          <p:cNvSpPr txBox="1">
            <a:spLocks/>
          </p:cNvSpPr>
          <p:nvPr userDrawn="1"/>
        </p:nvSpPr>
        <p:spPr>
          <a:xfrm>
            <a:off x="6661739" y="1322831"/>
            <a:ext cx="1924667" cy="27477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3BFF95"/>
              </a:buClr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BFF95"/>
              </a:buClr>
              <a:buFont typeface="Arial" panose="020B0604020202020204" pitchFamily="34" charset="0"/>
              <a:buNone/>
              <a:defRPr sz="2000" kern="1200">
                <a:solidFill>
                  <a:srgbClr val="454D47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BFF95"/>
              </a:buClr>
              <a:buFont typeface="Arial" panose="020B0604020202020204" pitchFamily="34" charset="0"/>
              <a:buNone/>
              <a:defRPr sz="1800" kern="1200">
                <a:solidFill>
                  <a:srgbClr val="454D47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BFF95"/>
              </a:buClr>
              <a:buFont typeface="Arial" panose="020B0604020202020204" pitchFamily="34" charset="0"/>
              <a:buNone/>
              <a:defRPr sz="1600" kern="1200">
                <a:solidFill>
                  <a:srgbClr val="454D47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BFF95"/>
              </a:buClr>
              <a:buFont typeface="Arial" panose="020B0604020202020204" pitchFamily="34" charset="0"/>
              <a:buNone/>
              <a:defRPr sz="1600" kern="1200">
                <a:solidFill>
                  <a:srgbClr val="454D47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/>
              <a:t>info@genb-project.eu</a:t>
            </a:r>
            <a:endParaRPr lang="pt-PT" sz="1400"/>
          </a:p>
        </p:txBody>
      </p:sp>
      <p:pic>
        <p:nvPicPr>
          <p:cNvPr id="33" name="Gráfico 32">
            <a:extLst>
              <a:ext uri="{FF2B5EF4-FFF2-40B4-BE49-F238E27FC236}">
                <a16:creationId xmlns:a16="http://schemas.microsoft.com/office/drawing/2014/main" id="{8AA900D8-A334-424B-AE3E-2F7EBD02C21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4591" y="3760222"/>
            <a:ext cx="1000125" cy="85725"/>
          </a:xfrm>
          <a:prstGeom prst="rect">
            <a:avLst/>
          </a:prstGeom>
        </p:spPr>
      </p:pic>
      <p:pic>
        <p:nvPicPr>
          <p:cNvPr id="34" name="Gráfico 33">
            <a:extLst>
              <a:ext uri="{FF2B5EF4-FFF2-40B4-BE49-F238E27FC236}">
                <a16:creationId xmlns:a16="http://schemas.microsoft.com/office/drawing/2014/main" id="{DA986E21-9F1B-467B-B797-668AC0F7C761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68416" y="4497388"/>
            <a:ext cx="717181" cy="272731"/>
          </a:xfrm>
          <a:prstGeom prst="rect">
            <a:avLst/>
          </a:prstGeom>
        </p:spPr>
      </p:pic>
      <p:pic>
        <p:nvPicPr>
          <p:cNvPr id="35" name="Gráfico 34">
            <a:extLst>
              <a:ext uri="{FF2B5EF4-FFF2-40B4-BE49-F238E27FC236}">
                <a16:creationId xmlns:a16="http://schemas.microsoft.com/office/drawing/2014/main" id="{F1D1AEB0-6D60-4A56-B5BC-B563653CD30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184828" y="4513199"/>
            <a:ext cx="941957" cy="250520"/>
          </a:xfrm>
          <a:prstGeom prst="rect">
            <a:avLst/>
          </a:prstGeom>
        </p:spPr>
      </p:pic>
      <p:pic>
        <p:nvPicPr>
          <p:cNvPr id="36" name="Gráfico 35">
            <a:extLst>
              <a:ext uri="{FF2B5EF4-FFF2-40B4-BE49-F238E27FC236}">
                <a16:creationId xmlns:a16="http://schemas.microsoft.com/office/drawing/2014/main" id="{700DF2AE-4F0C-43A5-B1C6-D4553E74F0F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780042" y="4458256"/>
            <a:ext cx="807762" cy="289199"/>
          </a:xfrm>
          <a:prstGeom prst="rect">
            <a:avLst/>
          </a:prstGeom>
        </p:spPr>
      </p:pic>
      <p:pic>
        <p:nvPicPr>
          <p:cNvPr id="38" name="Gráfico 37">
            <a:extLst>
              <a:ext uri="{FF2B5EF4-FFF2-40B4-BE49-F238E27FC236}">
                <a16:creationId xmlns:a16="http://schemas.microsoft.com/office/drawing/2014/main" id="{1BFABBAE-E945-44EB-9261-7C37EC0919B7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17477" y="5375204"/>
            <a:ext cx="339925" cy="319929"/>
          </a:xfrm>
          <a:prstGeom prst="rect">
            <a:avLst/>
          </a:prstGeom>
        </p:spPr>
      </p:pic>
      <p:pic>
        <p:nvPicPr>
          <p:cNvPr id="40" name="Gráfico 39">
            <a:extLst>
              <a:ext uri="{FF2B5EF4-FFF2-40B4-BE49-F238E27FC236}">
                <a16:creationId xmlns:a16="http://schemas.microsoft.com/office/drawing/2014/main" id="{2211E6CE-999D-47CA-8E78-77170CD7D08C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069006" y="5361922"/>
            <a:ext cx="636077" cy="361906"/>
          </a:xfrm>
          <a:prstGeom prst="rect">
            <a:avLst/>
          </a:prstGeom>
        </p:spPr>
      </p:pic>
      <p:pic>
        <p:nvPicPr>
          <p:cNvPr id="41" name="Gráfico 40">
            <a:extLst>
              <a:ext uri="{FF2B5EF4-FFF2-40B4-BE49-F238E27FC236}">
                <a16:creationId xmlns:a16="http://schemas.microsoft.com/office/drawing/2014/main" id="{D417C3C7-36BE-47D9-B71C-7B4B814AA79A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166042" y="5418276"/>
            <a:ext cx="991160" cy="245235"/>
          </a:xfrm>
          <a:prstGeom prst="rect">
            <a:avLst/>
          </a:prstGeom>
        </p:spPr>
      </p:pic>
      <p:pic>
        <p:nvPicPr>
          <p:cNvPr id="43" name="Gráfico 42">
            <a:extLst>
              <a:ext uri="{FF2B5EF4-FFF2-40B4-BE49-F238E27FC236}">
                <a16:creationId xmlns:a16="http://schemas.microsoft.com/office/drawing/2014/main" id="{CD3C49D6-C161-43F3-B8FA-DE758A367BA4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563767" y="5405865"/>
            <a:ext cx="689113" cy="270058"/>
          </a:xfrm>
          <a:prstGeom prst="rect">
            <a:avLst/>
          </a:prstGeom>
        </p:spPr>
      </p:pic>
      <p:pic>
        <p:nvPicPr>
          <p:cNvPr id="44" name="Gráfico 43">
            <a:extLst>
              <a:ext uri="{FF2B5EF4-FFF2-40B4-BE49-F238E27FC236}">
                <a16:creationId xmlns:a16="http://schemas.microsoft.com/office/drawing/2014/main" id="{304D794F-DA24-4EA6-8328-622538FFF52A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5734682" y="5427345"/>
            <a:ext cx="879432" cy="269825"/>
          </a:xfrm>
          <a:prstGeom prst="rect">
            <a:avLst/>
          </a:prstGeom>
        </p:spPr>
      </p:pic>
      <p:pic>
        <p:nvPicPr>
          <p:cNvPr id="46" name="Imagem 45" descr="Uma imagem com texto&#10;&#10;Descrição gerada automaticamente">
            <a:extLst>
              <a:ext uri="{FF2B5EF4-FFF2-40B4-BE49-F238E27FC236}">
                <a16:creationId xmlns:a16="http://schemas.microsoft.com/office/drawing/2014/main" id="{C04E755E-BE1A-4C5C-A626-889F184C4001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605" y="4451644"/>
            <a:ext cx="966454" cy="348853"/>
          </a:xfrm>
          <a:prstGeom prst="rect">
            <a:avLst/>
          </a:prstGeom>
        </p:spPr>
      </p:pic>
      <p:pic>
        <p:nvPicPr>
          <p:cNvPr id="48" name="Imagem 47" descr="Uma imagem com texto, relógio&#10;&#10;Descrição gerada automaticamente">
            <a:extLst>
              <a:ext uri="{FF2B5EF4-FFF2-40B4-BE49-F238E27FC236}">
                <a16:creationId xmlns:a16="http://schemas.microsoft.com/office/drawing/2014/main" id="{15E9BBCE-4D5C-411B-A8A2-554B3BE2B675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010" y="4482740"/>
            <a:ext cx="971023" cy="302744"/>
          </a:xfrm>
          <a:prstGeom prst="rect">
            <a:avLst/>
          </a:prstGeom>
        </p:spPr>
      </p:pic>
      <p:pic>
        <p:nvPicPr>
          <p:cNvPr id="26" name="Gráfico 25">
            <a:extLst>
              <a:ext uri="{FF2B5EF4-FFF2-40B4-BE49-F238E27FC236}">
                <a16:creationId xmlns:a16="http://schemas.microsoft.com/office/drawing/2014/main" id="{FD6D74B2-0E4D-478A-8296-7E486FBB1508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653439" y="1324038"/>
            <a:ext cx="1947246" cy="1160102"/>
          </a:xfrm>
          <a:prstGeom prst="rect">
            <a:avLst/>
          </a:prstGeom>
        </p:spPr>
      </p:pic>
      <p:pic>
        <p:nvPicPr>
          <p:cNvPr id="2" name="Gráfico 28">
            <a:extLst>
              <a:ext uri="{FF2B5EF4-FFF2-40B4-BE49-F238E27FC236}">
                <a16:creationId xmlns:a16="http://schemas.microsoft.com/office/drawing/2014/main" id="{33452801-4C56-A3EB-1D79-4DDABD5B254B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6652214" y="2640425"/>
            <a:ext cx="276225" cy="276225"/>
          </a:xfrm>
          <a:prstGeom prst="rect">
            <a:avLst/>
          </a:prstGeom>
        </p:spPr>
      </p:pic>
      <p:pic>
        <p:nvPicPr>
          <p:cNvPr id="3" name="Gráfico 29">
            <a:extLst>
              <a:ext uri="{FF2B5EF4-FFF2-40B4-BE49-F238E27FC236}">
                <a16:creationId xmlns:a16="http://schemas.microsoft.com/office/drawing/2014/main" id="{BDCD4EC8-5022-AE90-E8FF-AAB74ADBB7F6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7064170" y="2640425"/>
            <a:ext cx="276225" cy="276225"/>
          </a:xfrm>
          <a:prstGeom prst="rect">
            <a:avLst/>
          </a:prstGeom>
        </p:spPr>
      </p:pic>
      <p:pic>
        <p:nvPicPr>
          <p:cNvPr id="4" name="Gráfico 35">
            <a:extLst>
              <a:ext uri="{FF2B5EF4-FFF2-40B4-BE49-F238E27FC236}">
                <a16:creationId xmlns:a16="http://schemas.microsoft.com/office/drawing/2014/main" id="{D86ACDDF-C574-3695-9126-C301F6CEF4E2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7476126" y="2640425"/>
            <a:ext cx="276225" cy="2762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863A15-46B3-7B80-19D8-A43D3A5DAB1B}"/>
              </a:ext>
            </a:extLst>
          </p:cNvPr>
          <p:cNvPicPr>
            <a:picLocks noChangeAspect="1"/>
          </p:cNvPicPr>
          <p:nvPr userDrawn="1"/>
        </p:nvPicPr>
        <p:blipFill>
          <a:blip r:embed="rId36"/>
          <a:stretch>
            <a:fillRect/>
          </a:stretch>
        </p:blipFill>
        <p:spPr>
          <a:xfrm>
            <a:off x="8300038" y="2640425"/>
            <a:ext cx="276225" cy="2762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EA3654-27E8-5D9E-3FEC-A4F620BB334C}"/>
              </a:ext>
            </a:extLst>
          </p:cNvPr>
          <p:cNvPicPr>
            <a:picLocks noChangeAspect="1"/>
          </p:cNvPicPr>
          <p:nvPr userDrawn="1"/>
        </p:nvPicPr>
        <p:blipFill>
          <a:blip r:embed="rId37"/>
          <a:stretch>
            <a:fillRect/>
          </a:stretch>
        </p:blipFill>
        <p:spPr>
          <a:xfrm>
            <a:off x="7888082" y="2640425"/>
            <a:ext cx="276225" cy="276225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D91B25E5-22CF-6773-B872-445B56878078}"/>
              </a:ext>
            </a:extLst>
          </p:cNvPr>
          <p:cNvSpPr txBox="1">
            <a:spLocks/>
          </p:cNvSpPr>
          <p:nvPr userDrawn="1"/>
        </p:nvSpPr>
        <p:spPr>
          <a:xfrm>
            <a:off x="6661739" y="2355984"/>
            <a:ext cx="1924667" cy="27477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3BFF95"/>
              </a:buClr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BFF95"/>
              </a:buClr>
              <a:buFont typeface="Arial" panose="020B0604020202020204" pitchFamily="34" charset="0"/>
              <a:buNone/>
              <a:defRPr sz="2000" kern="1200">
                <a:solidFill>
                  <a:srgbClr val="454D47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BFF95"/>
              </a:buClr>
              <a:buFont typeface="Arial" panose="020B0604020202020204" pitchFamily="34" charset="0"/>
              <a:buNone/>
              <a:defRPr sz="1800" kern="1200">
                <a:solidFill>
                  <a:srgbClr val="454D47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BFF95"/>
              </a:buClr>
              <a:buFont typeface="Arial" panose="020B0604020202020204" pitchFamily="34" charset="0"/>
              <a:buNone/>
              <a:defRPr sz="1600" kern="1200">
                <a:solidFill>
                  <a:srgbClr val="454D47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BFF95"/>
              </a:buClr>
              <a:buFont typeface="Arial" panose="020B0604020202020204" pitchFamily="34" charset="0"/>
              <a:buNone/>
              <a:defRPr sz="1600" kern="1200">
                <a:solidFill>
                  <a:srgbClr val="454D47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0" i="0">
                <a:solidFill>
                  <a:schemeClr val="bg1"/>
                </a:solidFill>
                <a:effectLst/>
                <a:latin typeface="PuviRegular"/>
              </a:rPr>
              <a:t>@BIOVOICES</a:t>
            </a:r>
            <a:endParaRPr lang="pt-PT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64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22/5/2025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4461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22/5/2025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0955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22/5/2025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44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22/5/2025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49966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22/5/2025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59395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22/5/2025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6244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22/5/2025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2783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22/5/2025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274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0B196-6C76-4FE0-A2E9-306EDE891380}" type="datetimeFigureOut">
              <a:rPr lang="el-GR" smtClean="0"/>
              <a:t>22/5/2025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C3F82-1941-46A1-8C8A-A1E4426A0788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3281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nam.edu/the-power-of-postconsumer-school-food-waste-audits/" TargetMode="External"/><Relationship Id="rId2" Type="http://schemas.openxmlformats.org/officeDocument/2006/relationships/hyperlink" Target="https://www.ecoschools.global/seven-steps-methodology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s://www.ecoschools.global/seven-steps-methodology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75E06E-4BA7-48E6-B3EA-9604936F0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Materiais de formação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8A2EDF0-7A23-40CD-8304-26565CF088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5131" y="4561000"/>
            <a:ext cx="2946486" cy="605474"/>
          </a:xfrm>
        </p:spPr>
        <p:txBody>
          <a:bodyPr>
            <a:normAutofit fontScale="85000" lnSpcReduction="10000"/>
          </a:bodyPr>
          <a:lstStyle/>
          <a:p>
            <a:r>
              <a:rPr lang="pt-BR" dirty="0"/>
              <a:t>ETAPA 2: REALIZAR UMA AUDITORIA DE SUSTENTABILIDADE</a:t>
            </a:r>
            <a:endParaRPr lang="pt-PT" dirty="0"/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4C2DCD10-8365-B4BF-0AC7-4A21E2DEDF70}"/>
              </a:ext>
            </a:extLst>
          </p:cNvPr>
          <p:cNvSpPr txBox="1">
            <a:spLocks/>
          </p:cNvSpPr>
          <p:nvPr/>
        </p:nvSpPr>
        <p:spPr>
          <a:xfrm>
            <a:off x="635131" y="5517232"/>
            <a:ext cx="2946486" cy="605474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75" b="0" kern="1200">
                <a:solidFill>
                  <a:srgbClr val="3BFF9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M. </a:t>
            </a:r>
            <a:r>
              <a:rPr lang="en-US" err="1"/>
              <a:t>Giannakopoulou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68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9013" y="197768"/>
            <a:ext cx="7769365" cy="1143000"/>
          </a:xfrm>
        </p:spPr>
        <p:txBody>
          <a:bodyPr>
            <a:normAutofit fontScale="90000"/>
          </a:bodyPr>
          <a:lstStyle/>
          <a:p>
            <a:pPr algn="l"/>
            <a:r>
              <a:rPr lang="pt-BR" b="1" dirty="0"/>
              <a:t>Vamos colocar a teoria em prática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195" y="1146034"/>
            <a:ext cx="8424936" cy="504056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t-BR" sz="1800" b="1" u="sng" dirty="0">
                <a:latin typeface="+mj-lt"/>
              </a:rPr>
              <a:t>Gestão de resíduos através do desperdício alimentar</a:t>
            </a:r>
            <a:endParaRPr lang="en-US" sz="1800" b="1" u="sng" dirty="0">
              <a:latin typeface="+mj-lt"/>
            </a:endParaRPr>
          </a:p>
          <a:p>
            <a:pPr marL="0" indent="0">
              <a:buNone/>
            </a:pPr>
            <a:r>
              <a:rPr lang="pt-BR" sz="1800" dirty="0">
                <a:latin typeface="+mj-lt"/>
              </a:rPr>
              <a:t>Uma lista de verificação anual de revisão do desperdício alimentar no refeitório da escola pode envolver as seguintes etapas:</a:t>
            </a:r>
            <a:endParaRPr lang="en-US" sz="1800" dirty="0">
              <a:latin typeface="+mj-lt"/>
            </a:endParaRPr>
          </a:p>
          <a:p>
            <a:r>
              <a:rPr lang="pt-BR" sz="1800" dirty="0">
                <a:latin typeface="+mj-lt"/>
              </a:rPr>
              <a:t>Rever o programa nutricional e dietético da escola (com que frequência os alunos comem carne, legumes, lacticínios, etc.)
Monitorizar diariamente a quantidade de alimentos deitados fora
Avaliar a disponibilidade e a qualidade de opções alimentares saudáveis e ecológicas.  (por exemplo, a escola compra produtos de explorações agrícolas locais? Poderíamos cooperar com uma fazenda local e fornecer-lhes composto ou restos de comida para seus animais em troca de produtos)
Avaliar a pegada de carbono da escola em relação ao consumo e desperdício de alimentos
Apresentar os resultados aos alunos. Estão interessados em organizar um plano de ação para resolver este problema? Identificam-no como um problema? Então você tem o seu TEMA! E ISSO É SÓ O COMEÇO!</a:t>
            </a:r>
            <a:endParaRPr lang="en-US" sz="1800" dirty="0">
              <a:latin typeface="+mj-lt"/>
            </a:endParaRPr>
          </a:p>
          <a:p>
            <a:endParaRPr lang="el-GR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6767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44353"/>
            <a:ext cx="8424936" cy="504056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0">
              <a:latin typeface="Century Gothic" pitchFamily="34" charset="0"/>
            </a:endParaRPr>
          </a:p>
          <a:p>
            <a:endParaRPr lang="en-US" sz="2000">
              <a:latin typeface="Century Gothic" pitchFamily="34" charset="0"/>
            </a:endParaRPr>
          </a:p>
          <a:p>
            <a:endParaRPr lang="el-GR" sz="2000">
              <a:latin typeface="Century Gothic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2E51707-A1D2-F547-F53D-E28157213F9F}"/>
              </a:ext>
            </a:extLst>
          </p:cNvPr>
          <p:cNvSpPr txBox="1">
            <a:spLocks/>
          </p:cNvSpPr>
          <p:nvPr/>
        </p:nvSpPr>
        <p:spPr>
          <a:xfrm>
            <a:off x="130290" y="6604"/>
            <a:ext cx="776936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b="1" dirty="0"/>
              <a:t>Vamos colocar a teoria em prática</a:t>
            </a:r>
            <a:endParaRPr lang="el-GR" b="1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4175C0A-FC5D-1D1B-8B92-C9FC9D7F365D}"/>
              </a:ext>
            </a:extLst>
          </p:cNvPr>
          <p:cNvGrpSpPr/>
          <p:nvPr/>
        </p:nvGrpSpPr>
        <p:grpSpPr>
          <a:xfrm>
            <a:off x="320597" y="925424"/>
            <a:ext cx="8243937" cy="4870028"/>
            <a:chOff x="320597" y="925424"/>
            <a:chExt cx="8243937" cy="4870028"/>
          </a:xfrm>
        </p:grpSpPr>
        <p:pic>
          <p:nvPicPr>
            <p:cNvPr id="2" name="Picture 1" descr="A group of people standing in a line&#10;&#10;Description automatically generated">
              <a:extLst>
                <a:ext uri="{FF2B5EF4-FFF2-40B4-BE49-F238E27FC236}">
                  <a16:creationId xmlns:a16="http://schemas.microsoft.com/office/drawing/2014/main" id="{43BE766E-673F-F6B6-AC4A-BCAB21697B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0597" y="1023385"/>
              <a:ext cx="8243937" cy="4524482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3CAD152-D6B0-277F-6D6B-891480AC9898}"/>
                </a:ext>
              </a:extLst>
            </p:cNvPr>
            <p:cNvSpPr txBox="1"/>
            <p:nvPr/>
          </p:nvSpPr>
          <p:spPr>
            <a:xfrm>
              <a:off x="2362200" y="925424"/>
              <a:ext cx="4405303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b="1" u="sng" dirty="0">
                  <a:cs typeface="Calibri"/>
                </a:rPr>
                <a:t>Auditoria </a:t>
              </a:r>
              <a:r>
                <a:rPr lang="en-US" b="1" u="sng" dirty="0" err="1">
                  <a:cs typeface="Calibri"/>
                </a:rPr>
                <a:t>ao</a:t>
              </a:r>
              <a:r>
                <a:rPr lang="en-US" b="1" u="sng" dirty="0">
                  <a:cs typeface="Calibri"/>
                </a:rPr>
                <a:t> </a:t>
              </a:r>
              <a:r>
                <a:rPr lang="en-US" b="1" u="sng" dirty="0" err="1">
                  <a:cs typeface="Calibri"/>
                </a:rPr>
                <a:t>desperdício</a:t>
              </a:r>
              <a:r>
                <a:rPr lang="en-US" b="1" u="sng" dirty="0">
                  <a:cs typeface="Calibri"/>
                </a:rPr>
                <a:t> </a:t>
              </a:r>
              <a:r>
                <a:rPr lang="en-US" b="1" u="sng" dirty="0" err="1">
                  <a:cs typeface="Calibri"/>
                </a:rPr>
                <a:t>alimentar</a:t>
              </a:r>
              <a:endParaRPr lang="en-US" b="1" u="sng" dirty="0">
                <a:cs typeface="Calibri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F843604-9DA4-3EBC-8ADC-C003B208A3E4}"/>
                </a:ext>
              </a:extLst>
            </p:cNvPr>
            <p:cNvSpPr txBox="1"/>
            <p:nvPr/>
          </p:nvSpPr>
          <p:spPr>
            <a:xfrm>
              <a:off x="5173871" y="4748698"/>
              <a:ext cx="1553805" cy="46166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pt-BR" sz="1200" b="1" dirty="0">
                  <a:solidFill>
                    <a:srgbClr val="45ABD5"/>
                  </a:solidFill>
                  <a:cs typeface="Calibri"/>
                </a:rPr>
                <a:t>Passo 1: Os alunos deixam a bandeja.</a:t>
              </a:r>
              <a:endParaRPr lang="en-US" sz="1200" b="1" dirty="0">
                <a:solidFill>
                  <a:srgbClr val="45ABD5"/>
                </a:solidFill>
                <a:cs typeface="Calibri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E6F6B65-773C-9793-3297-B2A25B8B2B88}"/>
                </a:ext>
              </a:extLst>
            </p:cNvPr>
            <p:cNvSpPr txBox="1"/>
            <p:nvPr/>
          </p:nvSpPr>
          <p:spPr>
            <a:xfrm>
              <a:off x="4305668" y="1395365"/>
              <a:ext cx="2780439" cy="83099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pt-BR" sz="1200" b="1" dirty="0">
                  <a:solidFill>
                    <a:srgbClr val="45ABD5"/>
                  </a:solidFill>
                  <a:cs typeface="Calibri"/>
                </a:rPr>
                <a:t>Passo 3: Os separadores de alimentos levam a bandeja da mesa ovedr para a mesa de trás e começam a separar os alimentos.</a:t>
              </a:r>
              <a:endParaRPr lang="en-US" sz="1200" b="1" dirty="0">
                <a:solidFill>
                  <a:srgbClr val="45ABD5"/>
                </a:solidFill>
                <a:cs typeface="Calibri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B9689C6-7105-C94C-0D81-1B94E3E8FB8D}"/>
                </a:ext>
              </a:extLst>
            </p:cNvPr>
            <p:cNvSpPr txBox="1"/>
            <p:nvPr/>
          </p:nvSpPr>
          <p:spPr>
            <a:xfrm>
              <a:off x="705417" y="1299785"/>
              <a:ext cx="2151191" cy="64633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pt-BR" sz="1200" b="1" dirty="0">
                  <a:solidFill>
                    <a:srgbClr val="45ABD5"/>
                  </a:solidFill>
                  <a:cs typeface="Calibri"/>
                </a:rPr>
                <a:t>Passo 4: O líder da equipe direciona os alunos, esvazia o lixo e atua como um apoio.</a:t>
              </a:r>
              <a:endParaRPr lang="en-US" sz="1200" b="1" dirty="0">
                <a:solidFill>
                  <a:srgbClr val="45ABD5"/>
                </a:solidFill>
                <a:cs typeface="Calibri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6EE713D-470F-F814-87EC-DD2BEE97E85A}"/>
                </a:ext>
              </a:extLst>
            </p:cNvPr>
            <p:cNvSpPr txBox="1"/>
            <p:nvPr/>
          </p:nvSpPr>
          <p:spPr>
            <a:xfrm>
              <a:off x="816928" y="4565498"/>
              <a:ext cx="2151191" cy="64633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pt-BR" sz="1200" b="1" dirty="0">
                  <a:solidFill>
                    <a:srgbClr val="45ABD5"/>
                  </a:solidFill>
                  <a:cs typeface="Calibri"/>
                </a:rPr>
                <a:t>Passo 2: O entrevistador percebe qual comida não terminou e entrevista o aluno.</a:t>
              </a:r>
              <a:endParaRPr lang="en-US" sz="1200" b="1" dirty="0">
                <a:solidFill>
                  <a:srgbClr val="45ABD5"/>
                </a:solidFill>
                <a:cs typeface="Calibri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AEA572C-0404-D3A4-FF31-C7919931F2ED}"/>
                </a:ext>
              </a:extLst>
            </p:cNvPr>
            <p:cNvSpPr txBox="1"/>
            <p:nvPr/>
          </p:nvSpPr>
          <p:spPr>
            <a:xfrm>
              <a:off x="593907" y="5210677"/>
              <a:ext cx="5353183" cy="58477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pt-BR" sz="1600" b="1" dirty="0">
                  <a:cs typeface="Calibri"/>
                </a:rPr>
                <a:t>Figura 1 Exemplo de configuração de uma auditoria de desperdício alimentar escolar</a:t>
              </a:r>
              <a:endParaRPr lang="en-US" sz="1600" dirty="0"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9792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031" y="1055527"/>
            <a:ext cx="5025712" cy="518457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t-BR" sz="1800" dirty="0">
                <a:latin typeface="+mj-lt"/>
              </a:rPr>
              <a:t>Para que todos os envolvidos na auditoria, numa atividade como a monitorização dos alimentos que são deitados fora, o Comité Ecológico tem de decidir sobre:</a:t>
            </a:r>
          </a:p>
          <a:p>
            <a:pPr>
              <a:buFont typeface="+mj-lt"/>
              <a:buAutoNum type="arabicPeriod"/>
            </a:pPr>
            <a:r>
              <a:rPr lang="pt-BR" sz="1800" dirty="0">
                <a:latin typeface="+mj-lt"/>
              </a:rPr>
              <a:t>Os alunos de cada turma que serão responsáveis pelo acompanhamento
Os alunos/professores que irão criar a lista de verificação/tabela/questionário que será utilizado
As pessoas do pessoal do refeitório que ajudarão os alunos a pesar/medir a quantidade de comida que é desperdiçada</a:t>
            </a:r>
            <a:endParaRPr lang="en-US" sz="1800" dirty="0">
              <a:latin typeface="+mj-lt"/>
            </a:endParaRPr>
          </a:p>
          <a:p>
            <a:endParaRPr lang="en-US" sz="1800" dirty="0">
              <a:latin typeface="+mj-lt"/>
            </a:endParaRPr>
          </a:p>
          <a:p>
            <a:endParaRPr lang="el-GR" sz="1800" b="1" u="sng" dirty="0">
              <a:latin typeface="+mj-lt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76" y="1260052"/>
            <a:ext cx="2541205" cy="3880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AA58A74-2AE0-775D-F90A-6F7A9AF0746F}"/>
              </a:ext>
            </a:extLst>
          </p:cNvPr>
          <p:cNvSpPr txBox="1">
            <a:spLocks/>
          </p:cNvSpPr>
          <p:nvPr/>
        </p:nvSpPr>
        <p:spPr>
          <a:xfrm>
            <a:off x="-34941" y="-12078"/>
            <a:ext cx="776936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b="1" dirty="0"/>
              <a:t>Vamos colocar a teoria em prática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797516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196" y="1055527"/>
            <a:ext cx="8395289" cy="518457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t-BR" sz="2100" dirty="0">
                <a:latin typeface="+mj-lt"/>
                <a:ea typeface="Calibri"/>
                <a:cs typeface="Calibri"/>
              </a:rPr>
              <a:t>4. Os professores (professor de matemática, professor de informática) que ajudarão os alunos a apresentar os resultados da revisão
5. Os representantes das associações de pais que participarão na revisão, assistirão à apresentação dos resultados e partilharão os resultados com a comunidade em geral.  
6. O Diretor da Escola que precisa garantir que todos os processos são legais e todas as medidas de segurança são mantidas durante a revisão (por exemplo, os alunos usam luvas quando pesam a quantidade de sobras que é desperdiçada) 
7. O grupo-alvo que responderá a um questionário sobre o inquérito sobre atitudes e desperdício alimentar</a:t>
            </a:r>
            <a:endParaRPr lang="en-US" sz="2100" dirty="0">
              <a:latin typeface="+mj-lt"/>
            </a:endParaRPr>
          </a:p>
          <a:p>
            <a:pPr marL="0" indent="0">
              <a:buNone/>
            </a:pPr>
            <a:endParaRPr lang="en-US" sz="1800" dirty="0">
              <a:latin typeface="+mj-lt"/>
            </a:endParaRPr>
          </a:p>
          <a:p>
            <a:endParaRPr lang="en-US" sz="1800" dirty="0">
              <a:latin typeface="+mj-lt"/>
            </a:endParaRPr>
          </a:p>
          <a:p>
            <a:endParaRPr lang="el-GR" sz="1800" b="1" u="sng" dirty="0">
              <a:latin typeface="+mj-l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AA58A74-2AE0-775D-F90A-6F7A9AF0746F}"/>
              </a:ext>
            </a:extLst>
          </p:cNvPr>
          <p:cNvSpPr txBox="1">
            <a:spLocks/>
          </p:cNvSpPr>
          <p:nvPr/>
        </p:nvSpPr>
        <p:spPr>
          <a:xfrm>
            <a:off x="-34941" y="-12078"/>
            <a:ext cx="776936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100" b="1" dirty="0"/>
              <a:t>Vamos colocar a teoria em prática</a:t>
            </a:r>
            <a:endParaRPr lang="el-GR" sz="4100" b="1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7362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1143000"/>
          </a:xfrm>
        </p:spPr>
        <p:txBody>
          <a:bodyPr/>
          <a:lstStyle/>
          <a:p>
            <a:r>
              <a:rPr lang="pt-BR" b="1" dirty="0"/>
              <a:t>Vamos colocar a teoria em prática</a:t>
            </a:r>
            <a:endParaRPr lang="el-GR" b="1" dirty="0"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73" y="1499428"/>
            <a:ext cx="7791517" cy="523643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t-BR" sz="2000" b="1" u="sng" dirty="0">
                <a:latin typeface="+mj-lt"/>
              </a:rPr>
              <a:t>APRESENTAÇÃO DOS RESULTADOS DE UMA AUDITORIA AOS RESÍDUOS ESCOLARES</a:t>
            </a:r>
            <a:endParaRPr lang="en-US" sz="2000" b="1" dirty="0">
              <a:latin typeface="+mj-lt"/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2000" b="1" dirty="0" err="1">
                <a:latin typeface="+mj-lt"/>
              </a:rPr>
              <a:t>Assembleias</a:t>
            </a:r>
            <a:r>
              <a:rPr lang="en-US" sz="2000" b="1" dirty="0">
                <a:latin typeface="+mj-lt"/>
              </a:rPr>
              <a:t> e </a:t>
            </a:r>
            <a:r>
              <a:rPr lang="en-US" sz="2000" b="1" dirty="0" err="1">
                <a:latin typeface="+mj-lt"/>
              </a:rPr>
              <a:t>Apresentações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Escolares</a:t>
            </a:r>
            <a:endParaRPr lang="en-US" sz="2000" b="1" dirty="0">
              <a:latin typeface="+mj-lt"/>
              <a:ea typeface="Calibri"/>
              <a:cs typeface="Calibri"/>
            </a:endParaRPr>
          </a:p>
          <a:p>
            <a:pPr>
              <a:buFont typeface="Wingdings" pitchFamily="2" charset="2"/>
              <a:buChar char="Ø"/>
            </a:pPr>
            <a:r>
              <a:rPr lang="pt-BR" sz="2000" dirty="0">
                <a:latin typeface="+mj-lt"/>
              </a:rPr>
              <a:t>Eles são uma ótima oportunidade para apresentar os resultados para alunos, professores e funcionários. Você pode usar elementos visuais como gráficos e infográficos para tornar os dados mais envolventes. Os gráficos de pizza sempre ajudam os alunos mais jovens a ver quanto lixo é produzido e que tipo de resíduo
Apresentações em sala de aula organizadas pelos membros do comité ECO, que podem apresentar os resultados em salas de aula individuais e ajustar a linguagem e o meio às diferentes faixas etárias.</a:t>
            </a:r>
            <a:endParaRPr lang="en-US" sz="2000" dirty="0">
              <a:latin typeface="+mj-lt"/>
            </a:endParaRPr>
          </a:p>
          <a:p>
            <a:pPr marL="0" indent="0">
              <a:buNone/>
            </a:pPr>
            <a:endParaRPr lang="en-US" sz="1600" b="1" dirty="0">
              <a:latin typeface="+mj-lt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3576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1143000"/>
          </a:xfrm>
        </p:spPr>
        <p:txBody>
          <a:bodyPr/>
          <a:lstStyle/>
          <a:p>
            <a:r>
              <a:rPr lang="pt-BR" b="1" dirty="0"/>
              <a:t>Vamos colocar a teoria em prática</a:t>
            </a:r>
            <a:endParaRPr lang="el-GR" b="1" dirty="0"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614" y="1714487"/>
            <a:ext cx="8229600" cy="523643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t-BR" sz="2000" b="1" u="sng" dirty="0">
                <a:latin typeface="+mj-lt"/>
              </a:rPr>
              <a:t>APRESENTAÇÃO DOS RESULTADOS DE UMA AUDITORIA AOS RESÍDUOS ESCOLARES</a:t>
            </a:r>
            <a:endParaRPr lang="en-US" sz="2000" b="1" dirty="0">
              <a:latin typeface="+mj-lt"/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2000" b="1" dirty="0" err="1">
                <a:latin typeface="+mj-lt"/>
              </a:rPr>
              <a:t>Boletins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informativos</a:t>
            </a:r>
            <a:endParaRPr lang="en-US" sz="2000" b="1" dirty="0">
              <a:latin typeface="+mj-lt"/>
              <a:ea typeface="Calibri"/>
              <a:cs typeface="Calibri"/>
            </a:endParaRPr>
          </a:p>
          <a:p>
            <a:pPr>
              <a:buFont typeface="Wingdings" pitchFamily="2" charset="2"/>
              <a:buChar char="Ø"/>
            </a:pPr>
            <a:r>
              <a:rPr lang="pt-BR" sz="2000" dirty="0">
                <a:latin typeface="+mj-lt"/>
              </a:rPr>
              <a:t>Boletim informativo escolar: pode ter a forma de um resumo detalhado dos resultados da auditoria e destacar as principais conclusões e convidar os leitores para uma reunião aberta onde podem sugerir possíveis soluções. Desta forma pode ser mais eficaz com os pais  
Boletim Especial: Você pode criar um boletim de sustentabilidade na entrada da escola, onde as pessoas esperariam encontrar informações relacionadas a esse tópico.</a:t>
            </a:r>
            <a:endParaRPr lang="en-US" sz="2000" dirty="0">
              <a:latin typeface="+mj-lt"/>
            </a:endParaRPr>
          </a:p>
          <a:p>
            <a:pPr>
              <a:buFont typeface="Wingdings" pitchFamily="2" charset="2"/>
              <a:buChar char="Ø"/>
            </a:pPr>
            <a:endParaRPr lang="en-US" sz="1600" dirty="0">
              <a:latin typeface="+mj-lt"/>
            </a:endParaRPr>
          </a:p>
          <a:p>
            <a:pPr marL="0" indent="0">
              <a:buNone/>
            </a:pP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33879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33" y="359305"/>
            <a:ext cx="8229600" cy="1143000"/>
          </a:xfrm>
        </p:spPr>
        <p:txBody>
          <a:bodyPr/>
          <a:lstStyle/>
          <a:p>
            <a:r>
              <a:rPr lang="pt-BR" b="1" dirty="0"/>
              <a:t>Vamos colocar a teoria em prática</a:t>
            </a:r>
            <a:endParaRPr lang="el-GR" b="1" dirty="0"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901" y="1714951"/>
            <a:ext cx="4113857" cy="524912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pt-BR" sz="1600" dirty="0">
                <a:latin typeface="+mj-lt"/>
              </a:rPr>
              <a:t>Displays de corredor ou quadros interativos: Você pode usar cartazes e infográficos com os resultados da auditoria e exibi-los nos corredores da escola ou em painéis interativos na entrada da escola. Isto pode ser mais eficaz com os alunos mais novos.</a:t>
            </a:r>
            <a:endParaRPr lang="en-US" sz="1600" dirty="0">
              <a:latin typeface="+mj-lt"/>
              <a:ea typeface="Calibri"/>
              <a:cs typeface="Calibri"/>
            </a:endParaRPr>
          </a:p>
          <a:p>
            <a:pPr marL="0" indent="0">
              <a:buNone/>
            </a:pPr>
            <a:r>
              <a:rPr lang="pt-BR" sz="1600" dirty="0">
                <a:latin typeface="+mj-lt"/>
              </a:rPr>
              <a:t>Especialmente para uma revisão sobre o uso de métodos de bioeconomia na escola para lidar com o problema dos resíduos, o Comitê Ecológico pode colocar um papel e uma caixa feita de material de base biológica sob o quadro que os alunos podem usar para sugerir soluções para o problema (escrevê-los no papel de nota de post-it reciclável, dobrá-lo e jogá-lo na caixa)</a:t>
            </a:r>
            <a:endParaRPr lang="el-GR" sz="1600" dirty="0">
              <a:latin typeface="+mj-lt"/>
            </a:endParaRPr>
          </a:p>
        </p:txBody>
      </p:sp>
      <p:pic>
        <p:nvPicPr>
          <p:cNvPr id="4" name="Picture 3" descr="Pin page">
            <a:extLst>
              <a:ext uri="{FF2B5EF4-FFF2-40B4-BE49-F238E27FC236}">
                <a16:creationId xmlns:a16="http://schemas.microsoft.com/office/drawing/2014/main" id="{1EB12C7C-A73A-7ED9-F6DE-E49913058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5118" y="1898495"/>
            <a:ext cx="3818496" cy="288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116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Vamos colocar a teoria em prática</a:t>
            </a:r>
            <a:endParaRPr lang="el-GR" b="1" dirty="0"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842" y="1420241"/>
            <a:ext cx="4806826" cy="527301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en-US" sz="1600" b="1" dirty="0">
              <a:latin typeface="+mj-lt"/>
              <a:ea typeface="Calibri"/>
              <a:cs typeface="Calibri"/>
            </a:endParaRPr>
          </a:p>
          <a:p>
            <a:pPr marL="0" indent="0">
              <a:buNone/>
            </a:pPr>
            <a:r>
              <a:rPr lang="pt-BR" sz="1600" b="1" dirty="0">
                <a:latin typeface="+mj-lt"/>
              </a:rPr>
              <a:t>Website da Escola e Redes Sociais</a:t>
            </a:r>
            <a:endParaRPr lang="en-US" sz="1600" b="1" dirty="0">
              <a:latin typeface="+mj-lt"/>
              <a:ea typeface="Calibri"/>
              <a:cs typeface="Calibri"/>
            </a:endParaRPr>
          </a:p>
          <a:p>
            <a:pPr>
              <a:buFont typeface="Wingdings" pitchFamily="2" charset="2"/>
              <a:buChar char="Ø"/>
            </a:pPr>
            <a:r>
              <a:rPr lang="pt-BR" sz="1600" dirty="0">
                <a:latin typeface="+mj-lt"/>
              </a:rPr>
              <a:t>Atualizações do site: Estes métodos de divulgação são mais populares entre adolescentes e adultos. Os resultados podem ser publicados no sítio Web da escola. 
Redes Sociais: Este método fornece uma rápida disseminação das descobertas usando imagens e vídeos curtos para capturar a atenção do grupo do alvo. Outra vantagem é que os resultados podem até chegar a pessoas da comunidade mais ampla ou do Município que podem não estar imediatamente envolvidas com a escola, mas podem querer fazer a diferença ao nível de um bairro ou da área onde a escola está localizada.</a:t>
            </a:r>
            <a:r>
              <a:rPr lang="en-US" sz="1600" dirty="0">
                <a:latin typeface="+mj-lt"/>
              </a:rPr>
              <a:t> </a:t>
            </a:r>
            <a:endParaRPr lang="el-GR" sz="1600" dirty="0">
              <a:latin typeface="+mj-lt"/>
            </a:endParaRPr>
          </a:p>
        </p:txBody>
      </p:sp>
      <p:pic>
        <p:nvPicPr>
          <p:cNvPr id="5" name="Picture 4" descr="A group of people sitting on laptops&#10;&#10;Description automatically generated">
            <a:extLst>
              <a:ext uri="{FF2B5EF4-FFF2-40B4-BE49-F238E27FC236}">
                <a16:creationId xmlns:a16="http://schemas.microsoft.com/office/drawing/2014/main" id="{F99B9CF9-CFCA-B64F-B780-A2A5DC4F1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191" y="2290696"/>
            <a:ext cx="3750992" cy="227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0398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Century Gothic" pitchFamily="34" charset="0"/>
              </a:rPr>
              <a:t>Recursos</a:t>
            </a:r>
            <a:r>
              <a:rPr lang="en-US" b="1" dirty="0">
                <a:latin typeface="Century Gothic" pitchFamily="34" charset="0"/>
              </a:rPr>
              <a:t> </a:t>
            </a:r>
            <a:r>
              <a:rPr lang="en-US" b="1" dirty="0" err="1">
                <a:latin typeface="Century Gothic" pitchFamily="34" charset="0"/>
              </a:rPr>
              <a:t>Educativos</a:t>
            </a:r>
            <a:endParaRPr lang="el-GR" b="1" dirty="0">
              <a:latin typeface="Century Gothic" pitchFamily="34" charset="0"/>
            </a:endParaRP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393338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n-US" dirty="0">
                <a:hlinkClick r:id="rId2"/>
              </a:rPr>
              <a:t>https://www.ecoschools.global/seven-steps-methodology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3"/>
              </a:rPr>
              <a:t>https://nam.edu/the-power-of-postconsumer-school-food-waste-audits/</a:t>
            </a:r>
            <a:endParaRPr lang="en-US" dirty="0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374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B9969519-20DA-435A-ABBE-35BEA14379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24316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60" y="6429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sz="4000" b="1" dirty="0"/>
              <a:t>O que é a Auditoria de Sustentabilidade?</a:t>
            </a:r>
            <a:endParaRPr lang="el-GR" sz="4000" b="1" dirty="0"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099" y="1124744"/>
            <a:ext cx="4804584" cy="455782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itchFamily="34" charset="0"/>
              <a:buChar char="Ø"/>
            </a:pPr>
            <a:r>
              <a:rPr lang="pt-BR" sz="2400" dirty="0"/>
              <a:t>É um processo de avaliação das operações e práticas de uma empresa para determinar o seu impacto no meio ambiente. No nosso caso, a empresa é a nossa escola.
De acordo com a definição dada pela FEE, utilizamo-la "para identificar o atual impacto ambiental e social da escola e destacar o bom, o mau e o feio".</a:t>
            </a:r>
            <a:endParaRPr lang="el-GR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739220" y="3858509"/>
            <a:ext cx="2942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hlinkClick r:id="rId2"/>
              </a:rPr>
              <a:t>https://www.ecoschools.global/seven-steps-methodology</a:t>
            </a:r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307" y="1554590"/>
            <a:ext cx="3062457" cy="2081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6430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16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err="1"/>
              <a:t>Sobre</a:t>
            </a:r>
            <a:r>
              <a:rPr lang="en-US" sz="3600" b="1" dirty="0"/>
              <a:t> a Auditoria de </a:t>
            </a:r>
            <a:r>
              <a:rPr lang="en-US" sz="3600" b="1" dirty="0" err="1"/>
              <a:t>Sustentabilidade</a:t>
            </a:r>
            <a:endParaRPr lang="el-GR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443" y="1417638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pt-BR" dirty="0">
                <a:latin typeface="+mj-lt"/>
              </a:rPr>
              <a:t>O objetivo é investigar as questões ambientais e sociais na sua escola/comunidade.
Todos os temas principais devem ser revistos anualmente (a escola é livre de escolher também outras áreas de preocupação que sejam mais relevantes para as suas necessidades e de elaborar listas de verificação adequadas em conformidade)
Certifique-se de que a comunidade escolar em geral trabalha o mais estreitamente possível com o Eco Committee para realizar a revisão. É essencial que o maior número possível de alunos participe neste processo
Os resultados da sua Auditoria de Sustentabilidade servirão de base ao seu Plano de Ação</a:t>
            </a:r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61187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4000" b="1" dirty="0"/>
              <a:t>O objetivo da auditoria é...</a:t>
            </a:r>
            <a:endParaRPr lang="el-GR" sz="4000" b="1" dirty="0"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352928" cy="518457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pt-BR" sz="2000" dirty="0">
                <a:latin typeface="+mj-lt"/>
              </a:rPr>
              <a:t>investigar e abordar questões ambientais e sociais na escola e na comunidade, 
promover a consciencialização, práticas sustentáveis e mudanças positivas através de esforços colaborativos e iniciativas lideradas por estudantes.</a:t>
            </a:r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pPr marL="0" indent="0">
              <a:buNone/>
            </a:pPr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23"/>
          <a:stretch/>
        </p:blipFill>
        <p:spPr bwMode="auto">
          <a:xfrm>
            <a:off x="5478271" y="3250625"/>
            <a:ext cx="3298641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92E5BE3-5948-82D9-A2F7-E9DFA88C3D21}"/>
              </a:ext>
            </a:extLst>
          </p:cNvPr>
          <p:cNvSpPr txBox="1">
            <a:spLocks/>
          </p:cNvSpPr>
          <p:nvPr/>
        </p:nvSpPr>
        <p:spPr>
          <a:xfrm>
            <a:off x="324590" y="2839279"/>
            <a:ext cx="4959772" cy="51845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b="1" dirty="0">
                <a:latin typeface="+mj-lt"/>
              </a:rPr>
              <a:t>O objetivo deve ser claro e bem definido, da mesma forma que os objetivos devem ser INTELIGENTES (específicos, mensuráveis, realizáveis, realistas e oportunos). O objetivo da auditoria também o ajudará a decidir sobre as formas e os métodos que irá utilizar para preparar a auditoria (utilização de listas de verificação, pessoas envolvidas, inquérito de atitudes, etc.)</a:t>
            </a:r>
            <a:endParaRPr lang="en-US" sz="2000" dirty="0">
              <a:latin typeface="+mj-lt"/>
            </a:endParaRPr>
          </a:p>
          <a:p>
            <a:pPr marL="0" indent="0">
              <a:buFont typeface="Arial" pitchFamily="34" charset="0"/>
              <a:buNone/>
            </a:pPr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77865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67559" cy="1190790"/>
          </a:xfrm>
        </p:spPr>
        <p:txBody>
          <a:bodyPr>
            <a:noAutofit/>
          </a:bodyPr>
          <a:lstStyle/>
          <a:p>
            <a:r>
              <a:rPr lang="pt-BR" sz="3200" b="1" dirty="0"/>
              <a:t>Auditoria de Sustentabilidade - Trata-se da comunidade em geral</a:t>
            </a:r>
            <a:endParaRPr lang="el-GR" sz="3200" b="1" dirty="0"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450" y="1421387"/>
            <a:ext cx="4547813" cy="3948936"/>
          </a:xfrm>
          <a:ln>
            <a:solidFill>
              <a:schemeClr val="accent1"/>
            </a:solidFill>
          </a:ln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sz="2000" dirty="0">
                <a:latin typeface="+mj-lt"/>
              </a:rPr>
              <a:t>Certifique-se de que a comunidade escolar em geral trabalha o mais estreitamente possível com o Eco Committee para realizar a revisão. É essencial que o maior número possível de alunos participe neste processo
Separe as etapas envolvidas numa revisão e certifique-se de que todas as partes podem partilhar a sua opinião e participar</a:t>
            </a:r>
            <a:endParaRPr lang="en-US" sz="2000" dirty="0">
              <a:latin typeface="+mj-lt"/>
              <a:cs typeface="Calibri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84784"/>
            <a:ext cx="3890730" cy="2557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31555"/>
            <a:ext cx="2909714" cy="1454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7491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916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sz="4000" b="1" dirty="0"/>
              <a:t>Auditoria de Sustentabilidade - Os resultados</a:t>
            </a:r>
            <a:endParaRPr lang="el-GR" sz="4000" b="1" dirty="0"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52670"/>
            <a:ext cx="8229600" cy="46550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t-BR" sz="1800" dirty="0">
                <a:latin typeface="+mj-lt"/>
              </a:rPr>
              <a:t>A apresentação dos resultados de uma auditoria de sustentabilidade é um passo importante antes do plano de ação como:</a:t>
            </a:r>
            <a:endParaRPr lang="en-US" sz="1800" dirty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pt-BR" sz="1800" dirty="0">
                <a:latin typeface="+mj-lt"/>
              </a:rPr>
              <a:t>Fornece toda a informação necessária à comunidade escolar para ver "o problema". Identificar um problema é o primeiro passo que motiva as pessoas a agir. As reuniões podem ser abertas ao público
Estabelece as bases do plano de ação porque ajuda o comité ecológico a decidir sobre os objetivos SMART.
Deve ser claro e fácil de compreender, uma vez que os alunos, os pais, os professores, o pessoal escolar provêm de diferentes origens (socioeconómicas e educativas) e, muitas vezes, têm perspetivas diferentes que influenciam a forma como veem as coisas (por exemplo, um funcionário não instruído que trabalha no refeitório pode precisar de uma apresentação de resultados com menos palavras e mais números ou um aluno de 6 anos pode precisar de mais elementos visuais para compreender o significado dos resultados de uma avaliação.</a:t>
            </a:r>
            <a:endParaRPr lang="en-US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52222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772" y="0"/>
            <a:ext cx="7274589" cy="113503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pt-BR" sz="3600" b="1" dirty="0"/>
              <a:t>Vamos colocar a teoria em prática</a:t>
            </a:r>
            <a:endParaRPr lang="el-GR" sz="3600" b="1" dirty="0"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235" y="3605085"/>
            <a:ext cx="8229600" cy="199947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itchFamily="2" charset="2"/>
              <a:buChar char="Ø"/>
            </a:pPr>
            <a:endParaRPr lang="en-US" sz="2000" dirty="0">
              <a:cs typeface="Calibri"/>
            </a:endParaRPr>
          </a:p>
          <a:p>
            <a:pPr>
              <a:buFont typeface="Wingdings" pitchFamily="2" charset="2"/>
              <a:buChar char="Ø"/>
            </a:pPr>
            <a:r>
              <a:rPr lang="pt-BR" sz="2000" dirty="0">
                <a:latin typeface="+mj-lt"/>
              </a:rPr>
              <a:t>Avaliar a eficácia dos programas de reciclagem atuais. Pode pedir ao diretor da escola um registo da quantidade de resíduos reciclados no ano anterior e utilizá-lo como ponto de partida para observar e monitorizar o progresso dos programas de reciclagem.</a:t>
            </a:r>
            <a:endParaRPr lang="en-US" sz="20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858" y="1775907"/>
            <a:ext cx="3634680" cy="2035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288914E-65A0-077F-49D5-E43C7603508E}"/>
              </a:ext>
            </a:extLst>
          </p:cNvPr>
          <p:cNvSpPr txBox="1">
            <a:spLocks/>
          </p:cNvSpPr>
          <p:nvPr/>
        </p:nvSpPr>
        <p:spPr>
          <a:xfrm>
            <a:off x="609600" y="1136949"/>
            <a:ext cx="8229600" cy="12826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000" dirty="0">
                <a:latin typeface="+mj-lt"/>
              </a:rPr>
              <a:t>A gestão de resíduos na escola é o tema que o Comité Ecológico quer abordar.
Uma auditoria deste tipo pode incluir:</a:t>
            </a:r>
            <a:endParaRPr lang="en-US" sz="2000" dirty="0">
              <a:latin typeface="+mj-lt"/>
            </a:endParaRPr>
          </a:p>
          <a:p>
            <a:pPr marL="0" indent="0">
              <a:buFont typeface="Arial" pitchFamily="34" charset="0"/>
              <a:buNone/>
            </a:pPr>
            <a:endParaRPr lang="en-US" sz="2000" dirty="0">
              <a:latin typeface="+mj-lt"/>
            </a:endParaRPr>
          </a:p>
          <a:p>
            <a:pPr marL="0" indent="0">
              <a:buNone/>
            </a:pPr>
            <a:endParaRPr lang="en-US" sz="2000" dirty="0">
              <a:latin typeface="+mj-lt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9AF6282-823C-819E-E1D6-1B85A30CF646}"/>
              </a:ext>
            </a:extLst>
          </p:cNvPr>
          <p:cNvSpPr txBox="1">
            <a:spLocks/>
          </p:cNvSpPr>
          <p:nvPr/>
        </p:nvSpPr>
        <p:spPr>
          <a:xfrm>
            <a:off x="458262" y="2498991"/>
            <a:ext cx="4111614" cy="124279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sz="2000" dirty="0">
                <a:latin typeface="+mj-lt"/>
              </a:rPr>
              <a:t> </a:t>
            </a:r>
            <a:r>
              <a:rPr lang="pt-BR" sz="2000" dirty="0">
                <a:latin typeface="+mj-lt"/>
              </a:rPr>
              <a:t>Meça a quantidade e o tipo de resíduos produzidos semanalmente durante um mês e crie um gráfico</a:t>
            </a:r>
            <a:endParaRPr lang="en-US" sz="2000" dirty="0">
              <a:solidFill>
                <a:srgbClr val="000000"/>
              </a:solidFill>
              <a:latin typeface="+mj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8928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466" y="1309534"/>
            <a:ext cx="8037067" cy="545635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itchFamily="34" charset="0"/>
              <a:buChar char="ü"/>
            </a:pPr>
            <a:r>
              <a:rPr lang="pt-BR" sz="2400" dirty="0">
                <a:latin typeface="+mj-lt"/>
              </a:rPr>
              <a:t>Identificar novas oportunidades para reduzir, reutilizar e reciclar.</a:t>
            </a:r>
            <a:endParaRPr lang="en-US" sz="2400" dirty="0">
              <a:latin typeface="+mj-lt"/>
              <a:cs typeface="Calibri"/>
            </a:endParaRPr>
          </a:p>
          <a:p>
            <a:pPr>
              <a:buFont typeface="Wingdings" pitchFamily="34" charset="0"/>
              <a:buChar char="ü"/>
            </a:pPr>
            <a:r>
              <a:rPr lang="pt-BR" sz="2400" dirty="0">
                <a:latin typeface="+mj-lt"/>
              </a:rPr>
              <a:t>Por exemplo, pode participar em redes escolares nacionais e internacionais e criar projetos de gestão de resíduos com outras escolas, pode participar em concursos sobre a quantidade de resíduos reciclados, pode chamar especialistas para falar com os seus alunos sobre as novas oportunidades que as escolas têm para reduzir, reutilizar e reciclar para que tome uma decisão informada sobre o seu plano de ação)</a:t>
            </a:r>
            <a:endParaRPr lang="en-US" sz="2400" dirty="0">
              <a:latin typeface="+mj-lt"/>
              <a:cs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641AE5A-4798-72C7-C0A1-38290E3CB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72" y="0"/>
            <a:ext cx="7274589" cy="113503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pt-BR" sz="3600" b="1" dirty="0"/>
              <a:t>Vamos colocar a teoria em prática</a:t>
            </a:r>
            <a:endParaRPr lang="el-GR" sz="3600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6732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CA79793-4752-A5F1-E531-06A4BF565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72" y="0"/>
            <a:ext cx="7274589" cy="113503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pt-BR" sz="3600" b="1" dirty="0"/>
              <a:t>Vamos colocar a teoria em prática</a:t>
            </a:r>
            <a:endParaRPr lang="el-GR" sz="3600" b="1" dirty="0"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928" y="2001233"/>
            <a:ext cx="5400600" cy="54006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2000" dirty="0">
                <a:latin typeface="+mj-lt"/>
                <a:cs typeface="Calibri"/>
              </a:rPr>
              <a:t>Avaliar a participação de alunos e funcionários na redução de resíduos através de um inquérito de atitude nas turmas e salas de pessoal com uma lista de verificação (por exemplo, com que frequência recicla? / Consegue encontrar facilmente os ecopontos para cada material? As coisas colocadas nos ecopontos estão em boas condições? )</a:t>
            </a:r>
            <a:endParaRPr lang="en-US" sz="2000" dirty="0">
              <a:latin typeface="+mj-lt"/>
              <a:cs typeface="Calibri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8" t="1679" r="6529" b="2152"/>
          <a:stretch/>
        </p:blipFill>
        <p:spPr bwMode="auto">
          <a:xfrm>
            <a:off x="6178464" y="847672"/>
            <a:ext cx="2674835" cy="4897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1712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70974B7780C42449E1B381D958C3DA6" ma:contentTypeVersion="15" ma:contentTypeDescription="Creare un nuovo documento." ma:contentTypeScope="" ma:versionID="28c8e84fbce78053d7f22056b6e07868">
  <xsd:schema xmlns:xsd="http://www.w3.org/2001/XMLSchema" xmlns:xs="http://www.w3.org/2001/XMLSchema" xmlns:p="http://schemas.microsoft.com/office/2006/metadata/properties" xmlns:ns2="4cb37d89-296d-4697-a3a4-f9df7f39d0ef" xmlns:ns3="4b029ac4-2790-4e9d-b1ba-d309a41950a3" targetNamespace="http://schemas.microsoft.com/office/2006/metadata/properties" ma:root="true" ma:fieldsID="b2080048e86604465f2b7e8932cd4fb6" ns2:_="" ns3:_="">
    <xsd:import namespace="4cb37d89-296d-4697-a3a4-f9df7f39d0ef"/>
    <xsd:import namespace="4b029ac4-2790-4e9d-b1ba-d309a41950a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b37d89-296d-4697-a3a4-f9df7f39d0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 immagine" ma:readOnly="false" ma:fieldId="{5cf76f15-5ced-4ddc-b409-7134ff3c332f}" ma:taxonomyMulti="true" ma:sspId="3a5f7a8f-808c-47db-beb8-e1838fad236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029ac4-2790-4e9d-b1ba-d309a41950a3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370ce11-841f-4ae9-ba72-4a85948f8fae}" ma:internalName="TaxCatchAll" ma:showField="CatchAllData" ma:web="4b029ac4-2790-4e9d-b1ba-d309a41950a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b029ac4-2790-4e9d-b1ba-d309a41950a3" xsi:nil="true"/>
    <lcf76f155ced4ddcb4097134ff3c332f xmlns="4cb37d89-296d-4697-a3a4-f9df7f39d0e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DB9248F-A54F-4FEC-9BE5-A230ECAB8C03}">
  <ds:schemaRefs>
    <ds:schemaRef ds:uri="4b029ac4-2790-4e9d-b1ba-d309a41950a3"/>
    <ds:schemaRef ds:uri="4cb37d89-296d-4697-a3a4-f9df7f39d0e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D651541-256A-4511-A659-8A57C61371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EC1EE9-5128-484B-8FAF-E815E77FA1F2}">
  <ds:schemaRefs>
    <ds:schemaRef ds:uri="4b029ac4-2790-4e9d-b1ba-d309a41950a3"/>
    <ds:schemaRef ds:uri="4cb37d89-296d-4697-a3a4-f9df7f39d0ef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1701</Words>
  <Application>Microsoft Office PowerPoint</Application>
  <PresentationFormat>Presentazione su schermo (4:3)</PresentationFormat>
  <Paragraphs>74</Paragraphs>
  <Slides>19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5" baseType="lpstr">
      <vt:lpstr>Arial</vt:lpstr>
      <vt:lpstr>Calibri</vt:lpstr>
      <vt:lpstr>Century Gothic</vt:lpstr>
      <vt:lpstr>PuviRegular</vt:lpstr>
      <vt:lpstr>Wingdings</vt:lpstr>
      <vt:lpstr>Office Theme</vt:lpstr>
      <vt:lpstr>Materiais de formação</vt:lpstr>
      <vt:lpstr>O que é a Auditoria de Sustentabilidade?</vt:lpstr>
      <vt:lpstr>Sobre a Auditoria de Sustentabilidade</vt:lpstr>
      <vt:lpstr>O objetivo da auditoria é...</vt:lpstr>
      <vt:lpstr>Auditoria de Sustentabilidade - Trata-se da comunidade em geral</vt:lpstr>
      <vt:lpstr>Auditoria de Sustentabilidade - Os resultados</vt:lpstr>
      <vt:lpstr>Vamos colocar a teoria em prática</vt:lpstr>
      <vt:lpstr>Vamos colocar a teoria em prática</vt:lpstr>
      <vt:lpstr>Vamos colocar a teoria em prática</vt:lpstr>
      <vt:lpstr>Vamos colocar a teoria em prática</vt:lpstr>
      <vt:lpstr>Presentazione standard di PowerPoint</vt:lpstr>
      <vt:lpstr>Presentazione standard di PowerPoint</vt:lpstr>
      <vt:lpstr>Presentazione standard di PowerPoint</vt:lpstr>
      <vt:lpstr>Vamos colocar a teoria em prática</vt:lpstr>
      <vt:lpstr>Vamos colocar a teoria em prática</vt:lpstr>
      <vt:lpstr>Vamos colocar a teoria em prática</vt:lpstr>
      <vt:lpstr>Vamos colocar a teoria em prática</vt:lpstr>
      <vt:lpstr>Recursos Educativos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Step 7 – Produce an Eco Code</dc:title>
  <dc:creator>MKG</dc:creator>
  <cp:lastModifiedBy>Pietro Rigonat</cp:lastModifiedBy>
  <cp:revision>37</cp:revision>
  <dcterms:created xsi:type="dcterms:W3CDTF">2024-05-12T12:39:55Z</dcterms:created>
  <dcterms:modified xsi:type="dcterms:W3CDTF">2025-05-22T15:00:12Z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0x010100470974B7780C42449E1B381D958C3DA6</vt:lpwstr>
  </property>
  <property fmtid="{D5CDD505-2E9C-101B-9397-08002B2CF9AE}" pid="3" name="MediaServiceImageTags">
    <vt:lpwstr/>
  </property>
</Properties>
</file>