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84" r:id="rId5"/>
    <p:sldId id="258" r:id="rId6"/>
    <p:sldId id="277" r:id="rId7"/>
    <p:sldId id="285" r:id="rId8"/>
    <p:sldId id="274" r:id="rId9"/>
    <p:sldId id="267" r:id="rId10"/>
    <p:sldId id="271" r:id="rId11"/>
    <p:sldId id="278" r:id="rId12"/>
    <p:sldId id="276" r:id="rId13"/>
    <p:sldId id="272" r:id="rId14"/>
    <p:sldId id="264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4AFCDE7-C165-9BAC-4808-5AFF3ECDAE84}" name="Reeza Hanselmann" initials="RH" userId="S::reeza@fee.global::796f332d-99f5-4e2b-9f97-6b67832b3c8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AD4835-78C0-9D8F-C2EF-34AA63F7C5E8}" v="115" dt="2024-10-24T10:29:15.2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4" autoAdjust="0"/>
    <p:restoredTop sz="94660"/>
  </p:normalViewPr>
  <p:slideViewPr>
    <p:cSldViewPr>
      <p:cViewPr varScale="1">
        <p:scale>
          <a:sx n="112" d="100"/>
          <a:sy n="112" d="100"/>
        </p:scale>
        <p:origin x="1800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AB10E-B991-4739-8A30-A96B31A0FD78}" type="datetimeFigureOut">
              <a:rPr lang="el-GR" smtClean="0"/>
              <a:t>4/2/2025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E69C9-643E-4FC7-8310-2C4F78C618B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5256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E69C9-643E-4FC7-8310-2C4F78C618B3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8589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E69C9-643E-4FC7-8310-2C4F78C618B3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4481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21" Type="http://schemas.openxmlformats.org/officeDocument/2006/relationships/image" Target="../media/image25.svg"/><Relationship Id="rId34" Type="http://schemas.openxmlformats.org/officeDocument/2006/relationships/image" Target="../media/image38.pn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5" Type="http://schemas.openxmlformats.org/officeDocument/2006/relationships/image" Target="../media/image29.svg"/><Relationship Id="rId33" Type="http://schemas.openxmlformats.org/officeDocument/2006/relationships/image" Target="../media/image37.sv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37" Type="http://schemas.openxmlformats.org/officeDocument/2006/relationships/image" Target="../media/image41.emf"/><Relationship Id="rId5" Type="http://schemas.openxmlformats.org/officeDocument/2006/relationships/image" Target="../media/image9.emf"/><Relationship Id="rId15" Type="http://schemas.openxmlformats.org/officeDocument/2006/relationships/image" Target="../media/image19.svg"/><Relationship Id="rId23" Type="http://schemas.openxmlformats.org/officeDocument/2006/relationships/image" Target="../media/image27.svg"/><Relationship Id="rId28" Type="http://schemas.openxmlformats.org/officeDocument/2006/relationships/image" Target="../media/image32.png"/><Relationship Id="rId36" Type="http://schemas.openxmlformats.org/officeDocument/2006/relationships/image" Target="../media/image40.emf"/><Relationship Id="rId10" Type="http://schemas.openxmlformats.org/officeDocument/2006/relationships/image" Target="../media/image14.png"/><Relationship Id="rId19" Type="http://schemas.openxmlformats.org/officeDocument/2006/relationships/image" Target="../media/image23.svg"/><Relationship Id="rId31" Type="http://schemas.openxmlformats.org/officeDocument/2006/relationships/image" Target="../media/image35.svg"/><Relationship Id="rId4" Type="http://schemas.openxmlformats.org/officeDocument/2006/relationships/image" Target="../media/image8.svg"/><Relationship Id="rId9" Type="http://schemas.openxmlformats.org/officeDocument/2006/relationships/image" Target="../media/image13.sv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39.svg"/><Relationship Id="rId8" Type="http://schemas.openxmlformats.org/officeDocument/2006/relationships/image" Target="../media/image12.png"/><Relationship Id="rId3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4/2/2025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6255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4/2/2025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0425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4/2/2025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1510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52DB5F41-4F2B-4328-AE49-3707D2F74D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4591" y="3100017"/>
            <a:ext cx="4410681" cy="124821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>
              <a:defRPr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Title of the</a:t>
            </a:r>
            <a:br>
              <a:rPr lang="en-US" dirty="0"/>
            </a:br>
            <a:r>
              <a:rPr lang="en-US" dirty="0"/>
              <a:t>presentation</a:t>
            </a:r>
            <a:endParaRPr lang="pt-PT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D4662E1A-1852-420A-BF5C-6602BA6CF8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4590" y="4552533"/>
            <a:ext cx="2946486" cy="60547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>
              <a:buNone/>
              <a:defRPr sz="1875" b="0">
                <a:solidFill>
                  <a:srgbClr val="3BFF9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 here, if needed</a:t>
            </a:r>
            <a:endParaRPr lang="pt-PT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A551FBB9-4D3D-4135-9095-7A3090D099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4591" y="5797201"/>
            <a:ext cx="2458641" cy="3789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350" b="1">
                <a:solidFill>
                  <a:srgbClr val="02967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350" b="1">
                <a:solidFill>
                  <a:srgbClr val="02967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350" b="1">
                <a:solidFill>
                  <a:srgbClr val="02967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350" b="1">
                <a:solidFill>
                  <a:srgbClr val="02967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Date/Event Info</a:t>
            </a:r>
            <a:endParaRPr lang="en-PT" dirty="0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8B555D08-2146-440F-99EA-4CF91903ED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4033" y="5374979"/>
            <a:ext cx="79734" cy="1262462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A28B3EA1-BE00-40B5-A69B-9FAA1BE005C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4590" y="871323"/>
            <a:ext cx="1950577" cy="116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752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inal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739BA59-69B5-4BA8-A153-9A136681CF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31618" y="1430655"/>
            <a:ext cx="2880766" cy="7078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000" b="1" i="0">
                <a:solidFill>
                  <a:srgbClr val="3BFF9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Thank you!</a:t>
            </a:r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id="{FA736C32-83BF-4701-A120-C92EB277E8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44033" y="5371583"/>
            <a:ext cx="79734" cy="1262462"/>
          </a:xfrm>
          <a:prstGeom prst="rect">
            <a:avLst/>
          </a:prstGeom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58CDCDE3-95BD-4EF2-825B-A47CF3185D7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61217" y="6388617"/>
            <a:ext cx="1090543" cy="231741"/>
          </a:xfrm>
          <a:prstGeom prst="rect">
            <a:avLst/>
          </a:prstGeom>
        </p:spPr>
      </p:pic>
      <p:pic>
        <p:nvPicPr>
          <p:cNvPr id="25" name="Gráfico 24">
            <a:extLst>
              <a:ext uri="{FF2B5EF4-FFF2-40B4-BE49-F238E27FC236}">
                <a16:creationId xmlns:a16="http://schemas.microsoft.com/office/drawing/2014/main" id="{DC678C40-A850-4661-8B14-B0CBF6F8754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52214" y="1093564"/>
            <a:ext cx="823913" cy="1172046"/>
          </a:xfrm>
          <a:prstGeom prst="rect">
            <a:avLst/>
          </a:prstGeom>
        </p:spPr>
      </p:pic>
      <p:sp>
        <p:nvSpPr>
          <p:cNvPr id="27" name="Subtitle 2">
            <a:extLst>
              <a:ext uri="{FF2B5EF4-FFF2-40B4-BE49-F238E27FC236}">
                <a16:creationId xmlns:a16="http://schemas.microsoft.com/office/drawing/2014/main" id="{AF2798AB-B03B-4E95-A1C8-85C4332642A4}"/>
              </a:ext>
            </a:extLst>
          </p:cNvPr>
          <p:cNvSpPr txBox="1">
            <a:spLocks/>
          </p:cNvSpPr>
          <p:nvPr userDrawn="1"/>
        </p:nvSpPr>
        <p:spPr>
          <a:xfrm>
            <a:off x="6661739" y="1322831"/>
            <a:ext cx="1924667" cy="27477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3BFF95"/>
              </a:buClr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BFF95"/>
              </a:buClr>
              <a:buFont typeface="Arial" panose="020B0604020202020204" pitchFamily="34" charset="0"/>
              <a:buNone/>
              <a:defRPr sz="2000" kern="1200">
                <a:solidFill>
                  <a:srgbClr val="454D47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BFF95"/>
              </a:buClr>
              <a:buFont typeface="Arial" panose="020B0604020202020204" pitchFamily="34" charset="0"/>
              <a:buNone/>
              <a:defRPr sz="1800" kern="1200">
                <a:solidFill>
                  <a:srgbClr val="454D47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BFF95"/>
              </a:buClr>
              <a:buFont typeface="Arial" panose="020B0604020202020204" pitchFamily="34" charset="0"/>
              <a:buNone/>
              <a:defRPr sz="1600" kern="1200">
                <a:solidFill>
                  <a:srgbClr val="454D47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BFF95"/>
              </a:buClr>
              <a:buFont typeface="Arial" panose="020B0604020202020204" pitchFamily="34" charset="0"/>
              <a:buNone/>
              <a:defRPr sz="1600" kern="1200">
                <a:solidFill>
                  <a:srgbClr val="454D47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info@genb-project.eu</a:t>
            </a:r>
            <a:endParaRPr lang="pt-PT" sz="1400" dirty="0"/>
          </a:p>
        </p:txBody>
      </p:sp>
      <p:pic>
        <p:nvPicPr>
          <p:cNvPr id="33" name="Gráfico 32">
            <a:extLst>
              <a:ext uri="{FF2B5EF4-FFF2-40B4-BE49-F238E27FC236}">
                <a16:creationId xmlns:a16="http://schemas.microsoft.com/office/drawing/2014/main" id="{8AA900D8-A334-424B-AE3E-2F7EBD02C21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4591" y="3760222"/>
            <a:ext cx="1000125" cy="85725"/>
          </a:xfrm>
          <a:prstGeom prst="rect">
            <a:avLst/>
          </a:prstGeom>
        </p:spPr>
      </p:pic>
      <p:pic>
        <p:nvPicPr>
          <p:cNvPr id="34" name="Gráfico 33">
            <a:extLst>
              <a:ext uri="{FF2B5EF4-FFF2-40B4-BE49-F238E27FC236}">
                <a16:creationId xmlns:a16="http://schemas.microsoft.com/office/drawing/2014/main" id="{DA986E21-9F1B-467B-B797-668AC0F7C76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68416" y="4497388"/>
            <a:ext cx="717181" cy="272731"/>
          </a:xfrm>
          <a:prstGeom prst="rect">
            <a:avLst/>
          </a:prstGeom>
        </p:spPr>
      </p:pic>
      <p:pic>
        <p:nvPicPr>
          <p:cNvPr id="35" name="Gráfico 34">
            <a:extLst>
              <a:ext uri="{FF2B5EF4-FFF2-40B4-BE49-F238E27FC236}">
                <a16:creationId xmlns:a16="http://schemas.microsoft.com/office/drawing/2014/main" id="{F1D1AEB0-6D60-4A56-B5BC-B563653CD30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184828" y="4513199"/>
            <a:ext cx="941957" cy="250520"/>
          </a:xfrm>
          <a:prstGeom prst="rect">
            <a:avLst/>
          </a:prstGeom>
        </p:spPr>
      </p:pic>
      <p:pic>
        <p:nvPicPr>
          <p:cNvPr id="36" name="Gráfico 35">
            <a:extLst>
              <a:ext uri="{FF2B5EF4-FFF2-40B4-BE49-F238E27FC236}">
                <a16:creationId xmlns:a16="http://schemas.microsoft.com/office/drawing/2014/main" id="{700DF2AE-4F0C-43A5-B1C6-D4553E74F0F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780042" y="4458256"/>
            <a:ext cx="807762" cy="289199"/>
          </a:xfrm>
          <a:prstGeom prst="rect">
            <a:avLst/>
          </a:prstGeom>
        </p:spPr>
      </p:pic>
      <p:pic>
        <p:nvPicPr>
          <p:cNvPr id="38" name="Gráfico 37">
            <a:extLst>
              <a:ext uri="{FF2B5EF4-FFF2-40B4-BE49-F238E27FC236}">
                <a16:creationId xmlns:a16="http://schemas.microsoft.com/office/drawing/2014/main" id="{1BFABBAE-E945-44EB-9261-7C37EC0919B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17477" y="5375204"/>
            <a:ext cx="339925" cy="319929"/>
          </a:xfrm>
          <a:prstGeom prst="rect">
            <a:avLst/>
          </a:prstGeom>
        </p:spPr>
      </p:pic>
      <p:pic>
        <p:nvPicPr>
          <p:cNvPr id="40" name="Gráfico 39">
            <a:extLst>
              <a:ext uri="{FF2B5EF4-FFF2-40B4-BE49-F238E27FC236}">
                <a16:creationId xmlns:a16="http://schemas.microsoft.com/office/drawing/2014/main" id="{2211E6CE-999D-47CA-8E78-77170CD7D08C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069006" y="5361922"/>
            <a:ext cx="636077" cy="361906"/>
          </a:xfrm>
          <a:prstGeom prst="rect">
            <a:avLst/>
          </a:prstGeom>
        </p:spPr>
      </p:pic>
      <p:pic>
        <p:nvPicPr>
          <p:cNvPr id="41" name="Gráfico 40">
            <a:extLst>
              <a:ext uri="{FF2B5EF4-FFF2-40B4-BE49-F238E27FC236}">
                <a16:creationId xmlns:a16="http://schemas.microsoft.com/office/drawing/2014/main" id="{D417C3C7-36BE-47D9-B71C-7B4B814AA79A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166042" y="5418276"/>
            <a:ext cx="991160" cy="245235"/>
          </a:xfrm>
          <a:prstGeom prst="rect">
            <a:avLst/>
          </a:prstGeom>
        </p:spPr>
      </p:pic>
      <p:pic>
        <p:nvPicPr>
          <p:cNvPr id="43" name="Gráfico 42">
            <a:extLst>
              <a:ext uri="{FF2B5EF4-FFF2-40B4-BE49-F238E27FC236}">
                <a16:creationId xmlns:a16="http://schemas.microsoft.com/office/drawing/2014/main" id="{CD3C49D6-C161-43F3-B8FA-DE758A367BA4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563767" y="5405865"/>
            <a:ext cx="689113" cy="270058"/>
          </a:xfrm>
          <a:prstGeom prst="rect">
            <a:avLst/>
          </a:prstGeom>
        </p:spPr>
      </p:pic>
      <p:pic>
        <p:nvPicPr>
          <p:cNvPr id="44" name="Gráfico 43">
            <a:extLst>
              <a:ext uri="{FF2B5EF4-FFF2-40B4-BE49-F238E27FC236}">
                <a16:creationId xmlns:a16="http://schemas.microsoft.com/office/drawing/2014/main" id="{304D794F-DA24-4EA6-8328-622538FFF52A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734682" y="5427345"/>
            <a:ext cx="879432" cy="269825"/>
          </a:xfrm>
          <a:prstGeom prst="rect">
            <a:avLst/>
          </a:prstGeom>
        </p:spPr>
      </p:pic>
      <p:pic>
        <p:nvPicPr>
          <p:cNvPr id="46" name="Imagem 45" descr="Uma imagem com texto&#10;&#10;Descrição gerada automaticamente">
            <a:extLst>
              <a:ext uri="{FF2B5EF4-FFF2-40B4-BE49-F238E27FC236}">
                <a16:creationId xmlns:a16="http://schemas.microsoft.com/office/drawing/2014/main" id="{C04E755E-BE1A-4C5C-A626-889F184C4001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605" y="4451644"/>
            <a:ext cx="966454" cy="348853"/>
          </a:xfrm>
          <a:prstGeom prst="rect">
            <a:avLst/>
          </a:prstGeom>
        </p:spPr>
      </p:pic>
      <p:pic>
        <p:nvPicPr>
          <p:cNvPr id="48" name="Imagem 47" descr="Uma imagem com texto, relógio&#10;&#10;Descrição gerada automaticamente">
            <a:extLst>
              <a:ext uri="{FF2B5EF4-FFF2-40B4-BE49-F238E27FC236}">
                <a16:creationId xmlns:a16="http://schemas.microsoft.com/office/drawing/2014/main" id="{15E9BBCE-4D5C-411B-A8A2-554B3BE2B675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010" y="4482740"/>
            <a:ext cx="971023" cy="302744"/>
          </a:xfrm>
          <a:prstGeom prst="rect">
            <a:avLst/>
          </a:prstGeom>
        </p:spPr>
      </p:pic>
      <p:pic>
        <p:nvPicPr>
          <p:cNvPr id="26" name="Gráfico 25">
            <a:extLst>
              <a:ext uri="{FF2B5EF4-FFF2-40B4-BE49-F238E27FC236}">
                <a16:creationId xmlns:a16="http://schemas.microsoft.com/office/drawing/2014/main" id="{FD6D74B2-0E4D-478A-8296-7E486FBB1508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653439" y="1324038"/>
            <a:ext cx="1947246" cy="1160102"/>
          </a:xfrm>
          <a:prstGeom prst="rect">
            <a:avLst/>
          </a:prstGeom>
        </p:spPr>
      </p:pic>
      <p:pic>
        <p:nvPicPr>
          <p:cNvPr id="2" name="Gráfico 28">
            <a:extLst>
              <a:ext uri="{FF2B5EF4-FFF2-40B4-BE49-F238E27FC236}">
                <a16:creationId xmlns:a16="http://schemas.microsoft.com/office/drawing/2014/main" id="{33452801-4C56-A3EB-1D79-4DDABD5B254B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652214" y="2640425"/>
            <a:ext cx="276225" cy="276225"/>
          </a:xfrm>
          <a:prstGeom prst="rect">
            <a:avLst/>
          </a:prstGeom>
        </p:spPr>
      </p:pic>
      <p:pic>
        <p:nvPicPr>
          <p:cNvPr id="3" name="Gráfico 29">
            <a:extLst>
              <a:ext uri="{FF2B5EF4-FFF2-40B4-BE49-F238E27FC236}">
                <a16:creationId xmlns:a16="http://schemas.microsoft.com/office/drawing/2014/main" id="{BDCD4EC8-5022-AE90-E8FF-AAB74ADBB7F6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7064170" y="2640425"/>
            <a:ext cx="276225" cy="276225"/>
          </a:xfrm>
          <a:prstGeom prst="rect">
            <a:avLst/>
          </a:prstGeom>
        </p:spPr>
      </p:pic>
      <p:pic>
        <p:nvPicPr>
          <p:cNvPr id="4" name="Gráfico 35">
            <a:extLst>
              <a:ext uri="{FF2B5EF4-FFF2-40B4-BE49-F238E27FC236}">
                <a16:creationId xmlns:a16="http://schemas.microsoft.com/office/drawing/2014/main" id="{D86ACDDF-C574-3695-9126-C301F6CEF4E2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7476126" y="2640425"/>
            <a:ext cx="276225" cy="2762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863A15-46B3-7B80-19D8-A43D3A5DAB1B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8300038" y="2640425"/>
            <a:ext cx="276225" cy="2762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EA3654-27E8-5D9E-3FEC-A4F620BB334C}"/>
              </a:ext>
            </a:extLst>
          </p:cNvPr>
          <p:cNvPicPr>
            <a:picLocks noChangeAspect="1"/>
          </p:cNvPicPr>
          <p:nvPr userDrawn="1"/>
        </p:nvPicPr>
        <p:blipFill>
          <a:blip r:embed="rId37"/>
          <a:stretch>
            <a:fillRect/>
          </a:stretch>
        </p:blipFill>
        <p:spPr>
          <a:xfrm>
            <a:off x="7888082" y="2640425"/>
            <a:ext cx="276225" cy="27622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D91B25E5-22CF-6773-B872-445B56878078}"/>
              </a:ext>
            </a:extLst>
          </p:cNvPr>
          <p:cNvSpPr txBox="1">
            <a:spLocks/>
          </p:cNvSpPr>
          <p:nvPr userDrawn="1"/>
        </p:nvSpPr>
        <p:spPr>
          <a:xfrm>
            <a:off x="6661739" y="2355984"/>
            <a:ext cx="1924667" cy="27477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3BFF95"/>
              </a:buClr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BFF95"/>
              </a:buClr>
              <a:buFont typeface="Arial" panose="020B0604020202020204" pitchFamily="34" charset="0"/>
              <a:buNone/>
              <a:defRPr sz="2000" kern="1200">
                <a:solidFill>
                  <a:srgbClr val="454D47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BFF95"/>
              </a:buClr>
              <a:buFont typeface="Arial" panose="020B0604020202020204" pitchFamily="34" charset="0"/>
              <a:buNone/>
              <a:defRPr sz="1800" kern="1200">
                <a:solidFill>
                  <a:srgbClr val="454D47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BFF95"/>
              </a:buClr>
              <a:buFont typeface="Arial" panose="020B0604020202020204" pitchFamily="34" charset="0"/>
              <a:buNone/>
              <a:defRPr sz="1600" kern="1200">
                <a:solidFill>
                  <a:srgbClr val="454D47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BFF95"/>
              </a:buClr>
              <a:buFont typeface="Arial" panose="020B0604020202020204" pitchFamily="34" charset="0"/>
              <a:buNone/>
              <a:defRPr sz="1600" kern="1200">
                <a:solidFill>
                  <a:srgbClr val="454D47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0" i="0" dirty="0">
                <a:solidFill>
                  <a:schemeClr val="bg1"/>
                </a:solidFill>
                <a:effectLst/>
                <a:latin typeface="PuviRegular"/>
              </a:rPr>
              <a:t>@BIOVOICES</a:t>
            </a:r>
            <a:endParaRPr lang="pt-PT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750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4/2/2025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4461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4/2/2025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095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4/2/2025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44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4/2/2025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9966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4/2/2025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9395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4/2/2025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6244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4/2/2025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2783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4/2/2025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27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0B196-6C76-4FE0-A2E9-306EDE891380}" type="datetimeFigureOut">
              <a:rPr lang="el-GR" smtClean="0"/>
              <a:t>4/2/2025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C3F82-1941-46A1-8C8A-A1E4426A07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328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coschools.global/seven-steps-methodology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schools.global/seven-steps-methodology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75E06E-4BA7-48E6-B3EA-9604936F0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Materiali didattici​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8A2EDF0-7A23-40CD-8304-26565CF088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3: PIANO D’AZIONE​</a:t>
            </a:r>
          </a:p>
          <a:p>
            <a:endParaRPr lang="pt-PT" dirty="0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8FE72CC9-0969-A847-59F1-6FE0213E6584}"/>
              </a:ext>
            </a:extLst>
          </p:cNvPr>
          <p:cNvSpPr txBox="1">
            <a:spLocks/>
          </p:cNvSpPr>
          <p:nvPr/>
        </p:nvSpPr>
        <p:spPr>
          <a:xfrm>
            <a:off x="635131" y="5517232"/>
            <a:ext cx="2946486" cy="60547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75" b="0" kern="1200">
                <a:solidFill>
                  <a:srgbClr val="3BFF9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M. </a:t>
            </a:r>
            <a:r>
              <a:rPr lang="en-US" dirty="0" err="1"/>
              <a:t>Giannakopoulou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059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>
                <a:latin typeface="Century Gothic"/>
              </a:rPr>
              <a:t>Risorse</a:t>
            </a:r>
            <a:r>
              <a:rPr lang="en-US" sz="4000" b="1" dirty="0">
                <a:latin typeface="Century Gothic"/>
              </a:rPr>
              <a:t> educative​</a:t>
            </a:r>
            <a:endParaRPr lang="el-GR" sz="4000" b="1" dirty="0">
              <a:latin typeface="Century Gothic"/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166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</a:t>
            </a:r>
            <a:r>
              <a:rPr lang="en-US">
                <a:hlinkClick r:id="rId2"/>
              </a:rPr>
              <a:t>://www.ecoschools.global/seven-steps-methodology</a:t>
            </a:r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37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B9969519-20DA-435A-ABBE-35BEA14379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/>
              <a:t>Grazie!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24316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53"/>
            <a:ext cx="8229600" cy="1143000"/>
          </a:xfrm>
        </p:spPr>
        <p:txBody>
          <a:bodyPr>
            <a:normAutofit/>
          </a:bodyPr>
          <a:lstStyle/>
          <a:p>
            <a:r>
              <a:rPr lang="it-IT" sz="4000" b="1" dirty="0"/>
              <a:t>Che cos’è un piano d’azione?​</a:t>
            </a:r>
            <a:endParaRPr lang="el-GR" sz="4000" b="1" dirty="0"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544" y="1074584"/>
            <a:ext cx="8208912" cy="2808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>
                <a:latin typeface="+mj-lt"/>
              </a:rPr>
              <a:t>È il fulcro del lavoro delle Eco-Scuole e dovrebbe essere sviluppato utilizzando i risultati del tuo Audit di Sostenibilità. Aiuterà l’Eco-Comitato a stabilire le priorità, implementare soluzioni e creare obiettivi SMART che coinvolgeranno l'intera comunità scolastica.​</a:t>
            </a:r>
            <a:endParaRPr lang="en-US" sz="2000" dirty="0"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039" y="2402208"/>
            <a:ext cx="5760914" cy="2816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2280" y="3158499"/>
            <a:ext cx="2298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https://www.ecoschools.global/seven-steps-methodology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430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309" y="275935"/>
            <a:ext cx="7139136" cy="1143000"/>
          </a:xfrm>
        </p:spPr>
        <p:txBody>
          <a:bodyPr>
            <a:noAutofit/>
          </a:bodyPr>
          <a:lstStyle/>
          <a:p>
            <a:pPr algn="l"/>
            <a:r>
              <a:rPr lang="it-IT" sz="3600" dirty="0"/>
              <a:t>Quali sono gli steps da seguire per creare un piano d’azione?​</a:t>
            </a:r>
            <a:endParaRPr lang="el-GR" sz="3600" dirty="0"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247" y="1411168"/>
            <a:ext cx="7494621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1600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sz="1800" b="1" dirty="0">
                <a:latin typeface="+mj-lt"/>
              </a:rPr>
              <a:t>Utilizza l'Audit di Sostenibilità per identificare le aree prioritarie nella tua scuola</a:t>
            </a:r>
            <a:r>
              <a:rPr lang="it-IT" sz="1800" dirty="0">
                <a:latin typeface="+mj-lt"/>
              </a:rPr>
              <a:t>. Per mantenerlo gestibile, ti suggeriamo di concentrarti su non più di tre temi alla volta. In questa fase, l’Eco-Comitato dovrebbe analizzare i risultati e identificare le aree chiave in cui la scuola sta ottenendo buoni risultati, le aree che necessitano di miglioramento e stabilire priorità basate sull'audit. ​</a:t>
            </a:r>
          </a:p>
          <a:p>
            <a:pPr marL="514350" indent="-514350">
              <a:buFont typeface="+mj-lt"/>
              <a:buAutoNum type="arabicPeriod"/>
            </a:pPr>
            <a:endParaRPr lang="it-IT" sz="1800" b="1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sz="1800" b="1" dirty="0">
                <a:latin typeface="+mj-lt"/>
              </a:rPr>
              <a:t>Crea un piano d’azione per risolvere o migliorare tali problemi. </a:t>
            </a:r>
            <a:r>
              <a:rPr lang="it-IT" sz="1800" dirty="0">
                <a:latin typeface="+mj-lt"/>
              </a:rPr>
              <a:t>Dovrebbe includere: i compiti necessari, le persone responsabili e il programma temporale per le azioni al fine di raggiungere i tuoi obiettivi. ​</a:t>
            </a:r>
          </a:p>
          <a:p>
            <a:pPr marL="514350" indent="-514350">
              <a:buFont typeface="+mj-lt"/>
              <a:buAutoNum type="arabicPeriod"/>
            </a:pPr>
            <a:endParaRPr lang="it-IT" sz="1800" b="1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sz="1800" b="1" dirty="0">
                <a:latin typeface="+mj-lt"/>
              </a:rPr>
              <a:t>Rendi il tuo piano d'azione SMART </a:t>
            </a:r>
            <a:r>
              <a:rPr lang="it-IT" sz="1800" dirty="0">
                <a:latin typeface="+mj-lt"/>
              </a:rPr>
              <a:t>(specifico, misurabile, raggiungibile, realistico e tempestivo).​</a:t>
            </a:r>
            <a:endParaRPr lang="en-US" sz="1600" dirty="0">
              <a:latin typeface="+mj-lt"/>
              <a:cs typeface="Calibri"/>
            </a:endParaRPr>
          </a:p>
          <a:p>
            <a:pPr marL="514350" indent="-514350">
              <a:buAutoNum type="arabicPeriod"/>
            </a:pPr>
            <a:endParaRPr lang="en-US" sz="1600" dirty="0">
              <a:latin typeface="+mj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8219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7139136" cy="1143000"/>
          </a:xfrm>
        </p:spPr>
        <p:txBody>
          <a:bodyPr>
            <a:noAutofit/>
          </a:bodyPr>
          <a:lstStyle/>
          <a:p>
            <a:pPr algn="l"/>
            <a:r>
              <a:rPr lang="it-IT" sz="3600" dirty="0"/>
              <a:t>Quali sono gli steps da seguire per creare un piano d’azione?​</a:t>
            </a:r>
            <a:endParaRPr lang="el-GR" sz="3600" dirty="0"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477" y="1323551"/>
            <a:ext cx="4874085" cy="452596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endParaRPr lang="en-US" sz="1600" dirty="0">
              <a:latin typeface="+mj-lt"/>
              <a:cs typeface="Calibri"/>
            </a:endParaRPr>
          </a:p>
          <a:p>
            <a:pPr marL="0" indent="0">
              <a:buNone/>
            </a:pPr>
            <a:r>
              <a:rPr lang="en-US" sz="1600" dirty="0">
                <a:latin typeface="+mj-lt"/>
              </a:rPr>
              <a:t>4. </a:t>
            </a:r>
            <a:r>
              <a:rPr lang="it-IT" sz="1600" dirty="0">
                <a:latin typeface="+mj-lt"/>
              </a:rPr>
              <a:t>Come per ogni aspetto del processo delle Eco-Scuole, </a:t>
            </a:r>
            <a:r>
              <a:rPr lang="it-IT" sz="1600" b="1" dirty="0">
                <a:latin typeface="+mj-lt"/>
              </a:rPr>
              <a:t>gli alunni dovrebbero essere coinvolti il più possibile </a:t>
            </a:r>
            <a:r>
              <a:rPr lang="it-IT" sz="1600" dirty="0">
                <a:latin typeface="+mj-lt"/>
              </a:rPr>
              <a:t>nella redazione del piano d’azione. Ad esempio, possono:​</a:t>
            </a:r>
          </a:p>
          <a:p>
            <a:pPr marL="0" indent="0">
              <a:buNone/>
            </a:pPr>
            <a:endParaRPr lang="it-IT" sz="1600" dirty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it-IT" sz="1600" dirty="0">
                <a:latin typeface="+mj-lt"/>
              </a:rPr>
              <a:t>assumere ruoli di leadership o creare gruppi più piccoli e delegare responsabilità a più persone​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sz="1600" dirty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it-IT" sz="1600" dirty="0">
                <a:latin typeface="+mj-lt"/>
              </a:rPr>
              <a:t>suggerire soluzioni e votare la migliore​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sz="1600" dirty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it-IT" sz="1600" dirty="0">
                <a:latin typeface="+mj-lt"/>
              </a:rPr>
              <a:t>avviare una campagna di sensibilizzazione e progettare le attività che devono essere implementate​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sz="1600" dirty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it-IT" sz="1600" dirty="0">
                <a:latin typeface="+mj-lt"/>
              </a:rPr>
              <a:t>organizzare celebrazioni o premiazioni riguardanti il piano d’azione.​</a:t>
            </a:r>
            <a:endParaRPr lang="el-GR" sz="16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83925E-AF91-7D80-6234-51578F0D9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9426" y="2153082"/>
            <a:ext cx="3218953" cy="212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14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216" y="892148"/>
            <a:ext cx="8352928" cy="15841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400" dirty="0"/>
              <a:t>Risolvere i problemi ambientali attraverso la Bioeconomia dovrebbe certamente essere una parte fondamentale dei piani d'azione di tutte le scuole. Analizziamo i seguenti risultati sulla gestione dei rifiuti in una scuola di Atene con studenti di seconda elementare e vediamo come possono informare il nostro piano d'azione. Gli studenti hanno raccolto i rifiuti in una scatola, li hanno raggruppati e registrati in una checklist.​</a:t>
            </a:r>
            <a:endParaRPr lang="en-US" sz="1400" dirty="0"/>
          </a:p>
          <a:p>
            <a:endParaRPr lang="en-US" sz="1600" dirty="0">
              <a:latin typeface="Century Gothic" pitchFamily="34" charset="0"/>
            </a:endParaRPr>
          </a:p>
          <a:p>
            <a:endParaRPr lang="en-US" sz="1600" dirty="0">
              <a:latin typeface="Century Gothic" pitchFamily="34" charset="0"/>
            </a:endParaRPr>
          </a:p>
          <a:p>
            <a:endParaRPr lang="en-US" sz="1600" dirty="0">
              <a:latin typeface="Century Gothic" pitchFamily="34" charset="0"/>
            </a:endParaRPr>
          </a:p>
          <a:p>
            <a:endParaRPr lang="en-US" sz="1600" dirty="0">
              <a:latin typeface="Century Gothic" pitchFamily="34" charset="0"/>
            </a:endParaRPr>
          </a:p>
          <a:p>
            <a:endParaRPr lang="en-US" sz="1600" dirty="0">
              <a:latin typeface="Century Gothic" pitchFamily="34" charset="0"/>
            </a:endParaRPr>
          </a:p>
          <a:p>
            <a:endParaRPr lang="en-US" sz="1600" dirty="0">
              <a:latin typeface="Century Gothic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4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l-GR" b="1" dirty="0">
              <a:latin typeface="Century Gothic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43608" y="318800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dirty="0"/>
              <a:t>Mettiamo in pratica la teoria​</a:t>
            </a:r>
            <a:endParaRPr lang="el-GR" sz="3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36" y="2274735"/>
            <a:ext cx="2417640" cy="3222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Πίνακας 2">
            <a:extLst>
              <a:ext uri="{FF2B5EF4-FFF2-40B4-BE49-F238E27FC236}">
                <a16:creationId xmlns:a16="http://schemas.microsoft.com/office/drawing/2014/main" id="{E880FC2F-376C-D6E5-9EEB-D922DC6136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149850"/>
              </p:ext>
            </p:extLst>
          </p:nvPr>
        </p:nvGraphicFramePr>
        <p:xfrm>
          <a:off x="3005696" y="1854202"/>
          <a:ext cx="4968552" cy="3936208"/>
        </p:xfrm>
        <a:graphic>
          <a:graphicData uri="http://schemas.openxmlformats.org/drawingml/2006/table">
            <a:tbl>
              <a:tblPr firstRow="1" firstCol="1" bandRow="1"/>
              <a:tblGrid>
                <a:gridCol w="1380607">
                  <a:extLst>
                    <a:ext uri="{9D8B030D-6E8A-4147-A177-3AD203B41FA5}">
                      <a16:colId xmlns:a16="http://schemas.microsoft.com/office/drawing/2014/main" val="3527002830"/>
                    </a:ext>
                  </a:extLst>
                </a:gridCol>
                <a:gridCol w="738403">
                  <a:extLst>
                    <a:ext uri="{9D8B030D-6E8A-4147-A177-3AD203B41FA5}">
                      <a16:colId xmlns:a16="http://schemas.microsoft.com/office/drawing/2014/main" val="3963214749"/>
                    </a:ext>
                  </a:extLst>
                </a:gridCol>
                <a:gridCol w="857827">
                  <a:extLst>
                    <a:ext uri="{9D8B030D-6E8A-4147-A177-3AD203B41FA5}">
                      <a16:colId xmlns:a16="http://schemas.microsoft.com/office/drawing/2014/main" val="285964996"/>
                    </a:ext>
                  </a:extLst>
                </a:gridCol>
                <a:gridCol w="809261">
                  <a:extLst>
                    <a:ext uri="{9D8B030D-6E8A-4147-A177-3AD203B41FA5}">
                      <a16:colId xmlns:a16="http://schemas.microsoft.com/office/drawing/2014/main" val="3529687173"/>
                    </a:ext>
                  </a:extLst>
                </a:gridCol>
                <a:gridCol w="1182454">
                  <a:extLst>
                    <a:ext uri="{9D8B030D-6E8A-4147-A177-3AD203B41FA5}">
                      <a16:colId xmlns:a16="http://schemas.microsoft.com/office/drawing/2014/main" val="1469681925"/>
                    </a:ext>
                  </a:extLst>
                </a:gridCol>
              </a:tblGrid>
              <a:tr h="38906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Tipo di </a:t>
                      </a:r>
                      <a:r>
                        <a:rPr lang="en-US" sz="1200" kern="100" dirty="0" err="1">
                          <a:effectLst/>
                        </a:rPr>
                        <a:t>rifiuto</a:t>
                      </a:r>
                      <a:r>
                        <a:rPr lang="en-US" sz="1200" kern="100" dirty="0">
                          <a:effectLst/>
                        </a:rPr>
                        <a:t>​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00"/>
                        </a:lnSpc>
                      </a:pP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Martedì​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00"/>
                        </a:lnSpc>
                      </a:pP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Mercoledì​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00"/>
                        </a:lnSpc>
                      </a:pP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Giovedì 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00"/>
                        </a:lnSpc>
                      </a:pPr>
                      <a:r>
                        <a:rPr lang="en-US" sz="1200" b="0" i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Venerdì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846288"/>
                  </a:ext>
                </a:extLst>
              </a:tr>
              <a:tr h="170255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00"/>
                        </a:lnSpc>
                      </a:pP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Carta stagnola​</a:t>
                      </a:r>
                      <a:endParaRPr lang="en-US" sz="1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 dirty="0">
                          <a:effectLst/>
                        </a:rPr>
                        <a:t>1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 dirty="0">
                          <a:effectLst/>
                        </a:rPr>
                        <a:t>6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 dirty="0">
                          <a:effectLst/>
                        </a:rPr>
                        <a:t>2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 dirty="0">
                          <a:effectLst/>
                        </a:rPr>
                        <a:t>1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extLst>
                  <a:ext uri="{0D108BD9-81ED-4DB2-BD59-A6C34878D82A}">
                    <a16:rowId xmlns:a16="http://schemas.microsoft.com/office/drawing/2014/main" val="1226196235"/>
                  </a:ext>
                </a:extLst>
              </a:tr>
              <a:tr h="170255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00"/>
                        </a:lnSpc>
                      </a:pP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Cartone del succo​</a:t>
                      </a:r>
                      <a:endParaRPr lang="en-US" sz="1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 dirty="0">
                          <a:effectLst/>
                        </a:rPr>
                        <a:t>1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 dirty="0">
                          <a:effectLst/>
                        </a:rPr>
                        <a:t>1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2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 dirty="0">
                          <a:effectLst/>
                        </a:rPr>
                        <a:t>1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extLst>
                  <a:ext uri="{0D108BD9-81ED-4DB2-BD59-A6C34878D82A}">
                    <a16:rowId xmlns:a16="http://schemas.microsoft.com/office/drawing/2014/main" val="1984935392"/>
                  </a:ext>
                </a:extLst>
              </a:tr>
              <a:tr h="172868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00"/>
                        </a:lnSpc>
                      </a:pP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Sacchetti di carta​</a:t>
                      </a:r>
                      <a:endParaRPr lang="en-US" sz="1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 dirty="0">
                          <a:effectLst/>
                        </a:rPr>
                        <a:t>2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 dirty="0">
                          <a:effectLst/>
                        </a:rPr>
                        <a:t>1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extLst>
                  <a:ext uri="{0D108BD9-81ED-4DB2-BD59-A6C34878D82A}">
                    <a16:rowId xmlns:a16="http://schemas.microsoft.com/office/drawing/2014/main" val="2014609326"/>
                  </a:ext>
                </a:extLst>
              </a:tr>
              <a:tr h="200586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00"/>
                        </a:lnSpc>
                      </a:pP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Tovaglioli​</a:t>
                      </a:r>
                      <a:endParaRPr lang="en-US" sz="1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 dirty="0">
                          <a:effectLst/>
                        </a:rPr>
                        <a:t>4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 dirty="0">
                          <a:effectLst/>
                        </a:rPr>
                        <a:t>2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4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 dirty="0">
                          <a:effectLst/>
                        </a:rPr>
                        <a:t>1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extLst>
                  <a:ext uri="{0D108BD9-81ED-4DB2-BD59-A6C34878D82A}">
                    <a16:rowId xmlns:a16="http://schemas.microsoft.com/office/drawing/2014/main" val="1760964319"/>
                  </a:ext>
                </a:extLst>
              </a:tr>
              <a:tr h="428897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00"/>
                        </a:lnSpc>
                      </a:pPr>
                      <a:r>
                        <a:rPr lang="it-IT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Cartone del cioccolato​</a:t>
                      </a:r>
                      <a:endParaRPr lang="it-IT" sz="10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>
                        <a:lnSpc>
                          <a:spcPts val="1500"/>
                        </a:lnSpc>
                      </a:pPr>
                      <a:r>
                        <a:rPr lang="it-IT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Carta del cioccolato​</a:t>
                      </a:r>
                      <a:endParaRPr lang="it-IT" sz="1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</a:t>
                      </a:r>
                      <a:endParaRPr lang="el-GR" sz="1200" kern="1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 dirty="0">
                          <a:effectLst/>
                        </a:rPr>
                        <a:t>5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extLst>
                  <a:ext uri="{0D108BD9-81ED-4DB2-BD59-A6C34878D82A}">
                    <a16:rowId xmlns:a16="http://schemas.microsoft.com/office/drawing/2014/main" val="2676347824"/>
                  </a:ext>
                </a:extLst>
              </a:tr>
              <a:tr h="206362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00"/>
                        </a:lnSpc>
                      </a:pP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Carta delle caramelle​</a:t>
                      </a:r>
                      <a:endParaRPr lang="en-US" sz="1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 dirty="0">
                          <a:effectLst/>
                        </a:rPr>
                        <a:t>1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extLst>
                  <a:ext uri="{0D108BD9-81ED-4DB2-BD59-A6C34878D82A}">
                    <a16:rowId xmlns:a16="http://schemas.microsoft.com/office/drawing/2014/main" val="2953465539"/>
                  </a:ext>
                </a:extLst>
              </a:tr>
              <a:tr h="272198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00"/>
                        </a:lnSpc>
                      </a:pP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Involucro di plastica​</a:t>
                      </a:r>
                      <a:endParaRPr lang="en-US" sz="1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 dirty="0">
                          <a:effectLst/>
                        </a:rPr>
                        <a:t>1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 dirty="0">
                          <a:effectLst/>
                        </a:rPr>
                        <a:t>1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 dirty="0">
                          <a:effectLst/>
                        </a:rPr>
                        <a:t>3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extLst>
                  <a:ext uri="{0D108BD9-81ED-4DB2-BD59-A6C34878D82A}">
                    <a16:rowId xmlns:a16="http://schemas.microsoft.com/office/drawing/2014/main" val="2011750530"/>
                  </a:ext>
                </a:extLst>
              </a:tr>
              <a:tr h="336092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00"/>
                        </a:lnSpc>
                      </a:pP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Grande sacchetto di plastica​</a:t>
                      </a:r>
                      <a:endParaRPr lang="en-US" sz="1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 dirty="0">
                          <a:effectLst/>
                        </a:rPr>
                        <a:t>2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extLst>
                  <a:ext uri="{0D108BD9-81ED-4DB2-BD59-A6C34878D82A}">
                    <a16:rowId xmlns:a16="http://schemas.microsoft.com/office/drawing/2014/main" val="690299396"/>
                  </a:ext>
                </a:extLst>
              </a:tr>
              <a:tr h="340510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00"/>
                        </a:lnSpc>
                      </a:pPr>
                      <a:r>
                        <a:rPr lang="it-IT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Scatola delle barrette ai cereali​</a:t>
                      </a:r>
                      <a:endParaRPr lang="it-IT" sz="1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 dirty="0">
                          <a:effectLst/>
                        </a:rPr>
                        <a:t>1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 dirty="0">
                          <a:effectLst/>
                        </a:rPr>
                        <a:t>1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extLst>
                  <a:ext uri="{0D108BD9-81ED-4DB2-BD59-A6C34878D82A}">
                    <a16:rowId xmlns:a16="http://schemas.microsoft.com/office/drawing/2014/main" val="1862886874"/>
                  </a:ext>
                </a:extLst>
              </a:tr>
              <a:tr h="202897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00"/>
                        </a:lnSpc>
                      </a:pP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Bottiglia di plastica​</a:t>
                      </a:r>
                      <a:endParaRPr lang="en-US" sz="1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 dirty="0">
                          <a:effectLst/>
                        </a:rPr>
                        <a:t>1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 dirty="0">
                          <a:effectLst/>
                        </a:rPr>
                        <a:t>1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extLst>
                  <a:ext uri="{0D108BD9-81ED-4DB2-BD59-A6C34878D82A}">
                    <a16:rowId xmlns:a16="http://schemas.microsoft.com/office/drawing/2014/main" val="324960291"/>
                  </a:ext>
                </a:extLst>
              </a:tr>
              <a:tr h="206362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00"/>
                        </a:lnSpc>
                      </a:pPr>
                      <a:r>
                        <a:rPr lang="en-US" sz="1000" b="0" i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Cannuccie</a:t>
                      </a:r>
                      <a:r>
                        <a:rPr lang="en-US" sz="1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0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 dirty="0">
                          <a:effectLst/>
                        </a:rPr>
                        <a:t>2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 dirty="0">
                          <a:effectLst/>
                        </a:rPr>
                        <a:t> 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extLst>
                  <a:ext uri="{0D108BD9-81ED-4DB2-BD59-A6C34878D82A}">
                    <a16:rowId xmlns:a16="http://schemas.microsoft.com/office/drawing/2014/main" val="9357618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7865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3211" y="3823"/>
            <a:ext cx="8229600" cy="1143000"/>
          </a:xfrm>
        </p:spPr>
        <p:txBody>
          <a:bodyPr>
            <a:normAutofit/>
          </a:bodyPr>
          <a:lstStyle/>
          <a:p>
            <a:r>
              <a:rPr lang="it-IT" sz="3600" b="1" dirty="0"/>
              <a:t>Mettiamo in pratica la teoria​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179" y="1014197"/>
            <a:ext cx="8513518" cy="504056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it-IT" sz="1800" b="1" dirty="0">
                <a:latin typeface="+mj-lt"/>
              </a:rPr>
              <a:t>L’Eco-Comitato ha realizzato che:​</a:t>
            </a:r>
          </a:p>
          <a:p>
            <a:endParaRPr lang="it-IT" sz="1800" b="1" dirty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it-IT" sz="1600" dirty="0">
                <a:latin typeface="+mj-lt"/>
              </a:rPr>
              <a:t>gli studenti non riciclavano i pacchetti dei loro snack perché i contenitori per la raccolta differenziata erano troppo lontani dall'area ricreativa​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1600" dirty="0">
                <a:latin typeface="+mj-lt"/>
              </a:rPr>
              <a:t>gli studenti utilizzavano tantissimi imballaggi extra e sacchetti di plastica per portare gli snack a scuola​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1600" dirty="0">
                <a:latin typeface="+mj-lt"/>
              </a:rPr>
              <a:t>gli studenti gettavano le bucce di banana e di mela nel cestino della spazzatura invece che nel contenitore per il compost.​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600" dirty="0">
              <a:latin typeface="+mj-lt"/>
              <a:ea typeface="Calibri"/>
              <a:cs typeface="Calibri"/>
            </a:endParaRPr>
          </a:p>
          <a:p>
            <a:pPr marL="0" indent="0">
              <a:buNone/>
            </a:pPr>
            <a:r>
              <a:rPr lang="it-IT" sz="1600" dirty="0">
                <a:latin typeface="+mj-lt"/>
              </a:rPr>
              <a:t>Dopo aver studiato i risultati, l’Eco-Comitato ha deciso le priorità e formato tre sottogruppi con obiettivi specifici e un piano d'azione: 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1600" dirty="0">
                <a:latin typeface="+mj-lt"/>
              </a:rPr>
              <a:t>Parlare con il Dirigente Scolastico riguardo ai punti in cui sono stati collocati i contenitori per la raccolta differenziata e trovare una soluzione​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1600" dirty="0">
                <a:latin typeface="+mj-lt"/>
              </a:rPr>
              <a:t>Informare gli studenti riguardo alle alternative bio-based per imballare gli snack e ai sacchetti bio-based, affinché smettano di usare sacchetti di plastica​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1600" dirty="0">
                <a:latin typeface="+mj-lt"/>
              </a:rPr>
              <a:t>Avviare una campagna e persuadere gli studenti a gettare le bucce della frutta nel contenitore per il compost.​</a:t>
            </a:r>
            <a:r>
              <a:rPr lang="en-US" sz="1600" dirty="0">
                <a:latin typeface="+mj-lt"/>
              </a:rPr>
              <a:t>bin.</a:t>
            </a:r>
            <a:endParaRPr lang="en-US" sz="1600" dirty="0">
              <a:latin typeface="+mj-lt"/>
              <a:ea typeface="Calibri"/>
              <a:cs typeface="Calibri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800" dirty="0">
              <a:latin typeface="+mj-lt"/>
              <a:ea typeface="Calibri"/>
              <a:cs typeface="Calibri"/>
            </a:endParaRPr>
          </a:p>
          <a:p>
            <a:endParaRPr lang="en-US" sz="1800" dirty="0">
              <a:latin typeface="+mj-lt"/>
            </a:endParaRPr>
          </a:p>
          <a:p>
            <a:endParaRPr lang="el-GR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6767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/>
          <a:lstStyle/>
          <a:p>
            <a:r>
              <a:rPr lang="it-IT" b="1" dirty="0"/>
              <a:t>Mettiamo in pratica la teoria​</a:t>
            </a:r>
            <a:endParaRPr lang="el-G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486" y="4047756"/>
            <a:ext cx="1939704" cy="1454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35589" y="969931"/>
            <a:ext cx="8324381" cy="36806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it-IT" sz="1600" dirty="0">
                <a:latin typeface="+mj-lt"/>
              </a:rPr>
              <a:t>Nel piano d’azione specifico sulla gestione dei rifiuti, dove è stato suggerito un programma di riciclaggio come possibile soluzione, l’Eco-Comitato era composto da 15 studenti, dal Dirigente Scolastico, da un rappresentante dei genitori e dal tecnico della scuola. Essi:​</a:t>
            </a:r>
            <a:endParaRPr lang="el-GR" sz="1600" dirty="0">
              <a:latin typeface="+mj-lt"/>
            </a:endParaRP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6" t="16582" r="3375" b="4417"/>
          <a:stretch/>
        </p:blipFill>
        <p:spPr bwMode="auto">
          <a:xfrm>
            <a:off x="4080084" y="2020403"/>
            <a:ext cx="3018570" cy="2023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1D503EE-3EB5-D62D-EA0B-95877E4B2A4C}"/>
              </a:ext>
            </a:extLst>
          </p:cNvPr>
          <p:cNvSpPr txBox="1">
            <a:spLocks/>
          </p:cNvSpPr>
          <p:nvPr/>
        </p:nvSpPr>
        <p:spPr>
          <a:xfrm>
            <a:off x="285428" y="1772816"/>
            <a:ext cx="3744416" cy="36806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it-IT" sz="1600" dirty="0">
                <a:latin typeface="+mj-lt"/>
              </a:rPr>
              <a:t>hanno condotto una ricerca sul miglior punto in cui posizionare i contenitori​</a:t>
            </a:r>
          </a:p>
          <a:p>
            <a:pPr>
              <a:buFont typeface="Wingdings" pitchFamily="2" charset="2"/>
              <a:buChar char="v"/>
            </a:pPr>
            <a:endParaRPr lang="it-IT" sz="1600" dirty="0">
              <a:latin typeface="+mj-lt"/>
            </a:endParaRPr>
          </a:p>
          <a:p>
            <a:pPr>
              <a:buFont typeface="Wingdings" pitchFamily="2" charset="2"/>
              <a:buChar char="v"/>
            </a:pPr>
            <a:r>
              <a:rPr lang="it-IT" sz="1600" dirty="0">
                <a:latin typeface="+mj-lt"/>
              </a:rPr>
              <a:t> hanno organizzato la loro collocazione in tutta la scuola​</a:t>
            </a:r>
          </a:p>
          <a:p>
            <a:pPr>
              <a:buFont typeface="Wingdings" pitchFamily="2" charset="2"/>
              <a:buChar char="v"/>
            </a:pPr>
            <a:endParaRPr lang="it-IT" sz="1600" dirty="0">
              <a:latin typeface="+mj-lt"/>
            </a:endParaRPr>
          </a:p>
          <a:p>
            <a:pPr>
              <a:buFont typeface="Wingdings" pitchFamily="2" charset="2"/>
              <a:buChar char="v"/>
            </a:pPr>
            <a:r>
              <a:rPr lang="it-IT" sz="1600" dirty="0">
                <a:latin typeface="+mj-lt"/>
              </a:rPr>
              <a:t>hanno creato manifesti informativi e una campagna di sensibilizzazione su cosa può essere riciclato​</a:t>
            </a:r>
          </a:p>
          <a:p>
            <a:pPr>
              <a:buFont typeface="Wingdings" pitchFamily="2" charset="2"/>
              <a:buChar char="v"/>
            </a:pPr>
            <a:endParaRPr lang="it-IT" sz="1600" dirty="0">
              <a:latin typeface="+mj-lt"/>
            </a:endParaRPr>
          </a:p>
          <a:p>
            <a:pPr>
              <a:buFont typeface="Wingdings" pitchFamily="2" charset="2"/>
              <a:buChar char="v"/>
            </a:pPr>
            <a:r>
              <a:rPr lang="it-IT" sz="1600" dirty="0">
                <a:latin typeface="+mj-lt"/>
              </a:rPr>
              <a:t>hanno formato un gruppo di volontari, i “Robin Woods”, che si sono alternati nel monitorare i contenitori, garantendo un uso corretto, incoraggiando il riciclaggio e segnalando eventuali problemi.</a:t>
            </a:r>
            <a:endParaRPr lang="el-GR" sz="1600" dirty="0">
              <a:latin typeface="+mj-lt"/>
            </a:endParaRPr>
          </a:p>
        </p:txBody>
      </p:sp>
      <p:pic>
        <p:nvPicPr>
          <p:cNvPr id="5" name="Picture 4" descr="A collage of people in hard hats&#10;&#10;Description automatically generated">
            <a:extLst>
              <a:ext uri="{FF2B5EF4-FFF2-40B4-BE49-F238E27FC236}">
                <a16:creationId xmlns:a16="http://schemas.microsoft.com/office/drawing/2014/main" id="{F6948B9C-E725-F99F-D405-90D58A72B8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7491" y="3101483"/>
            <a:ext cx="2758467" cy="204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576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Mettiamo in pratica la teoria​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865" y="1166018"/>
            <a:ext cx="8229600" cy="4525963"/>
          </a:xfrm>
        </p:spPr>
        <p:txBody>
          <a:bodyPr>
            <a:normAutofit/>
          </a:bodyPr>
          <a:lstStyle/>
          <a:p>
            <a:r>
              <a:rPr lang="it-IT" sz="2000" dirty="0"/>
              <a:t>Per informare gli studenti riguardo alle alternative bio-based per imballare gli snack e ai sacchetti bio-based, affinché smettano di usare sacchetti di plastica​</a:t>
            </a:r>
            <a:endParaRPr lang="el-GR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213887"/>
            <a:ext cx="4096455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613" y="2213887"/>
            <a:ext cx="4256506" cy="239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85" y="4579489"/>
            <a:ext cx="2295612" cy="1291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3358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Mettiamo in pratica la teoria​</a:t>
            </a:r>
            <a:endParaRPr lang="el-GR" b="1" dirty="0">
              <a:latin typeface="Century Gothic" pitchFamily="34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607" y="1417638"/>
            <a:ext cx="2839606" cy="1889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8258" y="1166017"/>
            <a:ext cx="5691374" cy="4525963"/>
          </a:xfrm>
        </p:spPr>
        <p:txBody>
          <a:bodyPr>
            <a:normAutofit/>
          </a:bodyPr>
          <a:lstStyle/>
          <a:p>
            <a:r>
              <a:rPr lang="it-IT" sz="2000" dirty="0"/>
              <a:t>Il terzo gruppo ha informato gli studenti sui benefici del compostaggio nel giardino del compost che avevano a scuola e ha avviato una campagna. </a:t>
            </a:r>
          </a:p>
          <a:p>
            <a:r>
              <a:rPr lang="it-IT" sz="2000" dirty="0"/>
              <a:t>Si sono vestiti da dèi e dee dell'antica Grecia e hanno usato il motto “Anche gli dèi compostano le loro bucce di frutta! E tu?”</a:t>
            </a:r>
            <a:endParaRPr lang="el-GR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2" t="11500" r="19375" b="9833"/>
          <a:stretch/>
        </p:blipFill>
        <p:spPr bwMode="auto">
          <a:xfrm>
            <a:off x="539552" y="3428999"/>
            <a:ext cx="2772920" cy="2051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0" t="13250" r="22812" b="12333"/>
          <a:stretch/>
        </p:blipFill>
        <p:spPr bwMode="auto">
          <a:xfrm>
            <a:off x="3374136" y="3429000"/>
            <a:ext cx="2825496" cy="2041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6" t="16333" r="22437" b="12333"/>
          <a:stretch/>
        </p:blipFill>
        <p:spPr bwMode="auto">
          <a:xfrm>
            <a:off x="6297781" y="3413391"/>
            <a:ext cx="2826431" cy="2067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116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0974B7780C42449E1B381D958C3DA6" ma:contentTypeVersion="15" ma:contentTypeDescription="Create a new document." ma:contentTypeScope="" ma:versionID="bcec56c81c8b5c59dfea318dd3f1d099">
  <xsd:schema xmlns:xsd="http://www.w3.org/2001/XMLSchema" xmlns:xs="http://www.w3.org/2001/XMLSchema" xmlns:p="http://schemas.microsoft.com/office/2006/metadata/properties" xmlns:ns2="4cb37d89-296d-4697-a3a4-f9df7f39d0ef" xmlns:ns3="4b029ac4-2790-4e9d-b1ba-d309a41950a3" targetNamespace="http://schemas.microsoft.com/office/2006/metadata/properties" ma:root="true" ma:fieldsID="2b81b4b6a23ad7be83921c77658914f4" ns2:_="" ns3:_="">
    <xsd:import namespace="4cb37d89-296d-4697-a3a4-f9df7f39d0ef"/>
    <xsd:import namespace="4b029ac4-2790-4e9d-b1ba-d309a41950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b37d89-296d-4697-a3a4-f9df7f39d0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3a5f7a8f-808c-47db-beb8-e1838fad236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029ac4-2790-4e9d-b1ba-d309a41950a3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370ce11-841f-4ae9-ba72-4a85948f8fae}" ma:internalName="TaxCatchAll" ma:showField="CatchAllData" ma:web="4b029ac4-2790-4e9d-b1ba-d309a41950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b029ac4-2790-4e9d-b1ba-d309a41950a3" xsi:nil="true"/>
    <lcf76f155ced4ddcb4097134ff3c332f xmlns="4cb37d89-296d-4697-a3a4-f9df7f39d0e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E13DE37-E96C-4C28-95C2-95A6D15FF72C}"/>
</file>

<file path=customXml/itemProps2.xml><?xml version="1.0" encoding="utf-8"?>
<ds:datastoreItem xmlns:ds="http://schemas.openxmlformats.org/officeDocument/2006/customXml" ds:itemID="{624D5879-C865-4C30-B063-B818727A24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C658F1-1B94-4EDB-82AA-1E0C105B88BA}">
  <ds:schemaRefs>
    <ds:schemaRef ds:uri="http://schemas.microsoft.com/office/2006/metadata/properties"/>
    <ds:schemaRef ds:uri="http://schemas.microsoft.com/office/infopath/2007/PartnerControls"/>
    <ds:schemaRef ds:uri="4b029ac4-2790-4e9d-b1ba-d309a41950a3"/>
    <ds:schemaRef ds:uri="4cb37d89-296d-4697-a3a4-f9df7f39d0e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854</Words>
  <Application>Microsoft Office PowerPoint</Application>
  <PresentationFormat>On-screen Show (4:3)</PresentationFormat>
  <Paragraphs>107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PuviRegular</vt:lpstr>
      <vt:lpstr>Wingdings</vt:lpstr>
      <vt:lpstr>Office Theme</vt:lpstr>
      <vt:lpstr>Materiali didattici​</vt:lpstr>
      <vt:lpstr>Che cos’è un piano d’azione?​</vt:lpstr>
      <vt:lpstr>Quali sono gli steps da seguire per creare un piano d’azione?​</vt:lpstr>
      <vt:lpstr>Quali sono gli steps da seguire per creare un piano d’azione?​</vt:lpstr>
      <vt:lpstr>PowerPoint Presentation</vt:lpstr>
      <vt:lpstr>Mettiamo in pratica la teoria​</vt:lpstr>
      <vt:lpstr>Mettiamo in pratica la teoria​</vt:lpstr>
      <vt:lpstr>Mettiamo in pratica la teoria​</vt:lpstr>
      <vt:lpstr>Mettiamo in pratica la teoria​</vt:lpstr>
      <vt:lpstr>Risorse educative​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 7 – Produce an Eco Code</dc:title>
  <dc:creator>MKG</dc:creator>
  <cp:lastModifiedBy>Xanthi Chantzistrountsiou</cp:lastModifiedBy>
  <cp:revision>154</cp:revision>
  <dcterms:created xsi:type="dcterms:W3CDTF">2024-05-12T12:39:55Z</dcterms:created>
  <dcterms:modified xsi:type="dcterms:W3CDTF">2025-02-04T14:30:00Z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0x010100470974B7780C42449E1B381D958C3DA6</vt:lpwstr>
  </property>
  <property fmtid="{D5CDD505-2E9C-101B-9397-08002B2CF9AE}" pid="3" name="MediaServiceImageTags">
    <vt:lpwstr/>
  </property>
</Properties>
</file>