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77" r:id="rId7"/>
    <p:sldId id="274" r:id="rId8"/>
    <p:sldId id="267" r:id="rId9"/>
    <p:sldId id="271" r:id="rId10"/>
    <p:sldId id="278" r:id="rId11"/>
    <p:sldId id="276" r:id="rId12"/>
    <p:sldId id="27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E99FF-33BE-CBB4-39FE-E7D2FD2E4668}" v="132" dt="2024-09-30T11:08:01.885"/>
    <p1510:client id="{99C18260-9603-5D94-14F0-AFB755BCEE08}" v="33" dt="2024-09-30T12:26:53.511"/>
    <p1510:client id="{F56CDBEC-7113-7811-9973-6F0998F1F882}" v="12" dt="2024-10-01T09:13:39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105" d="100"/>
          <a:sy n="105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B10E-B991-4739-8A30-A96B31A0FD78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9C9-643E-4FC7-8310-2C4F78C618B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25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69C9-643E-4FC7-8310-2C4F78C618B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58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67944" y="1340768"/>
            <a:ext cx="36004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413792" y="0"/>
            <a:ext cx="8316416" cy="5904656"/>
            <a:chOff x="0" y="1"/>
            <a:chExt cx="9252520" cy="68866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252520" cy="688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650" y="548680"/>
              <a:ext cx="4809590" cy="424847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569712" y="2004273"/>
            <a:ext cx="7846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PASO 3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PLAN DE ACCIÓN</a:t>
            </a:r>
            <a:endParaRPr lang="en-US" sz="1200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0720" y="5301208"/>
            <a:ext cx="6400800" cy="33488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M. Giannakopoulou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Calibri"/>
                <a:cs typeface="Calibri"/>
              </a:rPr>
              <a:t>¿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Qué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es un Plan de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Acción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</a:t>
            </a:r>
            <a:endParaRPr lang="es-ES" dirty="0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3"/>
            <a:ext cx="8208912" cy="2808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+mj-lt"/>
              </a:rPr>
              <a:t>Es </a:t>
            </a:r>
            <a:r>
              <a:rPr lang="en-US" sz="2000" dirty="0" err="1">
                <a:latin typeface="+mj-lt"/>
              </a:rPr>
              <a:t>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núcleo</a:t>
            </a:r>
            <a:r>
              <a:rPr lang="en-US" sz="2000" dirty="0">
                <a:latin typeface="+mj-lt"/>
              </a:rPr>
              <a:t> del </a:t>
            </a:r>
            <a:r>
              <a:rPr lang="en-US" sz="2000" dirty="0" err="1">
                <a:latin typeface="+mj-lt"/>
              </a:rPr>
              <a:t>trabajo</a:t>
            </a:r>
            <a:r>
              <a:rPr lang="en-US" sz="2000" dirty="0">
                <a:latin typeface="+mj-lt"/>
              </a:rPr>
              <a:t> de las </a:t>
            </a:r>
            <a:r>
              <a:rPr lang="en-US" sz="2000" dirty="0" err="1">
                <a:latin typeface="+mj-lt"/>
              </a:rPr>
              <a:t>Ecoescuelas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debe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desarrollarse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utilizando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resultados</a:t>
            </a:r>
            <a:r>
              <a:rPr lang="en-US" sz="2000" dirty="0">
                <a:latin typeface="+mj-lt"/>
              </a:rPr>
              <a:t> de la </a:t>
            </a:r>
            <a:r>
              <a:rPr lang="en-US" sz="2000" dirty="0" err="1">
                <a:latin typeface="+mj-lt"/>
              </a:rPr>
              <a:t>Auditoría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Sostenibilidad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Ayudará</a:t>
            </a:r>
            <a:r>
              <a:rPr lang="en-US" sz="2000" dirty="0">
                <a:latin typeface="+mj-lt"/>
              </a:rPr>
              <a:t> al </a:t>
            </a:r>
            <a:r>
              <a:rPr lang="en-US" sz="2000" dirty="0" err="1">
                <a:latin typeface="+mj-lt"/>
              </a:rPr>
              <a:t>Comité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Ecológico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establecer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prioridades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implementar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soluciones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crear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objetivos</a:t>
            </a:r>
            <a:r>
              <a:rPr lang="en-US" sz="2000" dirty="0">
                <a:latin typeface="+mj-lt"/>
              </a:rPr>
              <a:t> SMART que </a:t>
            </a:r>
            <a:r>
              <a:rPr lang="en-US" sz="2000" dirty="0" err="1">
                <a:latin typeface="+mj-lt"/>
              </a:rPr>
              <a:t>involucrarán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toda</a:t>
            </a:r>
            <a:r>
              <a:rPr lang="en-US" sz="2000" dirty="0">
                <a:latin typeface="+mj-lt"/>
              </a:rPr>
              <a:t> la </a:t>
            </a:r>
            <a:r>
              <a:rPr lang="en-US" sz="2000" dirty="0" err="1">
                <a:latin typeface="+mj-lt"/>
              </a:rPr>
              <a:t>comunidad</a:t>
            </a:r>
            <a:r>
              <a:rPr lang="en-US" sz="2000" dirty="0">
                <a:latin typeface="+mj-lt"/>
              </a:rPr>
              <a:t> escolar.</a:t>
            </a:r>
            <a:endParaRPr lang="es-E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00" y="2420888"/>
            <a:ext cx="7227072" cy="361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82458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https://www.ecoschools.global/seven-steps-methodology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Cuáles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pasos </a:t>
            </a:r>
            <a:r>
              <a:rPr lang="en-US" dirty="0" err="1"/>
              <a:t>necesarios</a:t>
            </a:r>
            <a:r>
              <a:rPr lang="en-US" dirty="0"/>
              <a:t> para </a:t>
            </a:r>
            <a:r>
              <a:rPr lang="en-US" dirty="0" err="1"/>
              <a:t>crear</a:t>
            </a:r>
            <a:r>
              <a:rPr lang="en-US" dirty="0"/>
              <a:t> un Plan de </a:t>
            </a:r>
            <a:r>
              <a:rPr lang="en-US" dirty="0" err="1"/>
              <a:t>Acción</a:t>
            </a:r>
            <a:r>
              <a:rPr lang="en-US" dirty="0"/>
              <a:t>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1600" dirty="0">
              <a:latin typeface="+mj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1600" b="1" dirty="0" err="1">
                <a:latin typeface="+mj-lt"/>
              </a:rPr>
              <a:t>Utilice</a:t>
            </a:r>
            <a:r>
              <a:rPr lang="en-US" sz="1600" b="1" dirty="0">
                <a:latin typeface="+mj-lt"/>
              </a:rPr>
              <a:t> la </a:t>
            </a:r>
            <a:r>
              <a:rPr lang="en-US" sz="1600" b="1" dirty="0" err="1">
                <a:latin typeface="+mj-lt"/>
              </a:rPr>
              <a:t>Auditoría</a:t>
            </a:r>
            <a:r>
              <a:rPr lang="en-US" sz="1600" b="1" dirty="0">
                <a:latin typeface="+mj-lt"/>
              </a:rPr>
              <a:t> de </a:t>
            </a:r>
            <a:r>
              <a:rPr lang="en-US" sz="1600" b="1" dirty="0" err="1">
                <a:latin typeface="+mj-lt"/>
              </a:rPr>
              <a:t>Sostenibilidad</a:t>
            </a:r>
            <a:r>
              <a:rPr lang="en-US" sz="1600" b="1" dirty="0">
                <a:latin typeface="+mj-lt"/>
              </a:rPr>
              <a:t> para </a:t>
            </a:r>
            <a:r>
              <a:rPr lang="en-US" sz="1600" b="1" dirty="0" err="1">
                <a:latin typeface="+mj-lt"/>
              </a:rPr>
              <a:t>identificar</a:t>
            </a:r>
            <a:r>
              <a:rPr lang="en-US" sz="1600" b="1" dirty="0">
                <a:latin typeface="+mj-lt"/>
              </a:rPr>
              <a:t> las </a:t>
            </a:r>
            <a:r>
              <a:rPr lang="en-US" sz="1600" b="1" dirty="0" err="1">
                <a:latin typeface="+mj-lt"/>
              </a:rPr>
              <a:t>áreas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prioritarias</a:t>
            </a:r>
            <a:r>
              <a:rPr lang="en-US" sz="1600" b="1" dirty="0">
                <a:latin typeface="+mj-lt"/>
              </a:rPr>
              <a:t> de </a:t>
            </a:r>
            <a:r>
              <a:rPr lang="en-US" sz="1600" b="1" dirty="0" err="1">
                <a:latin typeface="+mj-lt"/>
              </a:rPr>
              <a:t>tu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centro</a:t>
            </a:r>
            <a:r>
              <a:rPr lang="en-US" sz="1600" b="1" dirty="0">
                <a:latin typeface="+mj-lt"/>
              </a:rPr>
              <a:t> escolar.</a:t>
            </a:r>
            <a:r>
              <a:rPr lang="en-US" sz="1600" dirty="0">
                <a:latin typeface="+mj-lt"/>
              </a:rPr>
              <a:t> Para que sea </a:t>
            </a:r>
            <a:r>
              <a:rPr lang="en-US" sz="1600" dirty="0" err="1">
                <a:latin typeface="+mj-lt"/>
              </a:rPr>
              <a:t>manejable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sugerimos</a:t>
            </a:r>
            <a:r>
              <a:rPr lang="en-US" sz="1600" dirty="0">
                <a:latin typeface="+mj-lt"/>
              </a:rPr>
              <a:t> que </a:t>
            </a:r>
            <a:r>
              <a:rPr lang="en-US" sz="1600" dirty="0" err="1">
                <a:latin typeface="+mj-lt"/>
              </a:rPr>
              <a:t>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centres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no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tres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temas</a:t>
            </a:r>
            <a:r>
              <a:rPr lang="en-US" sz="1600" dirty="0">
                <a:latin typeface="+mj-lt"/>
              </a:rPr>
              <a:t> a la </a:t>
            </a:r>
            <a:r>
              <a:rPr lang="en-US" sz="1600" dirty="0" err="1">
                <a:latin typeface="+mj-lt"/>
              </a:rPr>
              <a:t>vez</a:t>
            </a:r>
            <a:r>
              <a:rPr lang="en-US" sz="1600" dirty="0">
                <a:latin typeface="+mj-lt"/>
              </a:rPr>
              <a:t>. En </a:t>
            </a:r>
            <a:r>
              <a:rPr lang="en-US" sz="1600" dirty="0" err="1">
                <a:latin typeface="+mj-lt"/>
              </a:rPr>
              <a:t>esta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etapa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comité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ecológico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debe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analizar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hallazgos</a:t>
            </a:r>
            <a:r>
              <a:rPr lang="en-US" sz="1600" dirty="0">
                <a:latin typeface="+mj-lt"/>
              </a:rPr>
              <a:t> e </a:t>
            </a:r>
            <a:r>
              <a:rPr lang="en-US" sz="1600" dirty="0" err="1">
                <a:latin typeface="+mj-lt"/>
              </a:rPr>
              <a:t>identificar</a:t>
            </a:r>
            <a:r>
              <a:rPr lang="en-US" sz="1600" dirty="0">
                <a:latin typeface="+mj-lt"/>
              </a:rPr>
              <a:t> las </a:t>
            </a:r>
            <a:r>
              <a:rPr lang="en-US" sz="1600" dirty="0" err="1">
                <a:latin typeface="+mj-lt"/>
              </a:rPr>
              <a:t>áreas</a:t>
            </a:r>
            <a:r>
              <a:rPr lang="en-US" sz="1600" dirty="0">
                <a:latin typeface="+mj-lt"/>
              </a:rPr>
              <a:t> clave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las que 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centro</a:t>
            </a:r>
            <a:r>
              <a:rPr lang="en-US" sz="1600" dirty="0">
                <a:latin typeface="+mj-lt"/>
              </a:rPr>
              <a:t> escolar se </a:t>
            </a:r>
            <a:r>
              <a:rPr lang="en-US" sz="1600" dirty="0" err="1">
                <a:latin typeface="+mj-lt"/>
              </a:rPr>
              <a:t>desempeña</a:t>
            </a:r>
            <a:r>
              <a:rPr lang="en-US" sz="1600" dirty="0">
                <a:latin typeface="+mj-lt"/>
              </a:rPr>
              <a:t> bien, las </a:t>
            </a:r>
            <a:r>
              <a:rPr lang="en-US" sz="1600" dirty="0" err="1">
                <a:latin typeface="+mj-lt"/>
              </a:rPr>
              <a:t>áreas</a:t>
            </a:r>
            <a:r>
              <a:rPr lang="en-US" sz="1600" dirty="0">
                <a:latin typeface="+mj-lt"/>
              </a:rPr>
              <a:t> que </a:t>
            </a:r>
            <a:r>
              <a:rPr lang="en-US" sz="1600" dirty="0" err="1">
                <a:latin typeface="+mj-lt"/>
              </a:rPr>
              <a:t>necesitan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mejoras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establecer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prioridades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función</a:t>
            </a:r>
            <a:r>
              <a:rPr lang="en-US" sz="1600" dirty="0">
                <a:latin typeface="+mj-lt"/>
              </a:rPr>
              <a:t> de la </a:t>
            </a:r>
            <a:r>
              <a:rPr lang="en-US" sz="1600" dirty="0" err="1">
                <a:latin typeface="+mj-lt"/>
              </a:rPr>
              <a:t>auditoría</a:t>
            </a:r>
            <a:r>
              <a:rPr lang="en-US" sz="1600" dirty="0">
                <a:latin typeface="+mj-lt"/>
              </a:rPr>
              <a:t>. 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marL="514350" indent="-514350" algn="just">
              <a:buAutoNum type="arabicPeriod"/>
            </a:pPr>
            <a:r>
              <a:rPr lang="en-US" sz="1600" b="1" dirty="0">
                <a:latin typeface="+mj-lt"/>
              </a:rPr>
              <a:t>Cree un Plan de </a:t>
            </a:r>
            <a:r>
              <a:rPr lang="en-US" sz="1600" b="1" dirty="0" err="1">
                <a:latin typeface="+mj-lt"/>
              </a:rPr>
              <a:t>Acción</a:t>
            </a:r>
            <a:r>
              <a:rPr lang="en-US" sz="1600" b="1" dirty="0">
                <a:latin typeface="+mj-lt"/>
              </a:rPr>
              <a:t> para resolver o </a:t>
            </a:r>
            <a:r>
              <a:rPr lang="en-US" sz="1600" b="1" dirty="0" err="1">
                <a:latin typeface="+mj-lt"/>
              </a:rPr>
              <a:t>mejorar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esos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problemas</a:t>
            </a:r>
            <a:r>
              <a:rPr lang="en-US" sz="1600" b="1" dirty="0">
                <a:latin typeface="+mj-lt"/>
              </a:rPr>
              <a:t>.</a:t>
            </a:r>
            <a:r>
              <a:rPr lang="en-US" sz="1600" dirty="0">
                <a:latin typeface="+mj-lt"/>
              </a:rPr>
              <a:t> Debe </a:t>
            </a:r>
            <a:r>
              <a:rPr lang="en-US" sz="1600" dirty="0" err="1">
                <a:latin typeface="+mj-lt"/>
              </a:rPr>
              <a:t>incluir</a:t>
            </a:r>
            <a:r>
              <a:rPr lang="en-US" sz="1600" dirty="0">
                <a:latin typeface="+mj-lt"/>
              </a:rPr>
              <a:t>: las </a:t>
            </a:r>
            <a:r>
              <a:rPr lang="en-US" sz="1600" dirty="0" err="1">
                <a:latin typeface="+mj-lt"/>
              </a:rPr>
              <a:t>tareas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necesarias</a:t>
            </a:r>
            <a:r>
              <a:rPr lang="en-US" sz="1600" dirty="0">
                <a:latin typeface="+mj-lt"/>
              </a:rPr>
              <a:t>, las personas </a:t>
            </a:r>
            <a:r>
              <a:rPr lang="en-US" sz="1600" dirty="0" err="1">
                <a:latin typeface="+mj-lt"/>
              </a:rPr>
              <a:t>responsables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marco</a:t>
            </a:r>
            <a:r>
              <a:rPr lang="en-US" sz="1600" dirty="0">
                <a:latin typeface="+mj-lt"/>
              </a:rPr>
              <a:t> temporal de las </a:t>
            </a:r>
            <a:r>
              <a:rPr lang="en-US" sz="1600" dirty="0" err="1">
                <a:latin typeface="+mj-lt"/>
              </a:rPr>
              <a:t>acciones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lograr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tus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objetivos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metas</a:t>
            </a:r>
            <a:r>
              <a:rPr lang="en-US" sz="1600" dirty="0">
                <a:latin typeface="+mj-lt"/>
              </a:rPr>
              <a:t>. 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marL="514350" indent="-514350" algn="just">
              <a:buAutoNum type="arabicPeriod"/>
            </a:pPr>
            <a:r>
              <a:rPr lang="en-US" sz="1600" b="1" dirty="0">
                <a:latin typeface="+mj-lt"/>
              </a:rPr>
              <a:t>Haz </a:t>
            </a:r>
            <a:r>
              <a:rPr lang="en-US" sz="1600" b="1" dirty="0">
                <a:latin typeface="+mj-lt"/>
                <a:ea typeface="Calibri"/>
                <a:cs typeface="Calibri"/>
              </a:rPr>
              <a:t>que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tu</a:t>
            </a:r>
            <a:r>
              <a:rPr lang="en-US" sz="1600" b="1" dirty="0">
                <a:latin typeface="+mj-lt"/>
              </a:rPr>
              <a:t> Plan de </a:t>
            </a:r>
            <a:r>
              <a:rPr lang="en-US" sz="1600" b="1" dirty="0" err="1">
                <a:latin typeface="+mj-lt"/>
              </a:rPr>
              <a:t>Acción</a:t>
            </a:r>
            <a:r>
              <a:rPr lang="en-US" sz="1600" b="1" dirty="0">
                <a:latin typeface="+mj-lt"/>
              </a:rPr>
              <a:t> sea SMART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específico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medible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alcanzable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realista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oportuno</a:t>
            </a:r>
            <a:r>
              <a:rPr lang="en-US" sz="1600" dirty="0">
                <a:latin typeface="+mj-lt"/>
              </a:rPr>
              <a:t>).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1600" dirty="0">
              <a:latin typeface="+mj-lt"/>
              <a:ea typeface="Calibri"/>
              <a:cs typeface="Calibri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>
                <a:latin typeface="+mj-lt"/>
              </a:rPr>
              <a:t>Como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todos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aspectos</a:t>
            </a:r>
            <a:r>
              <a:rPr lang="en-US" sz="1600" dirty="0">
                <a:latin typeface="+mj-lt"/>
              </a:rPr>
              <a:t> del </a:t>
            </a:r>
            <a:r>
              <a:rPr lang="en-US" sz="1600" dirty="0" err="1">
                <a:latin typeface="+mj-lt"/>
              </a:rPr>
              <a:t>proceso</a:t>
            </a:r>
            <a:r>
              <a:rPr lang="en-US" sz="1600" dirty="0">
                <a:latin typeface="+mj-lt"/>
              </a:rPr>
              <a:t> de las </a:t>
            </a:r>
            <a:r>
              <a:rPr lang="en-US" sz="1600" dirty="0" err="1">
                <a:latin typeface="+mj-lt"/>
              </a:rPr>
              <a:t>ecoescuelas</a:t>
            </a:r>
            <a:r>
              <a:rPr lang="en-US" sz="1600" dirty="0">
                <a:latin typeface="+mj-lt"/>
              </a:rPr>
              <a:t>, </a:t>
            </a:r>
            <a:r>
              <a:rPr lang="en-US" sz="1600" b="1" dirty="0">
                <a:latin typeface="+mj-lt"/>
              </a:rPr>
              <a:t>el </a:t>
            </a:r>
            <a:r>
              <a:rPr lang="en-US" sz="1600" b="1" dirty="0" err="1">
                <a:latin typeface="+mj-lt"/>
              </a:rPr>
              <a:t>alumnado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debe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participar</a:t>
            </a:r>
            <a:r>
              <a:rPr lang="en-US" sz="1600" b="1" dirty="0">
                <a:latin typeface="+mj-lt"/>
              </a:rPr>
              <a:t> tanto </a:t>
            </a:r>
            <a:r>
              <a:rPr lang="en-US" sz="1600" b="1" dirty="0" err="1">
                <a:latin typeface="+mj-lt"/>
              </a:rPr>
              <a:t>como</a:t>
            </a:r>
            <a:r>
              <a:rPr lang="en-US" sz="1600" b="1" dirty="0">
                <a:latin typeface="+mj-lt"/>
              </a:rPr>
              <a:t> sea </a:t>
            </a:r>
            <a:r>
              <a:rPr lang="en-US" sz="1600" b="1" dirty="0" err="1">
                <a:latin typeface="+mj-lt"/>
              </a:rPr>
              <a:t>posible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elaboración</a:t>
            </a:r>
            <a:r>
              <a:rPr lang="en-US" sz="1600" dirty="0">
                <a:latin typeface="+mj-lt"/>
              </a:rPr>
              <a:t> del Plan de </a:t>
            </a:r>
            <a:r>
              <a:rPr lang="en-US" sz="1600" dirty="0" err="1">
                <a:latin typeface="+mj-lt"/>
              </a:rPr>
              <a:t>Acción</a:t>
            </a:r>
            <a:r>
              <a:rPr lang="en-US" sz="1600" dirty="0">
                <a:latin typeface="+mj-lt"/>
              </a:rPr>
              <a:t>. Por </a:t>
            </a:r>
            <a:r>
              <a:rPr lang="en-US" sz="1600" dirty="0" err="1">
                <a:latin typeface="+mj-lt"/>
              </a:rPr>
              <a:t>ejemplo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pueden</a:t>
            </a:r>
            <a:r>
              <a:rPr lang="en-US" sz="1600" dirty="0">
                <a:latin typeface="+mj-lt"/>
              </a:rPr>
              <a:t>: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asumir</a:t>
            </a:r>
            <a:r>
              <a:rPr lang="en-US" sz="1600" dirty="0">
                <a:latin typeface="+mj-lt"/>
              </a:rPr>
              <a:t> roles de </a:t>
            </a:r>
            <a:r>
              <a:rPr lang="en-US" sz="1600" dirty="0" err="1">
                <a:latin typeface="+mj-lt"/>
              </a:rPr>
              <a:t>liderazgo</a:t>
            </a:r>
            <a:r>
              <a:rPr lang="en-US" sz="1600" dirty="0">
                <a:latin typeface="+mj-lt"/>
              </a:rPr>
              <a:t> o </a:t>
            </a:r>
            <a:r>
              <a:rPr lang="en-US" sz="1600" dirty="0" err="1">
                <a:latin typeface="+mj-lt"/>
              </a:rPr>
              <a:t>crear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grupos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pequeños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delegar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responsabilidades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más</a:t>
            </a:r>
            <a:r>
              <a:rPr lang="en-US" sz="1600" dirty="0">
                <a:latin typeface="+mj-lt"/>
              </a:rPr>
              <a:t> personas</a:t>
            </a:r>
            <a:endParaRPr lang="en-US" sz="1600" dirty="0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sugerir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serie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soluciones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votar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mejor</a:t>
            </a:r>
            <a:endParaRPr lang="en-US" sz="1600" dirty="0" err="1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iniciar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campaña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concientización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diseñar</a:t>
            </a:r>
            <a:r>
              <a:rPr lang="en-US" sz="1600" dirty="0">
                <a:latin typeface="+mj-lt"/>
              </a:rPr>
              <a:t> las </a:t>
            </a:r>
            <a:r>
              <a:rPr lang="en-US" sz="1600" dirty="0" err="1">
                <a:latin typeface="+mj-lt"/>
              </a:rPr>
              <a:t>actividades</a:t>
            </a:r>
            <a:r>
              <a:rPr lang="en-US" sz="1600" dirty="0">
                <a:latin typeface="+mj-lt"/>
              </a:rPr>
              <a:t> que </a:t>
            </a:r>
            <a:r>
              <a:rPr lang="en-US" sz="1600" dirty="0" err="1">
                <a:latin typeface="+mj-lt"/>
              </a:rPr>
              <a:t>deben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llevarse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cabo</a:t>
            </a:r>
            <a:endParaRPr lang="en-US" sz="1600" dirty="0" err="1">
              <a:latin typeface="+mj-lt"/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organizar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celebraciones</a:t>
            </a:r>
            <a:r>
              <a:rPr lang="en-US" sz="1600" dirty="0">
                <a:latin typeface="+mj-lt"/>
              </a:rPr>
              <a:t> o </a:t>
            </a:r>
            <a:r>
              <a:rPr lang="en-US" sz="1600" dirty="0" err="1">
                <a:latin typeface="+mj-lt"/>
              </a:rPr>
              <a:t>concursos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ganar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premios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relación</a:t>
            </a:r>
            <a:r>
              <a:rPr lang="en-US" sz="1600" dirty="0">
                <a:latin typeface="+mj-lt"/>
              </a:rPr>
              <a:t> con 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Plan de </a:t>
            </a:r>
            <a:r>
              <a:rPr lang="en-US" sz="1600" dirty="0" err="1">
                <a:latin typeface="+mj-lt"/>
              </a:rPr>
              <a:t>Acción</a:t>
            </a:r>
            <a:endParaRPr lang="el-GR" sz="1600" dirty="0" err="1">
              <a:latin typeface="+mj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2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6" y="1014131"/>
            <a:ext cx="8352928" cy="15841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600" dirty="0" err="1"/>
              <a:t>Solucionar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problemas</a:t>
            </a:r>
            <a:r>
              <a:rPr lang="en-US" sz="1600" dirty="0"/>
              <a:t> </a:t>
            </a:r>
            <a:r>
              <a:rPr lang="en-US" sz="1600" dirty="0" err="1"/>
              <a:t>medioambientales</a:t>
            </a:r>
            <a:r>
              <a:rPr lang="en-US" sz="1600" dirty="0"/>
              <a:t> a </a:t>
            </a:r>
            <a:r>
              <a:rPr lang="en-US" sz="1600" dirty="0" err="1"/>
              <a:t>través</a:t>
            </a:r>
            <a:r>
              <a:rPr lang="en-US" sz="1600" dirty="0"/>
              <a:t> de la </a:t>
            </a:r>
            <a:r>
              <a:rPr lang="en-US" sz="1600" dirty="0" err="1"/>
              <a:t>bioeconomía</a:t>
            </a:r>
            <a:r>
              <a:rPr lang="en-US" sz="1600" dirty="0"/>
              <a:t> </a:t>
            </a:r>
            <a:r>
              <a:rPr lang="en-US" sz="1600" dirty="0" err="1"/>
              <a:t>debería</a:t>
            </a:r>
            <a:r>
              <a:rPr lang="en-US" sz="1600" dirty="0"/>
              <a:t> ser sin </a:t>
            </a:r>
            <a:r>
              <a:rPr lang="en-US" sz="1600" dirty="0" err="1"/>
              <a:t>duda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parte</a:t>
            </a:r>
            <a:r>
              <a:rPr lang="en-US" sz="1600" dirty="0"/>
              <a:t> fundamental de </a:t>
            </a:r>
            <a:r>
              <a:rPr lang="en-US" sz="1600" dirty="0" err="1"/>
              <a:t>los</a:t>
            </a:r>
            <a:r>
              <a:rPr lang="en-US" sz="1600" dirty="0"/>
              <a:t> planes de </a:t>
            </a:r>
            <a:r>
              <a:rPr lang="en-US" sz="1600" dirty="0" err="1"/>
              <a:t>acción</a:t>
            </a:r>
            <a:r>
              <a:rPr lang="en-US" sz="1600" dirty="0"/>
              <a:t> de </a:t>
            </a:r>
            <a:r>
              <a:rPr lang="en-US" sz="1600" dirty="0" err="1"/>
              <a:t>todos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centros</a:t>
            </a:r>
            <a:r>
              <a:rPr lang="en-US" sz="1600" dirty="0"/>
              <a:t> </a:t>
            </a:r>
            <a:r>
              <a:rPr lang="en-US" sz="1600" dirty="0" err="1"/>
              <a:t>escolares</a:t>
            </a:r>
            <a:r>
              <a:rPr lang="en-US" sz="1600" dirty="0"/>
              <a:t>. </a:t>
            </a:r>
            <a:r>
              <a:rPr lang="en-US" sz="1600" dirty="0" err="1"/>
              <a:t>Analicemos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siguientes</a:t>
            </a:r>
            <a:r>
              <a:rPr lang="en-US" sz="1600" dirty="0"/>
              <a:t> </a:t>
            </a:r>
            <a:r>
              <a:rPr lang="en-US" sz="1600" dirty="0" err="1"/>
              <a:t>hallazgos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la </a:t>
            </a:r>
            <a:r>
              <a:rPr lang="en-US" sz="1600" dirty="0" err="1"/>
              <a:t>gestión</a:t>
            </a:r>
            <a:r>
              <a:rPr lang="en-US" sz="1600" dirty="0"/>
              <a:t> de </a:t>
            </a:r>
            <a:r>
              <a:rPr lang="en-US" sz="1600" dirty="0" err="1"/>
              <a:t>residuos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un </a:t>
            </a:r>
            <a:r>
              <a:rPr lang="en-US" sz="1600" dirty="0" err="1"/>
              <a:t>centro</a:t>
            </a:r>
            <a:r>
              <a:rPr lang="en-US" sz="1600" dirty="0"/>
              <a:t> escolar de Atenas con </a:t>
            </a:r>
            <a:r>
              <a:rPr lang="en-US" sz="1600" dirty="0" err="1"/>
              <a:t>alumnos</a:t>
            </a:r>
            <a:r>
              <a:rPr lang="en-US" sz="1600" dirty="0"/>
              <a:t> de 2º </a:t>
            </a:r>
            <a:r>
              <a:rPr lang="en-US" sz="1600" dirty="0" err="1"/>
              <a:t>grado</a:t>
            </a:r>
            <a:r>
              <a:rPr lang="en-US" sz="1600" dirty="0"/>
              <a:t> y </a:t>
            </a:r>
            <a:r>
              <a:rPr lang="en-US" sz="1600" dirty="0" err="1"/>
              <a:t>veamos</a:t>
            </a:r>
            <a:r>
              <a:rPr lang="en-US" sz="1600" dirty="0"/>
              <a:t> </a:t>
            </a:r>
            <a:r>
              <a:rPr lang="en-US" sz="1600" dirty="0" err="1"/>
              <a:t>cómo</a:t>
            </a:r>
            <a:r>
              <a:rPr lang="en-US" sz="1600" dirty="0"/>
              <a:t>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servir</a:t>
            </a:r>
            <a:r>
              <a:rPr lang="en-US" sz="1600" dirty="0"/>
              <a:t> de base para </a:t>
            </a:r>
            <a:r>
              <a:rPr lang="en-US" sz="1600" dirty="0" err="1"/>
              <a:t>nuestro</a:t>
            </a:r>
            <a:r>
              <a:rPr lang="en-US" sz="1600" dirty="0"/>
              <a:t> Plan de </a:t>
            </a:r>
            <a:r>
              <a:rPr lang="en-US" sz="1600" dirty="0" err="1"/>
              <a:t>Acción</a:t>
            </a:r>
            <a:r>
              <a:rPr lang="en-US" sz="1600" dirty="0"/>
              <a:t>. Los </a:t>
            </a:r>
            <a:r>
              <a:rPr lang="en-US" sz="1600" dirty="0" err="1"/>
              <a:t>alumnos</a:t>
            </a:r>
            <a:r>
              <a:rPr lang="en-US" sz="1600" dirty="0"/>
              <a:t> </a:t>
            </a:r>
            <a:r>
              <a:rPr lang="en-US" sz="1600" dirty="0" err="1"/>
              <a:t>recogieron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residuos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caja</a:t>
            </a:r>
            <a:r>
              <a:rPr lang="en-US" sz="1600" dirty="0"/>
              <a:t>,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agruparon</a:t>
            </a:r>
            <a:r>
              <a:rPr lang="en-US" sz="1600" dirty="0"/>
              <a:t> y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registraron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lista</a:t>
            </a:r>
            <a:r>
              <a:rPr lang="en-US" sz="1600" dirty="0"/>
              <a:t> de </a:t>
            </a:r>
            <a:r>
              <a:rPr lang="en-US" sz="1600" dirty="0" err="1"/>
              <a:t>verificación</a:t>
            </a:r>
            <a:r>
              <a:rPr lang="en-US" sz="1600" dirty="0"/>
              <a:t>.</a:t>
            </a:r>
            <a:endParaRPr lang="es-E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b="1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318800"/>
            <a:ext cx="7416824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/>
              <a:t>Pongamos </a:t>
            </a:r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práctica</a:t>
            </a:r>
            <a:r>
              <a:rPr lang="en-US" sz="3600" b="1" dirty="0"/>
              <a:t> la </a:t>
            </a:r>
            <a:r>
              <a:rPr lang="en-US" sz="3600" b="1" dirty="0" err="1"/>
              <a:t>teoría</a:t>
            </a:r>
            <a:endParaRPr lang="es-ES" dirty="0" err="1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6" y="2391073"/>
            <a:ext cx="269727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Πίνακας 2">
            <a:extLst>
              <a:ext uri="{FF2B5EF4-FFF2-40B4-BE49-F238E27FC236}">
                <a16:creationId xmlns:a16="http://schemas.microsoft.com/office/drawing/2014/main" id="{E880FC2F-376C-D6E5-9EEB-D922DC61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60692"/>
              </p:ext>
            </p:extLst>
          </p:nvPr>
        </p:nvGraphicFramePr>
        <p:xfrm>
          <a:off x="3059832" y="2276872"/>
          <a:ext cx="5832647" cy="3556342"/>
        </p:xfrm>
        <a:graphic>
          <a:graphicData uri="http://schemas.openxmlformats.org/drawingml/2006/table">
            <a:tbl>
              <a:tblPr firstRow="1" firstCol="1" bandRow="1"/>
              <a:tblGrid>
                <a:gridCol w="1620712">
                  <a:extLst>
                    <a:ext uri="{9D8B030D-6E8A-4147-A177-3AD203B41FA5}">
                      <a16:colId xmlns:a16="http://schemas.microsoft.com/office/drawing/2014/main" val="3527002830"/>
                    </a:ext>
                  </a:extLst>
                </a:gridCol>
                <a:gridCol w="866821">
                  <a:extLst>
                    <a:ext uri="{9D8B030D-6E8A-4147-A177-3AD203B41FA5}">
                      <a16:colId xmlns:a16="http://schemas.microsoft.com/office/drawing/2014/main" val="3963214749"/>
                    </a:ext>
                  </a:extLst>
                </a:gridCol>
                <a:gridCol w="1007014">
                  <a:extLst>
                    <a:ext uri="{9D8B030D-6E8A-4147-A177-3AD203B41FA5}">
                      <a16:colId xmlns:a16="http://schemas.microsoft.com/office/drawing/2014/main" val="285964996"/>
                    </a:ext>
                  </a:extLst>
                </a:gridCol>
                <a:gridCol w="950002">
                  <a:extLst>
                    <a:ext uri="{9D8B030D-6E8A-4147-A177-3AD203B41FA5}">
                      <a16:colId xmlns:a16="http://schemas.microsoft.com/office/drawing/2014/main" val="3529687173"/>
                    </a:ext>
                  </a:extLst>
                </a:gridCol>
                <a:gridCol w="1388098">
                  <a:extLst>
                    <a:ext uri="{9D8B030D-6E8A-4147-A177-3AD203B41FA5}">
                      <a16:colId xmlns:a16="http://schemas.microsoft.com/office/drawing/2014/main" val="1469681925"/>
                    </a:ext>
                  </a:extLst>
                </a:gridCol>
              </a:tblGrid>
              <a:tr h="4712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Tipo</a:t>
                      </a: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Calibri"/>
                          <a:cs typeface="Arial"/>
                        </a:rPr>
                        <a:t>Martes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err="1">
                          <a:effectLst/>
                        </a:rPr>
                        <a:t>Miércoles</a:t>
                      </a:r>
                      <a:endParaRPr lang="es-ES" err="1"/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Jueves</a:t>
                      </a:r>
                      <a:endParaRPr lang="es-ES" dirty="0"/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Viernes</a:t>
                      </a: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85846288"/>
                  </a:ext>
                </a:extLst>
              </a:tr>
              <a:tr h="1940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Calibri"/>
                          <a:cs typeface="Arial"/>
                        </a:rPr>
                        <a:t>Papel de </a:t>
                      </a:r>
                      <a:r>
                        <a:rPr lang="en-US" sz="1200" kern="100" dirty="0" err="1">
                          <a:effectLst/>
                          <a:latin typeface="Arial"/>
                          <a:ea typeface="Calibri"/>
                          <a:cs typeface="Arial"/>
                        </a:rPr>
                        <a:t>aluminio</a:t>
                      </a:r>
                      <a:endParaRPr lang="en-US" sz="1200" kern="100" baseline="0" dirty="0" err="1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6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226196235"/>
                  </a:ext>
                </a:extLst>
              </a:tr>
              <a:tr h="1940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Cartón</a:t>
                      </a:r>
                      <a:r>
                        <a:rPr lang="en-US" sz="1200" kern="100" dirty="0">
                          <a:effectLst/>
                        </a:rPr>
                        <a:t> de </a:t>
                      </a:r>
                      <a:r>
                        <a:rPr lang="en-US" sz="1200" kern="100" dirty="0" err="1">
                          <a:effectLst/>
                        </a:rPr>
                        <a:t>zumo</a:t>
                      </a:r>
                      <a:endParaRPr lang="el-GR" sz="1200" kern="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984935392"/>
                  </a:ext>
                </a:extLst>
              </a:tr>
              <a:tr h="1969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Bolsas</a:t>
                      </a:r>
                      <a:r>
                        <a:rPr lang="en-US" sz="1200" kern="100" dirty="0">
                          <a:effectLst/>
                        </a:rPr>
                        <a:t> de </a:t>
                      </a:r>
                      <a:r>
                        <a:rPr lang="en-US" sz="1200" kern="100" dirty="0" err="1">
                          <a:effectLst/>
                        </a:rPr>
                        <a:t>papel</a:t>
                      </a:r>
                      <a:endParaRPr lang="el-GR" sz="1200" kern="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14609326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Servilletas</a:t>
                      </a:r>
                      <a:endParaRPr lang="el-GR" sz="1200" kern="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4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760964319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Cartón</a:t>
                      </a:r>
                      <a:r>
                        <a:rPr lang="en-US" sz="1200" kern="100" dirty="0">
                          <a:effectLst/>
                        </a:rPr>
                        <a:t> de chocolate</a:t>
                      </a:r>
                      <a:endParaRPr lang="el-GR" sz="12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Papel de chocolate</a:t>
                      </a:r>
                      <a:endParaRPr lang="en-US" sz="1200" kern="100" baseline="0" dirty="0">
                        <a:effectLst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5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676347824"/>
                  </a:ext>
                </a:extLst>
              </a:tr>
              <a:tr h="235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Papel de </a:t>
                      </a:r>
                      <a:r>
                        <a:rPr lang="en-US" sz="1200" kern="100" dirty="0" err="1">
                          <a:effectLst/>
                        </a:rPr>
                        <a:t>caramelo</a:t>
                      </a:r>
                      <a:endParaRPr lang="el-GR" sz="1200" kern="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953465539"/>
                  </a:ext>
                </a:extLst>
              </a:tr>
              <a:tr h="3101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Membrana de </a:t>
                      </a:r>
                      <a:r>
                        <a:rPr lang="en-US" sz="1200" kern="100" dirty="0" err="1">
                          <a:effectLst/>
                        </a:rPr>
                        <a:t>plástico</a:t>
                      </a:r>
                      <a:endParaRPr lang="el-GR" sz="1200" kern="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3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11750530"/>
                  </a:ext>
                </a:extLst>
              </a:tr>
              <a:tr h="3829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Bolsa de </a:t>
                      </a:r>
                      <a:r>
                        <a:rPr lang="en-US" sz="1200" kern="100" dirty="0" err="1">
                          <a:effectLst/>
                        </a:rPr>
                        <a:t>plástico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r>
                        <a:rPr lang="en-US" sz="1200" kern="100" dirty="0" err="1">
                          <a:effectLst/>
                        </a:rPr>
                        <a:t>grande</a:t>
                      </a:r>
                      <a:endParaRPr lang="en-US" sz="1200" kern="100" baseline="0" dirty="0" err="1">
                        <a:effectLst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690299396"/>
                  </a:ext>
                </a:extLst>
              </a:tr>
              <a:tr h="3880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Paquete de </a:t>
                      </a:r>
                      <a:r>
                        <a:rPr lang="en-US" sz="1200" kern="100" dirty="0" err="1">
                          <a:effectLst/>
                        </a:rPr>
                        <a:t>barritas</a:t>
                      </a:r>
                      <a:r>
                        <a:rPr lang="en-US" sz="1200" kern="100" dirty="0">
                          <a:effectLst/>
                        </a:rPr>
                        <a:t> de </a:t>
                      </a:r>
                      <a:r>
                        <a:rPr lang="en-US" sz="1200" kern="100" dirty="0" err="1">
                          <a:effectLst/>
                        </a:rPr>
                        <a:t>cereales</a:t>
                      </a: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862886874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Botella de </a:t>
                      </a:r>
                      <a:r>
                        <a:rPr lang="en-US" sz="1200" kern="100" dirty="0" err="1">
                          <a:effectLst/>
                        </a:rPr>
                        <a:t>plástico</a:t>
                      </a:r>
                    </a:p>
                  </a:txBody>
                  <a:tcPr marL="40928" marR="409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324960291"/>
                  </a:ext>
                </a:extLst>
              </a:tr>
              <a:tr h="235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Pajitas</a:t>
                      </a:r>
                      <a:endParaRPr lang="el-GR" sz="1200" kern="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93576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Pongamos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r>
              <a:rPr lang="en-US" b="1" dirty="0"/>
              <a:t> la </a:t>
            </a:r>
            <a:r>
              <a:rPr lang="en-US" b="1" dirty="0" err="1"/>
              <a:t>teoría</a:t>
            </a:r>
            <a:endParaRPr lang="en-US" b="1" dirty="0" err="1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63" y="1193284"/>
            <a:ext cx="8640960" cy="50405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34" charset="0"/>
              <a:buChar char="Ø"/>
            </a:pPr>
            <a:r>
              <a:rPr lang="en-US" sz="1800" dirty="0">
                <a:latin typeface="+mj-lt"/>
              </a:rPr>
              <a:t>El </a:t>
            </a:r>
            <a:r>
              <a:rPr lang="en-US" sz="1800" dirty="0" err="1">
                <a:latin typeface="+mj-lt"/>
              </a:rPr>
              <a:t>Comité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Ecológico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dio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cuenta</a:t>
            </a:r>
            <a:r>
              <a:rPr lang="en-US" sz="1800" dirty="0">
                <a:latin typeface="+mj-lt"/>
              </a:rPr>
              <a:t> de que:</a:t>
            </a:r>
            <a:endParaRPr lang="es-ES" dirty="0"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>
                <a:latin typeface="+mj-lt"/>
              </a:rPr>
              <a:t>El </a:t>
            </a:r>
            <a:r>
              <a:rPr lang="en-US" sz="1800" dirty="0" err="1">
                <a:latin typeface="+mj-lt"/>
              </a:rPr>
              <a:t>alumnado</a:t>
            </a:r>
            <a:r>
              <a:rPr lang="en-US" sz="1800" dirty="0">
                <a:latin typeface="+mj-lt"/>
              </a:rPr>
              <a:t> no </a:t>
            </a:r>
            <a:r>
              <a:rPr lang="en-US" sz="1800" dirty="0" err="1">
                <a:latin typeface="+mj-lt"/>
              </a:rPr>
              <a:t>reciclaba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paquetes</a:t>
            </a:r>
            <a:r>
              <a:rPr lang="en-US" sz="1800" dirty="0">
                <a:latin typeface="+mj-lt"/>
              </a:rPr>
              <a:t> de sus </a:t>
            </a:r>
            <a:r>
              <a:rPr lang="en-US" sz="1800" dirty="0" err="1">
                <a:latin typeface="+mj-lt"/>
              </a:rPr>
              <a:t>refrigerios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porque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contenedores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reciclaje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estaban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demasiado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lejos</a:t>
            </a:r>
            <a:r>
              <a:rPr lang="en-US" sz="1800" dirty="0">
                <a:latin typeface="+mj-lt"/>
              </a:rPr>
              <a:t> del </a:t>
            </a:r>
            <a:r>
              <a:rPr lang="en-US" sz="1800" dirty="0" err="1">
                <a:latin typeface="+mj-lt"/>
              </a:rPr>
              <a:t>área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recreo</a:t>
            </a:r>
            <a:r>
              <a:rPr lang="en-US" sz="1800" dirty="0">
                <a:latin typeface="+mj-lt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>
                <a:latin typeface="+mj-lt"/>
              </a:rPr>
              <a:t>El </a:t>
            </a:r>
            <a:r>
              <a:rPr lang="en-US" sz="1800" dirty="0" err="1">
                <a:latin typeface="+mj-lt"/>
              </a:rPr>
              <a:t>alumnado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usaba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muchos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envases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adicionales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bolsas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plástico</a:t>
            </a:r>
            <a:r>
              <a:rPr lang="en-US" sz="1800" dirty="0">
                <a:latin typeface="+mj-lt"/>
              </a:rPr>
              <a:t> para </a:t>
            </a:r>
            <a:r>
              <a:rPr lang="en-US" sz="1800" dirty="0" err="1">
                <a:latin typeface="+mj-lt"/>
              </a:rPr>
              <a:t>llevar</a:t>
            </a:r>
            <a:r>
              <a:rPr lang="en-US" sz="1800" dirty="0">
                <a:latin typeface="+mj-lt"/>
              </a:rPr>
              <a:t> la </a:t>
            </a:r>
            <a:r>
              <a:rPr lang="en-US" sz="1800" dirty="0" err="1">
                <a:latin typeface="+mj-lt"/>
              </a:rPr>
              <a:t>merienda</a:t>
            </a:r>
            <a:r>
              <a:rPr lang="en-US" sz="1800" dirty="0">
                <a:latin typeface="+mj-lt"/>
              </a:rPr>
              <a:t> al </a:t>
            </a:r>
            <a:r>
              <a:rPr lang="en-US" sz="1800" dirty="0" err="1">
                <a:latin typeface="+mj-lt"/>
              </a:rPr>
              <a:t>centro</a:t>
            </a:r>
            <a:r>
              <a:rPr lang="en-US" sz="1800" dirty="0">
                <a:latin typeface="+mj-lt"/>
              </a:rPr>
              <a:t> escolar. </a:t>
            </a:r>
            <a:endParaRPr lang="en-US" sz="1800" dirty="0">
              <a:latin typeface="+mj-lt"/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El </a:t>
            </a:r>
            <a:r>
              <a:rPr lang="en-US" sz="1800" dirty="0" err="1"/>
              <a:t>alumnado</a:t>
            </a:r>
            <a:r>
              <a:rPr lang="en-US" sz="1800" dirty="0"/>
              <a:t> </a:t>
            </a:r>
            <a:r>
              <a:rPr lang="en-US" sz="1800" dirty="0" err="1">
                <a:latin typeface="+mj-lt"/>
              </a:rPr>
              <a:t>tiraba</a:t>
            </a:r>
            <a:r>
              <a:rPr lang="en-US" sz="1800" dirty="0">
                <a:latin typeface="+mj-lt"/>
              </a:rPr>
              <a:t> las </a:t>
            </a:r>
            <a:r>
              <a:rPr lang="en-US" sz="1800" dirty="0" err="1">
                <a:latin typeface="+mj-lt"/>
              </a:rPr>
              <a:t>cáscaras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plátano</a:t>
            </a:r>
            <a:r>
              <a:rPr lang="en-US" sz="1800" dirty="0">
                <a:latin typeface="+mj-lt"/>
              </a:rPr>
              <a:t> y manzana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el </a:t>
            </a:r>
            <a:r>
              <a:rPr lang="en-US" sz="1800" dirty="0" err="1">
                <a:latin typeface="+mj-lt"/>
              </a:rPr>
              <a:t>contenedor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basura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lugar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el </a:t>
            </a:r>
            <a:r>
              <a:rPr lang="en-US" sz="1800" dirty="0" err="1">
                <a:latin typeface="+mj-lt"/>
              </a:rPr>
              <a:t>contenedor</a:t>
            </a:r>
            <a:r>
              <a:rPr lang="en-US" sz="1800" dirty="0">
                <a:latin typeface="+mj-lt"/>
              </a:rPr>
              <a:t> de compost. </a:t>
            </a: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r>
              <a:rPr lang="en-US" sz="1800" dirty="0" err="1">
                <a:latin typeface="+mj-lt"/>
              </a:rPr>
              <a:t>Tras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estudiar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resultados</a:t>
            </a:r>
            <a:r>
              <a:rPr lang="en-US" sz="1800" dirty="0">
                <a:latin typeface="+mj-lt"/>
              </a:rPr>
              <a:t>, el </a:t>
            </a:r>
            <a:r>
              <a:rPr lang="en-US" sz="1800" dirty="0" err="1">
                <a:latin typeface="+mj-lt"/>
              </a:rPr>
              <a:t>Comité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Ecológico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decidió</a:t>
            </a:r>
            <a:r>
              <a:rPr lang="en-US" sz="1800" dirty="0">
                <a:latin typeface="+mj-lt"/>
              </a:rPr>
              <a:t> las </a:t>
            </a:r>
            <a:r>
              <a:rPr lang="en-US" sz="1800" dirty="0" err="1">
                <a:latin typeface="+mj-lt"/>
              </a:rPr>
              <a:t>prioridades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formó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subgrupos</a:t>
            </a:r>
            <a:r>
              <a:rPr lang="en-US" sz="1800" dirty="0">
                <a:latin typeface="+mj-lt"/>
              </a:rPr>
              <a:t> con </a:t>
            </a:r>
            <a:r>
              <a:rPr lang="en-US" sz="1800" dirty="0" err="1">
                <a:latin typeface="+mj-lt"/>
              </a:rPr>
              <a:t>objetivos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específicos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líneas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actuación</a:t>
            </a:r>
            <a:r>
              <a:rPr lang="en-US" sz="1800" dirty="0">
                <a:latin typeface="+mj-lt"/>
              </a:rPr>
              <a:t>: 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marL="285750" indent="-285750">
              <a:buFont typeface="Wingdings" pitchFamily="34" charset="0"/>
              <a:buChar char="Ø"/>
            </a:pPr>
            <a:r>
              <a:rPr lang="en-US" sz="1800" dirty="0">
                <a:latin typeface="+mj-lt"/>
              </a:rPr>
              <a:t>Hablar con el Director(a) del </a:t>
            </a:r>
            <a:r>
              <a:rPr lang="en-US" sz="1800" dirty="0" err="1">
                <a:latin typeface="+mj-lt"/>
              </a:rPr>
              <a:t>centro</a:t>
            </a:r>
            <a:r>
              <a:rPr lang="en-US" sz="1800" dirty="0">
                <a:latin typeface="+mj-lt"/>
              </a:rPr>
              <a:t> escolar </a:t>
            </a:r>
            <a:r>
              <a:rPr lang="en-US" sz="1800" dirty="0" err="1">
                <a:latin typeface="+mj-lt"/>
              </a:rPr>
              <a:t>sobre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lugares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donde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colocaron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contenedores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reciclaje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encontrar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solución</a:t>
            </a:r>
            <a:r>
              <a:rPr lang="en-US" sz="1800" dirty="0">
                <a:latin typeface="+mj-lt"/>
              </a:rPr>
              <a:t>. </a:t>
            </a:r>
            <a:endParaRPr lang="en-US" dirty="0">
              <a:latin typeface="+mj-lt"/>
            </a:endParaRPr>
          </a:p>
          <a:p>
            <a:pPr marL="285750" indent="-285750">
              <a:buFont typeface="Wingdings" pitchFamily="34" charset="0"/>
              <a:buChar char="Ø"/>
            </a:pPr>
            <a:r>
              <a:rPr lang="en-US" sz="1800" dirty="0" err="1">
                <a:latin typeface="+mj-lt"/>
              </a:rPr>
              <a:t>Informar</a:t>
            </a:r>
            <a:r>
              <a:rPr lang="en-US" sz="1800" dirty="0">
                <a:latin typeface="+mj-lt"/>
              </a:rPr>
              <a:t> al </a:t>
            </a:r>
            <a:r>
              <a:rPr lang="en-US" sz="1800" dirty="0" err="1">
                <a:latin typeface="+mj-lt"/>
              </a:rPr>
              <a:t>alumnado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sobre</a:t>
            </a:r>
            <a:r>
              <a:rPr lang="en-US" sz="1800" dirty="0">
                <a:latin typeface="+mj-lt"/>
              </a:rPr>
              <a:t> la Caja Bio Snack y las </a:t>
            </a:r>
            <a:r>
              <a:rPr lang="en-US" sz="1800" dirty="0" err="1">
                <a:latin typeface="+mj-lt"/>
              </a:rPr>
              <a:t>bolsas</a:t>
            </a:r>
            <a:r>
              <a:rPr lang="en-US" sz="1800" dirty="0">
                <a:latin typeface="+mj-lt"/>
              </a:rPr>
              <a:t> para que </a:t>
            </a:r>
            <a:r>
              <a:rPr lang="en-US" sz="1800" dirty="0" err="1">
                <a:latin typeface="+mj-lt"/>
              </a:rPr>
              <a:t>dejen</a:t>
            </a:r>
            <a:r>
              <a:rPr lang="en-US" sz="1800" dirty="0">
                <a:latin typeface="+mj-lt"/>
              </a:rPr>
              <a:t> de usar </a:t>
            </a:r>
            <a:r>
              <a:rPr lang="en-US" sz="1800" dirty="0" err="1">
                <a:latin typeface="+mj-lt"/>
              </a:rPr>
              <a:t>bolsas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plástico</a:t>
            </a:r>
            <a:r>
              <a:rPr lang="en-US" sz="1800" dirty="0">
                <a:latin typeface="+mj-lt"/>
              </a:rPr>
              <a:t>. </a:t>
            </a:r>
            <a:endParaRPr lang="en-US" dirty="0">
              <a:latin typeface="+mj-lt"/>
            </a:endParaRPr>
          </a:p>
          <a:p>
            <a:pPr marL="285750" indent="-285750">
              <a:buFont typeface="Wingdings" pitchFamily="34" charset="0"/>
              <a:buChar char="Ø"/>
            </a:pPr>
            <a:r>
              <a:rPr lang="en-US" sz="1800" dirty="0">
                <a:latin typeface="+mj-lt"/>
              </a:rPr>
              <a:t>Hacer </a:t>
            </a:r>
            <a:r>
              <a:rPr lang="en-US" sz="1800" dirty="0" err="1">
                <a:latin typeface="+mj-lt"/>
              </a:rPr>
              <a:t>una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campaña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persuadir</a:t>
            </a:r>
            <a:r>
              <a:rPr lang="en-US" sz="1800" dirty="0">
                <a:latin typeface="+mj-lt"/>
              </a:rPr>
              <a:t> al </a:t>
            </a:r>
            <a:r>
              <a:rPr lang="en-US" sz="1800" dirty="0" err="1">
                <a:latin typeface="+mj-lt"/>
              </a:rPr>
              <a:t>alumnado</a:t>
            </a:r>
            <a:r>
              <a:rPr lang="en-US" sz="1800" dirty="0">
                <a:latin typeface="+mj-lt"/>
              </a:rPr>
              <a:t> para que </a:t>
            </a:r>
            <a:r>
              <a:rPr lang="en-US" sz="1800" dirty="0" err="1">
                <a:latin typeface="+mj-lt"/>
              </a:rPr>
              <a:t>tiren</a:t>
            </a:r>
            <a:r>
              <a:rPr lang="en-US" sz="1800" dirty="0">
                <a:latin typeface="+mj-lt"/>
              </a:rPr>
              <a:t> las </a:t>
            </a:r>
            <a:r>
              <a:rPr lang="en-US" sz="1800" dirty="0" err="1">
                <a:latin typeface="+mj-lt"/>
              </a:rPr>
              <a:t>cáscaras</a:t>
            </a:r>
            <a:r>
              <a:rPr lang="en-US" sz="1800" dirty="0">
                <a:latin typeface="+mj-lt"/>
              </a:rPr>
              <a:t> de </a:t>
            </a:r>
            <a:r>
              <a:rPr lang="en-US" sz="1800" dirty="0" err="1">
                <a:latin typeface="+mj-lt"/>
              </a:rPr>
              <a:t>fruta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en</a:t>
            </a:r>
            <a:r>
              <a:rPr lang="en-US" sz="1800" dirty="0">
                <a:latin typeface="+mj-lt"/>
              </a:rPr>
              <a:t> el </a:t>
            </a:r>
            <a:r>
              <a:rPr lang="en-US" sz="1800" dirty="0" err="1">
                <a:latin typeface="+mj-lt"/>
              </a:rPr>
              <a:t>contenedor</a:t>
            </a:r>
            <a:r>
              <a:rPr lang="en-US" sz="1800" dirty="0">
                <a:latin typeface="+mj-lt"/>
              </a:rPr>
              <a:t> de compost.</a:t>
            </a:r>
            <a:endParaRPr lang="en-US" dirty="0">
              <a:ea typeface="Calibri"/>
              <a:cs typeface="Calibri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+mj-lt"/>
            </a:endParaRPr>
          </a:p>
          <a:p>
            <a:pPr>
              <a:buFont typeface="Wingdings" pitchFamily="34" charset="0"/>
              <a:buChar char="Ø"/>
            </a:pPr>
            <a:endParaRPr lang="en-US" sz="1800" dirty="0">
              <a:latin typeface="+mj-lt"/>
              <a:ea typeface="Calibri"/>
              <a:cs typeface="Calibri"/>
            </a:endParaRPr>
          </a:p>
          <a:p>
            <a:pPr>
              <a:buFont typeface="Wingdings" pitchFamily="34" charset="0"/>
              <a:buChar char="Ø"/>
            </a:pPr>
            <a:endParaRPr lang="el-GR" sz="1800" dirty="0">
              <a:latin typeface="+mj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b="1" dirty="0"/>
              <a:t>Pongamos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r>
              <a:rPr lang="en-US" b="1" dirty="0"/>
              <a:t> la </a:t>
            </a:r>
            <a:r>
              <a:rPr lang="en-US" b="1" dirty="0" err="1"/>
              <a:t>teoría</a:t>
            </a:r>
            <a:endParaRPr lang="en-US" b="1" dirty="0" err="1">
              <a:ea typeface="Calibri"/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95610"/>
            <a:ext cx="1939704" cy="145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66" y="903102"/>
            <a:ext cx="3182096" cy="238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04" y="2740815"/>
            <a:ext cx="2932192" cy="21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51520" y="900503"/>
            <a:ext cx="3744416" cy="3680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En el Plan de </a:t>
            </a:r>
            <a:r>
              <a:rPr lang="en-US" sz="1600" dirty="0" err="1">
                <a:latin typeface="+mj-lt"/>
              </a:rPr>
              <a:t>Acción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específico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sobre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gestión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residuos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en</a:t>
            </a:r>
            <a:r>
              <a:rPr lang="en-US" sz="1600" dirty="0">
                <a:latin typeface="+mj-lt"/>
              </a:rPr>
              <a:t> el que se </a:t>
            </a:r>
            <a:r>
              <a:rPr lang="en-US" sz="1600" dirty="0" err="1">
                <a:latin typeface="+mj-lt"/>
              </a:rPr>
              <a:t>sugería</a:t>
            </a:r>
            <a:r>
              <a:rPr lang="en-US" sz="1600" dirty="0">
                <a:latin typeface="+mj-lt"/>
              </a:rPr>
              <a:t> un </a:t>
            </a:r>
            <a:r>
              <a:rPr lang="en-US" sz="1600" dirty="0" err="1">
                <a:latin typeface="+mj-lt"/>
              </a:rPr>
              <a:t>programa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reciclaje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como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posible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solución</a:t>
            </a:r>
            <a:r>
              <a:rPr lang="en-US" sz="1600" dirty="0">
                <a:latin typeface="+mj-lt"/>
              </a:rPr>
              <a:t>, el </a:t>
            </a:r>
            <a:r>
              <a:rPr lang="en-US" sz="1600" dirty="0" err="1">
                <a:latin typeface="+mj-lt"/>
              </a:rPr>
              <a:t>Comité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Ecológico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estaba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compuesto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/>
              <a:t>15 </a:t>
            </a:r>
            <a:r>
              <a:rPr lang="en-US" sz="1600" dirty="0" err="1"/>
              <a:t>estudiantes</a:t>
            </a:r>
            <a:r>
              <a:rPr lang="en-US" sz="1600" dirty="0"/>
              <a:t>, el Director(a) del </a:t>
            </a:r>
            <a:r>
              <a:rPr lang="en-US" sz="1600" dirty="0" err="1"/>
              <a:t>centro</a:t>
            </a:r>
            <a:r>
              <a:rPr lang="en-US" sz="1600" dirty="0"/>
              <a:t> escolar, un </a:t>
            </a:r>
            <a:r>
              <a:rPr lang="en-US" sz="1600" dirty="0" err="1"/>
              <a:t>representante</a:t>
            </a:r>
            <a:r>
              <a:rPr lang="en-US" sz="1600" dirty="0"/>
              <a:t> de la </a:t>
            </a:r>
            <a:r>
              <a:rPr lang="en-US" sz="1600" dirty="0" err="1"/>
              <a:t>asociación</a:t>
            </a:r>
            <a:r>
              <a:rPr lang="en-US" sz="1600" dirty="0"/>
              <a:t> de padres y el </a:t>
            </a:r>
            <a:r>
              <a:rPr lang="en-US" sz="1600" dirty="0" err="1"/>
              <a:t>técnico</a:t>
            </a:r>
            <a:r>
              <a:rPr lang="en-US" sz="1600" dirty="0"/>
              <a:t> del </a:t>
            </a:r>
            <a:r>
              <a:rPr lang="en-US" sz="1600" dirty="0" err="1"/>
              <a:t>centro</a:t>
            </a:r>
            <a:r>
              <a:rPr lang="en-US" sz="1600" dirty="0"/>
              <a:t> escolar. </a:t>
            </a:r>
            <a:r>
              <a:rPr lang="en-US" sz="1600" dirty="0" err="1"/>
              <a:t>Ellos</a:t>
            </a:r>
            <a:r>
              <a:rPr lang="en-US" sz="1600" dirty="0"/>
              <a:t>: </a:t>
            </a:r>
            <a:endParaRPr lang="en-US" sz="1600" dirty="0">
              <a:ea typeface="Calibri"/>
              <a:cs typeface="Calibri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600" dirty="0" err="1">
                <a:latin typeface="+mj-lt"/>
              </a:rPr>
              <a:t>Realizaron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investigación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sobre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el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mejor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lugar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colocar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contenedores</a:t>
            </a:r>
            <a:r>
              <a:rPr lang="en-US" sz="1600" dirty="0">
                <a:latin typeface="+mj-lt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err="1">
                <a:latin typeface="+mj-lt"/>
              </a:rPr>
              <a:t>Organizaron</a:t>
            </a:r>
            <a:r>
              <a:rPr lang="en-US" sz="1600" dirty="0">
                <a:latin typeface="+mj-lt"/>
              </a:rPr>
              <a:t> la </a:t>
            </a:r>
            <a:r>
              <a:rPr lang="en-US" sz="1600" dirty="0" err="1">
                <a:latin typeface="+mj-lt"/>
              </a:rPr>
              <a:t>colocación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mismos</a:t>
            </a:r>
            <a:r>
              <a:rPr lang="en-US" sz="1600" dirty="0">
                <a:latin typeface="+mj-lt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err="1">
                <a:latin typeface="+mj-lt"/>
              </a:rPr>
              <a:t>Crearon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carteles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informativos</a:t>
            </a:r>
            <a:r>
              <a:rPr lang="en-US" sz="1600" dirty="0">
                <a:latin typeface="+mj-lt"/>
              </a:rPr>
              <a:t> y </a:t>
            </a:r>
            <a:r>
              <a:rPr lang="en-US" sz="1600" dirty="0" err="1">
                <a:latin typeface="+mj-lt"/>
              </a:rPr>
              <a:t>una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campaña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concienciación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sobre</a:t>
            </a:r>
            <a:r>
              <a:rPr lang="en-US" sz="1600" dirty="0">
                <a:latin typeface="+mj-lt"/>
              </a:rPr>
              <a:t> lo que se </a:t>
            </a:r>
            <a:r>
              <a:rPr lang="en-US" sz="1600" dirty="0" err="1">
                <a:latin typeface="+mj-lt"/>
              </a:rPr>
              <a:t>puede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reciclar</a:t>
            </a:r>
            <a:r>
              <a:rPr lang="en-US" sz="1600" dirty="0">
                <a:latin typeface="+mj-lt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err="1">
                <a:latin typeface="+mj-lt"/>
              </a:rPr>
              <a:t>Formaron</a:t>
            </a:r>
            <a:r>
              <a:rPr lang="en-US" sz="1600" dirty="0">
                <a:latin typeface="+mj-lt"/>
              </a:rPr>
              <a:t> un </a:t>
            </a:r>
            <a:r>
              <a:rPr lang="en-US" sz="1600" dirty="0" err="1">
                <a:latin typeface="+mj-lt"/>
              </a:rPr>
              <a:t>grupo</a:t>
            </a:r>
            <a:r>
              <a:rPr lang="en-US" sz="1600" dirty="0">
                <a:latin typeface="+mj-lt"/>
              </a:rPr>
              <a:t> de </a:t>
            </a:r>
            <a:r>
              <a:rPr lang="en-US" sz="1600" dirty="0" err="1">
                <a:latin typeface="+mj-lt"/>
              </a:rPr>
              <a:t>voluntarios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“Robin Woods”, que se </a:t>
            </a:r>
            <a:r>
              <a:rPr lang="en-US" sz="1600" dirty="0" err="1">
                <a:latin typeface="+mj-lt"/>
              </a:rPr>
              <a:t>turnaron</a:t>
            </a:r>
            <a:r>
              <a:rPr lang="en-US" sz="1600" dirty="0">
                <a:latin typeface="+mj-lt"/>
              </a:rPr>
              <a:t> para </a:t>
            </a:r>
            <a:r>
              <a:rPr lang="en-US" sz="1600" dirty="0" err="1">
                <a:latin typeface="+mj-lt"/>
              </a:rPr>
              <a:t>supervisar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contenedores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garantizar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uso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adecuado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fomentar</a:t>
            </a:r>
            <a:r>
              <a:rPr lang="en-US" sz="1600" dirty="0">
                <a:latin typeface="+mj-lt"/>
              </a:rPr>
              <a:t> el </a:t>
            </a:r>
            <a:r>
              <a:rPr lang="en-US" sz="1600" dirty="0" err="1">
                <a:latin typeface="+mj-lt"/>
              </a:rPr>
              <a:t>reciclaje</a:t>
            </a:r>
            <a:r>
              <a:rPr lang="en-US" sz="1600" dirty="0">
                <a:latin typeface="+mj-lt"/>
              </a:rPr>
              <a:t> e </a:t>
            </a:r>
            <a:r>
              <a:rPr lang="en-US" sz="1600" dirty="0" err="1">
                <a:latin typeface="+mj-lt"/>
              </a:rPr>
              <a:t>informar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sobre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cualquier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problema</a:t>
            </a:r>
            <a:r>
              <a:rPr lang="en-US" sz="1600" dirty="0">
                <a:latin typeface="+mj-lt"/>
              </a:rPr>
              <a:t>. </a:t>
            </a:r>
            <a:endParaRPr lang="en-US" sz="1600" dirty="0">
              <a:latin typeface="+mj-lt"/>
              <a:ea typeface="Calibri"/>
              <a:cs typeface="Calibri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16582" r="3375" b="4417"/>
          <a:stretch/>
        </p:blipFill>
        <p:spPr bwMode="auto">
          <a:xfrm>
            <a:off x="4069068" y="3637330"/>
            <a:ext cx="2755720" cy="188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Pongamos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r>
              <a:rPr lang="en-US" b="1" dirty="0"/>
              <a:t> la </a:t>
            </a:r>
            <a:r>
              <a:rPr lang="en-US" b="1" dirty="0" err="1"/>
              <a:t>teoría</a:t>
            </a:r>
            <a:endParaRPr lang="en-US" b="1" dirty="0" err="1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Informar</a:t>
            </a:r>
            <a:r>
              <a:rPr lang="en-US" sz="2000" dirty="0"/>
              <a:t> al </a:t>
            </a:r>
            <a:r>
              <a:rPr lang="en-US" sz="2000" dirty="0" err="1"/>
              <a:t>alumnado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las Bio Snack Box y las </a:t>
            </a:r>
            <a:r>
              <a:rPr lang="en-US" sz="2000" dirty="0" err="1"/>
              <a:t>bolsas</a:t>
            </a:r>
            <a:r>
              <a:rPr lang="en-US" sz="2000" dirty="0"/>
              <a:t> para que </a:t>
            </a:r>
            <a:r>
              <a:rPr lang="en-US" sz="2000" dirty="0" err="1"/>
              <a:t>dejen</a:t>
            </a:r>
            <a:r>
              <a:rPr lang="en-US" sz="2000" dirty="0"/>
              <a:t> de </a:t>
            </a:r>
            <a:r>
              <a:rPr lang="en-US" sz="2000" dirty="0" err="1"/>
              <a:t>utilizar</a:t>
            </a:r>
            <a:r>
              <a:rPr lang="en-US" sz="2000" dirty="0"/>
              <a:t> </a:t>
            </a:r>
            <a:r>
              <a:rPr lang="en-US" sz="2000" dirty="0" err="1"/>
              <a:t>bolsas</a:t>
            </a:r>
            <a:r>
              <a:rPr lang="en-US" sz="2000" dirty="0"/>
              <a:t> de </a:t>
            </a:r>
            <a:r>
              <a:rPr lang="en-US" sz="2000" dirty="0" err="1"/>
              <a:t>plástico</a:t>
            </a:r>
            <a:r>
              <a:rPr lang="en-US" sz="2000" dirty="0"/>
              <a:t>.</a:t>
            </a:r>
            <a:endParaRPr lang="es-ES" dirty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94012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90" y="2447881"/>
            <a:ext cx="4256506" cy="23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2" y="4581128"/>
            <a:ext cx="3657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5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Pongamos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práctica</a:t>
            </a:r>
            <a:r>
              <a:rPr lang="en-US" b="1" dirty="0"/>
              <a:t> la </a:t>
            </a:r>
            <a:r>
              <a:rPr lang="en-US" b="1" dirty="0" err="1"/>
              <a:t>teoría</a:t>
            </a:r>
            <a:endParaRPr lang="en-US" b="1" dirty="0" err="1">
              <a:ea typeface="Calibri"/>
              <a:cs typeface="Calibri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1" y="24208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6015"/>
            <a:ext cx="533893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El </a:t>
            </a:r>
            <a:r>
              <a:rPr lang="en-US" sz="2000" dirty="0" err="1"/>
              <a:t>tercer</a:t>
            </a:r>
            <a:r>
              <a:rPr lang="en-US" sz="2000" dirty="0"/>
              <a:t> </a:t>
            </a:r>
            <a:r>
              <a:rPr lang="en-US" sz="2000" dirty="0" err="1"/>
              <a:t>grupo</a:t>
            </a:r>
            <a:r>
              <a:rPr lang="en-US" sz="2000" dirty="0"/>
              <a:t> </a:t>
            </a:r>
            <a:r>
              <a:rPr lang="en-US" sz="2000" dirty="0" err="1"/>
              <a:t>informó</a:t>
            </a:r>
            <a:r>
              <a:rPr lang="en-US" sz="2000" dirty="0"/>
              <a:t> al </a:t>
            </a:r>
            <a:r>
              <a:rPr lang="en-US" sz="2000" dirty="0" err="1"/>
              <a:t>alumnado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beneficios</a:t>
            </a:r>
            <a:r>
              <a:rPr lang="en-US" sz="2000" dirty="0"/>
              <a:t> del </a:t>
            </a:r>
            <a:r>
              <a:rPr lang="en-US" sz="2000" dirty="0" err="1"/>
              <a:t>compostaje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jardín</a:t>
            </a:r>
            <a:r>
              <a:rPr lang="en-US" sz="2000" dirty="0"/>
              <a:t> de </a:t>
            </a:r>
            <a:r>
              <a:rPr lang="en-US" sz="2000" dirty="0" err="1"/>
              <a:t>compostaje</a:t>
            </a:r>
            <a:r>
              <a:rPr lang="en-US" sz="2000" dirty="0"/>
              <a:t> que </a:t>
            </a:r>
            <a:r>
              <a:rPr lang="en-US" sz="2000" dirty="0" err="1"/>
              <a:t>tenían</a:t>
            </a:r>
            <a:r>
              <a:rPr lang="en-US" sz="2000" dirty="0"/>
              <a:t> el </a:t>
            </a:r>
            <a:r>
              <a:rPr lang="en-US" sz="2000" dirty="0" err="1"/>
              <a:t>centro</a:t>
            </a:r>
            <a:r>
              <a:rPr lang="en-US" sz="2000" dirty="0"/>
              <a:t> escolar y </a:t>
            </a:r>
            <a:r>
              <a:rPr lang="en-US" sz="2000" dirty="0" err="1"/>
              <a:t>realizaron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campaña</a:t>
            </a:r>
            <a:r>
              <a:rPr lang="en-US" sz="2000" dirty="0"/>
              <a:t>. </a:t>
            </a:r>
            <a:endParaRPr lang="es-ES" dirty="0"/>
          </a:p>
          <a:p>
            <a:pPr marL="0" indent="0">
              <a:buNone/>
            </a:pPr>
            <a:r>
              <a:rPr lang="en-US" sz="2000" dirty="0"/>
              <a:t>Se </a:t>
            </a:r>
            <a:r>
              <a:rPr lang="en-US" sz="2000" dirty="0" err="1"/>
              <a:t>disfrazaron</a:t>
            </a:r>
            <a:r>
              <a:rPr lang="en-US" sz="2000" dirty="0"/>
              <a:t> de dioses y </a:t>
            </a:r>
            <a:r>
              <a:rPr lang="en-US" sz="2000" dirty="0" err="1"/>
              <a:t>diosas</a:t>
            </a:r>
            <a:r>
              <a:rPr lang="en-US" sz="2000" dirty="0"/>
              <a:t> de la Antigua Grecia y </a:t>
            </a:r>
            <a:r>
              <a:rPr lang="en-US" sz="2000" dirty="0" err="1"/>
              <a:t>usaron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lema</a:t>
            </a:r>
            <a:r>
              <a:rPr lang="en-US" sz="2000" dirty="0"/>
              <a:t> “¡Hasta </a:t>
            </a:r>
            <a:r>
              <a:rPr lang="en-US" sz="2000" dirty="0" err="1"/>
              <a:t>los</a:t>
            </a:r>
            <a:r>
              <a:rPr lang="en-US" sz="2000" dirty="0"/>
              <a:t> dioses </a:t>
            </a:r>
            <a:r>
              <a:rPr lang="en-US" sz="2000" dirty="0" err="1"/>
              <a:t>compostan</a:t>
            </a:r>
            <a:r>
              <a:rPr lang="en-US" sz="2000" dirty="0"/>
              <a:t> con las </a:t>
            </a:r>
            <a:r>
              <a:rPr lang="en-US" sz="2000" dirty="0" err="1"/>
              <a:t>cáscaras</a:t>
            </a:r>
            <a:r>
              <a:rPr lang="en-US" sz="2000" dirty="0"/>
              <a:t> de sus </a:t>
            </a:r>
            <a:r>
              <a:rPr lang="en-US" sz="2000" dirty="0" err="1"/>
              <a:t>frutas</a:t>
            </a:r>
            <a:r>
              <a:rPr lang="en-US" sz="2000" dirty="0"/>
              <a:t>! ¿Lo </a:t>
            </a:r>
            <a:r>
              <a:rPr lang="en-US" sz="2000" dirty="0" err="1"/>
              <a:t>harás</a:t>
            </a:r>
            <a:r>
              <a:rPr lang="en-US" sz="2000" dirty="0"/>
              <a:t> </a:t>
            </a:r>
            <a:r>
              <a:rPr lang="en-US" sz="2000" dirty="0" err="1"/>
              <a:t>tú</a:t>
            </a:r>
            <a:r>
              <a:rPr lang="en-US" sz="2000" dirty="0"/>
              <a:t>?”</a:t>
            </a:r>
            <a:endParaRPr lang="es-ES" dirty="0">
              <a:ea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11500" r="19375" b="9833"/>
          <a:stretch/>
        </p:blipFill>
        <p:spPr bwMode="auto">
          <a:xfrm>
            <a:off x="323528" y="3789040"/>
            <a:ext cx="2916936" cy="215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t="13250" r="22812" b="12333"/>
          <a:stretch/>
        </p:blipFill>
        <p:spPr bwMode="auto">
          <a:xfrm>
            <a:off x="3266760" y="3774160"/>
            <a:ext cx="2825496" cy="20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16333" r="22437" b="12333"/>
          <a:stretch/>
        </p:blipFill>
        <p:spPr bwMode="auto">
          <a:xfrm>
            <a:off x="6300192" y="4194926"/>
            <a:ext cx="2675704" cy="1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/>
              </a:rPr>
              <a:t>Recursos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educativos</a:t>
            </a:r>
            <a:endParaRPr lang="el-GR" b="1" dirty="0" err="1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 nuevo documento." ma:contentTypeScope="" ma:versionID="40afa04be78e55ce232cf9edfaf98a14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94e59498d326a42c3f778056c4c213e8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5E642-52C7-47C1-B03C-22676DB5C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C658F1-1B94-4EDB-82AA-1E0C105B88BA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3.xml><?xml version="1.0" encoding="utf-8"?>
<ds:datastoreItem xmlns:ds="http://schemas.openxmlformats.org/officeDocument/2006/customXml" ds:itemID="{624D5879-C865-4C30-B063-B818727A2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Presentazione su schermo (4:3)</PresentationFormat>
  <Paragraphs>95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Presentazione standard di PowerPoint</vt:lpstr>
      <vt:lpstr>¿Qué es un Plan de Acción?</vt:lpstr>
      <vt:lpstr>¿Cuáles son los pasos necesarios para crear un Plan de Acción?</vt:lpstr>
      <vt:lpstr>Presentazione standard di PowerPoint</vt:lpstr>
      <vt:lpstr>Pongamos en práctica la teoría</vt:lpstr>
      <vt:lpstr>Pongamos en práctica la teoría</vt:lpstr>
      <vt:lpstr>Pongamos en práctica la teoría</vt:lpstr>
      <vt:lpstr>Pongamos en práctica la teoría</vt:lpstr>
      <vt:lpstr>Recursos educativos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255</cp:revision>
  <dcterms:created xsi:type="dcterms:W3CDTF">2024-05-12T12:39:55Z</dcterms:created>
  <dcterms:modified xsi:type="dcterms:W3CDTF">2025-05-22T12:25:44Z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