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84" r:id="rId5"/>
    <p:sldId id="258" r:id="rId6"/>
    <p:sldId id="277" r:id="rId7"/>
    <p:sldId id="285" r:id="rId8"/>
    <p:sldId id="274" r:id="rId9"/>
    <p:sldId id="267" r:id="rId10"/>
    <p:sldId id="271" r:id="rId11"/>
    <p:sldId id="278" r:id="rId12"/>
    <p:sldId id="276" r:id="rId13"/>
    <p:sldId id="272" r:id="rId14"/>
    <p:sldId id="264"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AFCDE7-C165-9BAC-4808-5AFF3ECDAE84}" name="Reeza Hanselmann" initials="RH" userId="S::reeza@fee.global::796f332d-99f5-4e2b-9f97-6b67832b3c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AD4835-78C0-9D8F-C2EF-34AA63F7C5E8}" v="115" dt="2024-10-24T10:29:15.2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4" autoAdjust="0"/>
    <p:restoredTop sz="94660"/>
  </p:normalViewPr>
  <p:slideViewPr>
    <p:cSldViewPr>
      <p:cViewPr varScale="1">
        <p:scale>
          <a:sx n="90" d="100"/>
          <a:sy n="90" d="100"/>
        </p:scale>
        <p:origin x="331"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AAB10E-B991-4739-8A30-A96B31A0FD78}" type="datetimeFigureOut">
              <a:rPr lang="el-GR" smtClean="0"/>
              <a:t>22/5/2025</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4E69C9-643E-4FC7-8310-2C4F78C618B3}" type="slidenum">
              <a:rPr lang="el-GR" smtClean="0"/>
              <a:t>‹N›</a:t>
            </a:fld>
            <a:endParaRPr lang="el-GR"/>
          </a:p>
        </p:txBody>
      </p:sp>
    </p:spTree>
    <p:extLst>
      <p:ext uri="{BB962C8B-B14F-4D97-AF65-F5344CB8AC3E}">
        <p14:creationId xmlns:p14="http://schemas.microsoft.com/office/powerpoint/2010/main" val="1235256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C34E69C9-643E-4FC7-8310-2C4F78C618B3}" type="slidenum">
              <a:rPr lang="el-GR" smtClean="0"/>
              <a:t>3</a:t>
            </a:fld>
            <a:endParaRPr lang="el-GR"/>
          </a:p>
        </p:txBody>
      </p:sp>
    </p:spTree>
    <p:extLst>
      <p:ext uri="{BB962C8B-B14F-4D97-AF65-F5344CB8AC3E}">
        <p14:creationId xmlns:p14="http://schemas.microsoft.com/office/powerpoint/2010/main" val="3878589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C34E69C9-643E-4FC7-8310-2C4F78C618B3}" type="slidenum">
              <a:rPr lang="el-GR" smtClean="0"/>
              <a:t>4</a:t>
            </a:fld>
            <a:endParaRPr lang="el-GR"/>
          </a:p>
        </p:txBody>
      </p:sp>
    </p:spTree>
    <p:extLst>
      <p:ext uri="{BB962C8B-B14F-4D97-AF65-F5344CB8AC3E}">
        <p14:creationId xmlns:p14="http://schemas.microsoft.com/office/powerpoint/2010/main" val="1674481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3" Type="http://schemas.openxmlformats.org/officeDocument/2006/relationships/image" Target="../media/image17.svg"/><Relationship Id="rId18" Type="http://schemas.openxmlformats.org/officeDocument/2006/relationships/image" Target="../media/image22.png"/><Relationship Id="rId26" Type="http://schemas.openxmlformats.org/officeDocument/2006/relationships/image" Target="../media/image30.png"/><Relationship Id="rId21" Type="http://schemas.openxmlformats.org/officeDocument/2006/relationships/image" Target="../media/image25.svg"/><Relationship Id="rId34" Type="http://schemas.openxmlformats.org/officeDocument/2006/relationships/image" Target="../media/image38.pn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5" Type="http://schemas.openxmlformats.org/officeDocument/2006/relationships/image" Target="../media/image29.svg"/><Relationship Id="rId33" Type="http://schemas.openxmlformats.org/officeDocument/2006/relationships/image" Target="../media/image37.sv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sv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svg"/><Relationship Id="rId24" Type="http://schemas.openxmlformats.org/officeDocument/2006/relationships/image" Target="../media/image28.png"/><Relationship Id="rId32" Type="http://schemas.openxmlformats.org/officeDocument/2006/relationships/image" Target="../media/image36.png"/><Relationship Id="rId37" Type="http://schemas.openxmlformats.org/officeDocument/2006/relationships/image" Target="../media/image41.emf"/><Relationship Id="rId5" Type="http://schemas.openxmlformats.org/officeDocument/2006/relationships/image" Target="../media/image9.emf"/><Relationship Id="rId15" Type="http://schemas.openxmlformats.org/officeDocument/2006/relationships/image" Target="../media/image19.svg"/><Relationship Id="rId23" Type="http://schemas.openxmlformats.org/officeDocument/2006/relationships/image" Target="../media/image27.svg"/><Relationship Id="rId28" Type="http://schemas.openxmlformats.org/officeDocument/2006/relationships/image" Target="../media/image32.png"/><Relationship Id="rId36" Type="http://schemas.openxmlformats.org/officeDocument/2006/relationships/image" Target="../media/image40.emf"/><Relationship Id="rId10" Type="http://schemas.openxmlformats.org/officeDocument/2006/relationships/image" Target="../media/image14.png"/><Relationship Id="rId19" Type="http://schemas.openxmlformats.org/officeDocument/2006/relationships/image" Target="../media/image23.svg"/><Relationship Id="rId31" Type="http://schemas.openxmlformats.org/officeDocument/2006/relationships/image" Target="../media/image35.svg"/><Relationship Id="rId4" Type="http://schemas.openxmlformats.org/officeDocument/2006/relationships/image" Target="../media/image8.svg"/><Relationship Id="rId9" Type="http://schemas.openxmlformats.org/officeDocument/2006/relationships/image" Target="../media/image13.sv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39.svg"/><Relationship Id="rId8" Type="http://schemas.openxmlformats.org/officeDocument/2006/relationships/image" Target="../media/image12.pn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22/5/2025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220625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22/5/2025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540425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22/5/2025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851510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52DB5F41-4F2B-4328-AE49-3707D2F74D0D}"/>
              </a:ext>
            </a:extLst>
          </p:cNvPr>
          <p:cNvSpPr>
            <a:spLocks noGrp="1"/>
          </p:cNvSpPr>
          <p:nvPr>
            <p:ph type="title" hasCustomPrompt="1"/>
          </p:nvPr>
        </p:nvSpPr>
        <p:spPr>
          <a:xfrm>
            <a:off x="644591" y="3100017"/>
            <a:ext cx="4410681" cy="1248212"/>
          </a:xfrm>
          <a:prstGeom prst="rect">
            <a:avLst/>
          </a:prstGeom>
        </p:spPr>
        <p:txBody>
          <a:bodyPr vert="horz" lIns="0" tIns="0" rIns="0" bIns="0" rtlCol="0" anchor="ctr" anchorCtr="0">
            <a:normAutofit/>
          </a:bodyPr>
          <a:lstStyle>
            <a:lvl1pPr algn="l">
              <a:defRPr b="1">
                <a:solidFill>
                  <a:schemeClr val="bg1"/>
                </a:solidFill>
                <a:latin typeface="Calibri" panose="020F0502020204030204" pitchFamily="34" charset="0"/>
                <a:cs typeface="Calibri" panose="020F0502020204030204" pitchFamily="34" charset="0"/>
              </a:defRPr>
            </a:lvl1pPr>
          </a:lstStyle>
          <a:p>
            <a:r>
              <a:rPr lang="en-US" dirty="0"/>
              <a:t>Title of the</a:t>
            </a:r>
            <a:br>
              <a:rPr lang="en-US" dirty="0"/>
            </a:br>
            <a:r>
              <a:rPr lang="en-US" dirty="0"/>
              <a:t>presentation</a:t>
            </a:r>
            <a:endParaRPr lang="pt-PT" dirty="0"/>
          </a:p>
        </p:txBody>
      </p:sp>
      <p:sp>
        <p:nvSpPr>
          <p:cNvPr id="20" name="Subtitle 2">
            <a:extLst>
              <a:ext uri="{FF2B5EF4-FFF2-40B4-BE49-F238E27FC236}">
                <a16:creationId xmlns:a16="http://schemas.microsoft.com/office/drawing/2014/main" id="{D4662E1A-1852-420A-BF5C-6602BA6CF884}"/>
              </a:ext>
            </a:extLst>
          </p:cNvPr>
          <p:cNvSpPr>
            <a:spLocks noGrp="1"/>
          </p:cNvSpPr>
          <p:nvPr>
            <p:ph type="subTitle" idx="1" hasCustomPrompt="1"/>
          </p:nvPr>
        </p:nvSpPr>
        <p:spPr>
          <a:xfrm>
            <a:off x="644590" y="4552533"/>
            <a:ext cx="2946486" cy="605474"/>
          </a:xfrm>
          <a:prstGeom prst="rect">
            <a:avLst/>
          </a:prstGeom>
        </p:spPr>
        <p:txBody>
          <a:bodyPr lIns="0" tIns="0" rIns="0" bIns="0" anchor="ctr" anchorCtr="0">
            <a:normAutofit/>
          </a:bodyPr>
          <a:lstStyle>
            <a:lvl1pPr marL="0" indent="0" algn="l">
              <a:buNone/>
              <a:defRPr sz="1875" b="0">
                <a:solidFill>
                  <a:srgbClr val="3BFF95"/>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here, if needed</a:t>
            </a:r>
            <a:endParaRPr lang="pt-PT" dirty="0"/>
          </a:p>
        </p:txBody>
      </p:sp>
      <p:sp>
        <p:nvSpPr>
          <p:cNvPr id="21" name="Text Placeholder 3">
            <a:extLst>
              <a:ext uri="{FF2B5EF4-FFF2-40B4-BE49-F238E27FC236}">
                <a16:creationId xmlns:a16="http://schemas.microsoft.com/office/drawing/2014/main" id="{A551FBB9-4D3D-4135-9095-7A3090D09995}"/>
              </a:ext>
            </a:extLst>
          </p:cNvPr>
          <p:cNvSpPr>
            <a:spLocks noGrp="1"/>
          </p:cNvSpPr>
          <p:nvPr>
            <p:ph type="body" sz="quarter" idx="11" hasCustomPrompt="1"/>
          </p:nvPr>
        </p:nvSpPr>
        <p:spPr>
          <a:xfrm>
            <a:off x="644591" y="5797201"/>
            <a:ext cx="2458641" cy="378952"/>
          </a:xfrm>
          <a:prstGeom prst="rect">
            <a:avLst/>
          </a:prstGeom>
        </p:spPr>
        <p:txBody>
          <a:bodyPr>
            <a:normAutofit/>
          </a:bodyPr>
          <a:lstStyle>
            <a:lvl1pPr marL="0" indent="0">
              <a:buNone/>
              <a:defRPr sz="1200" b="0">
                <a:solidFill>
                  <a:schemeClr val="bg1"/>
                </a:solidFill>
                <a:latin typeface="Calibri" panose="020F0502020204030204" pitchFamily="34" charset="0"/>
                <a:cs typeface="Calibri" panose="020F0502020204030204" pitchFamily="34" charset="0"/>
              </a:defRPr>
            </a:lvl1pPr>
            <a:lvl2pPr>
              <a:defRPr sz="1350" b="1">
                <a:solidFill>
                  <a:srgbClr val="02967E"/>
                </a:solidFill>
                <a:latin typeface="Calibri" panose="020F0502020204030204" pitchFamily="34" charset="0"/>
                <a:cs typeface="Calibri" panose="020F0502020204030204" pitchFamily="34" charset="0"/>
              </a:defRPr>
            </a:lvl2pPr>
            <a:lvl3pPr>
              <a:defRPr sz="1350" b="1">
                <a:solidFill>
                  <a:srgbClr val="02967E"/>
                </a:solidFill>
                <a:latin typeface="Calibri" panose="020F0502020204030204" pitchFamily="34" charset="0"/>
                <a:cs typeface="Calibri" panose="020F0502020204030204" pitchFamily="34" charset="0"/>
              </a:defRPr>
            </a:lvl3pPr>
            <a:lvl4pPr>
              <a:defRPr sz="1350" b="1">
                <a:solidFill>
                  <a:srgbClr val="02967E"/>
                </a:solidFill>
                <a:latin typeface="Calibri" panose="020F0502020204030204" pitchFamily="34" charset="0"/>
                <a:cs typeface="Calibri" panose="020F0502020204030204" pitchFamily="34" charset="0"/>
              </a:defRPr>
            </a:lvl4pPr>
            <a:lvl5pPr>
              <a:defRPr sz="1350" b="1">
                <a:solidFill>
                  <a:srgbClr val="02967E"/>
                </a:solidFill>
                <a:latin typeface="Calibri" panose="020F0502020204030204" pitchFamily="34" charset="0"/>
                <a:cs typeface="Calibri" panose="020F0502020204030204" pitchFamily="34" charset="0"/>
              </a:defRPr>
            </a:lvl5pPr>
          </a:lstStyle>
          <a:p>
            <a:pPr lvl="0"/>
            <a:r>
              <a:rPr lang="en-GB" dirty="0"/>
              <a:t>Date/Event Info</a:t>
            </a:r>
            <a:endParaRPr lang="en-PT" dirty="0"/>
          </a:p>
        </p:txBody>
      </p:sp>
      <p:pic>
        <p:nvPicPr>
          <p:cNvPr id="14" name="Gráfico 13">
            <a:extLst>
              <a:ext uri="{FF2B5EF4-FFF2-40B4-BE49-F238E27FC236}">
                <a16:creationId xmlns:a16="http://schemas.microsoft.com/office/drawing/2014/main" id="{8B555D08-2146-440F-99EA-4CF91903ED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44033" y="5374979"/>
            <a:ext cx="79734" cy="1262462"/>
          </a:xfrm>
          <a:prstGeom prst="rect">
            <a:avLst/>
          </a:prstGeom>
        </p:spPr>
      </p:pic>
      <p:pic>
        <p:nvPicPr>
          <p:cNvPr id="9" name="Gráfico 8">
            <a:extLst>
              <a:ext uri="{FF2B5EF4-FFF2-40B4-BE49-F238E27FC236}">
                <a16:creationId xmlns:a16="http://schemas.microsoft.com/office/drawing/2014/main" id="{A28B3EA1-BE00-40B5-A69B-9FAA1BE005C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4590" y="871323"/>
            <a:ext cx="1950577" cy="1160612"/>
          </a:xfrm>
          <a:prstGeom prst="rect">
            <a:avLst/>
          </a:prstGeom>
        </p:spPr>
      </p:pic>
    </p:spTree>
    <p:extLst>
      <p:ext uri="{BB962C8B-B14F-4D97-AF65-F5344CB8AC3E}">
        <p14:creationId xmlns:p14="http://schemas.microsoft.com/office/powerpoint/2010/main" val="2991752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final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9739BA59-69B5-4BA8-A153-9A136681CF17}"/>
              </a:ext>
            </a:extLst>
          </p:cNvPr>
          <p:cNvSpPr>
            <a:spLocks noGrp="1"/>
          </p:cNvSpPr>
          <p:nvPr>
            <p:ph type="body" idx="1" hasCustomPrompt="1"/>
          </p:nvPr>
        </p:nvSpPr>
        <p:spPr>
          <a:xfrm>
            <a:off x="3131618" y="1430655"/>
            <a:ext cx="2880766" cy="707886"/>
          </a:xfrm>
          <a:prstGeom prst="rect">
            <a:avLst/>
          </a:prstGeom>
        </p:spPr>
        <p:txBody>
          <a:bodyPr>
            <a:normAutofit/>
          </a:bodyPr>
          <a:lstStyle>
            <a:lvl1pPr marL="0" indent="0" algn="ctr">
              <a:buNone/>
              <a:defRPr sz="3000" b="1" i="0">
                <a:solidFill>
                  <a:srgbClr val="3BFF95"/>
                </a:solidFill>
                <a:latin typeface="Calibri" panose="020F0502020204030204" pitchFamily="34" charset="0"/>
                <a:cs typeface="Calibri" panose="020F05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Thank you!</a:t>
            </a:r>
          </a:p>
        </p:txBody>
      </p:sp>
      <p:pic>
        <p:nvPicPr>
          <p:cNvPr id="22" name="Gráfico 21">
            <a:extLst>
              <a:ext uri="{FF2B5EF4-FFF2-40B4-BE49-F238E27FC236}">
                <a16:creationId xmlns:a16="http://schemas.microsoft.com/office/drawing/2014/main" id="{FA736C32-83BF-4701-A120-C92EB277E88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844033" y="5371583"/>
            <a:ext cx="79734" cy="1262462"/>
          </a:xfrm>
          <a:prstGeom prst="rect">
            <a:avLst/>
          </a:prstGeom>
        </p:spPr>
      </p:pic>
      <p:pic>
        <p:nvPicPr>
          <p:cNvPr id="23" name="Picture 2">
            <a:extLst>
              <a:ext uri="{FF2B5EF4-FFF2-40B4-BE49-F238E27FC236}">
                <a16:creationId xmlns:a16="http://schemas.microsoft.com/office/drawing/2014/main" id="{58CDCDE3-95BD-4EF2-825B-A47CF3185D7F}"/>
              </a:ext>
            </a:extLst>
          </p:cNvPr>
          <p:cNvPicPr>
            <a:picLocks noChangeAspect="1"/>
          </p:cNvPicPr>
          <p:nvPr userDrawn="1"/>
        </p:nvPicPr>
        <p:blipFill>
          <a:blip r:embed="rId5"/>
          <a:stretch>
            <a:fillRect/>
          </a:stretch>
        </p:blipFill>
        <p:spPr>
          <a:xfrm>
            <a:off x="661217" y="6388617"/>
            <a:ext cx="1090543" cy="231741"/>
          </a:xfrm>
          <a:prstGeom prst="rect">
            <a:avLst/>
          </a:prstGeom>
        </p:spPr>
      </p:pic>
      <p:pic>
        <p:nvPicPr>
          <p:cNvPr id="25" name="Gráfico 24">
            <a:extLst>
              <a:ext uri="{FF2B5EF4-FFF2-40B4-BE49-F238E27FC236}">
                <a16:creationId xmlns:a16="http://schemas.microsoft.com/office/drawing/2014/main" id="{DC678C40-A850-4661-8B14-B0CBF6F8754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652214" y="1093564"/>
            <a:ext cx="823913" cy="1172046"/>
          </a:xfrm>
          <a:prstGeom prst="rect">
            <a:avLst/>
          </a:prstGeom>
        </p:spPr>
      </p:pic>
      <p:sp>
        <p:nvSpPr>
          <p:cNvPr id="27" name="Subtitle 2">
            <a:extLst>
              <a:ext uri="{FF2B5EF4-FFF2-40B4-BE49-F238E27FC236}">
                <a16:creationId xmlns:a16="http://schemas.microsoft.com/office/drawing/2014/main" id="{AF2798AB-B03B-4E95-A1C8-85C4332642A4}"/>
              </a:ext>
            </a:extLst>
          </p:cNvPr>
          <p:cNvSpPr txBox="1">
            <a:spLocks/>
          </p:cNvSpPr>
          <p:nvPr userDrawn="1"/>
        </p:nvSpPr>
        <p:spPr>
          <a:xfrm>
            <a:off x="6661739" y="1322831"/>
            <a:ext cx="1924667" cy="274778"/>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0"/>
              </a:spcBef>
              <a:buClr>
                <a:srgbClr val="3BFF95"/>
              </a:buClr>
              <a:buFont typeface="Arial" panose="020B0604020202020204" pitchFamily="34" charset="0"/>
              <a:buNone/>
              <a:defRPr sz="1600" b="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Clr>
                <a:srgbClr val="3BFF95"/>
              </a:buClr>
              <a:buFont typeface="Arial" panose="020B0604020202020204" pitchFamily="34" charset="0"/>
              <a:buNone/>
              <a:defRPr sz="2000" kern="1200">
                <a:solidFill>
                  <a:srgbClr val="454D47"/>
                </a:solidFill>
                <a:latin typeface="+mj-lt"/>
                <a:ea typeface="+mn-ea"/>
                <a:cs typeface="+mn-cs"/>
              </a:defRPr>
            </a:lvl2pPr>
            <a:lvl3pPr marL="914400" indent="0" algn="ctr" defTabSz="914400" rtl="0" eaLnBrk="1" latinLnBrk="0" hangingPunct="1">
              <a:lnSpc>
                <a:spcPct val="90000"/>
              </a:lnSpc>
              <a:spcBef>
                <a:spcPts val="500"/>
              </a:spcBef>
              <a:buClr>
                <a:srgbClr val="3BFF95"/>
              </a:buClr>
              <a:buFont typeface="Arial" panose="020B0604020202020204" pitchFamily="34" charset="0"/>
              <a:buNone/>
              <a:defRPr sz="1800" kern="1200">
                <a:solidFill>
                  <a:srgbClr val="454D47"/>
                </a:solidFill>
                <a:latin typeface="+mj-lt"/>
                <a:ea typeface="+mn-ea"/>
                <a:cs typeface="+mn-cs"/>
              </a:defRPr>
            </a:lvl3pPr>
            <a:lvl4pPr marL="13716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4pPr>
            <a:lvl5pPr marL="18288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dirty="0"/>
              <a:t>info@genb-project.eu</a:t>
            </a:r>
            <a:endParaRPr lang="pt-PT" sz="1400" dirty="0"/>
          </a:p>
        </p:txBody>
      </p:sp>
      <p:pic>
        <p:nvPicPr>
          <p:cNvPr id="33" name="Gráfico 32">
            <a:extLst>
              <a:ext uri="{FF2B5EF4-FFF2-40B4-BE49-F238E27FC236}">
                <a16:creationId xmlns:a16="http://schemas.microsoft.com/office/drawing/2014/main" id="{8AA900D8-A334-424B-AE3E-2F7EBD02C21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4591" y="3760222"/>
            <a:ext cx="1000125" cy="85725"/>
          </a:xfrm>
          <a:prstGeom prst="rect">
            <a:avLst/>
          </a:prstGeom>
        </p:spPr>
      </p:pic>
      <p:pic>
        <p:nvPicPr>
          <p:cNvPr id="34" name="Gráfico 33">
            <a:extLst>
              <a:ext uri="{FF2B5EF4-FFF2-40B4-BE49-F238E27FC236}">
                <a16:creationId xmlns:a16="http://schemas.microsoft.com/office/drawing/2014/main" id="{DA986E21-9F1B-467B-B797-668AC0F7C76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68416" y="4497388"/>
            <a:ext cx="717181" cy="272731"/>
          </a:xfrm>
          <a:prstGeom prst="rect">
            <a:avLst/>
          </a:prstGeom>
        </p:spPr>
      </p:pic>
      <p:pic>
        <p:nvPicPr>
          <p:cNvPr id="35" name="Gráfico 34">
            <a:extLst>
              <a:ext uri="{FF2B5EF4-FFF2-40B4-BE49-F238E27FC236}">
                <a16:creationId xmlns:a16="http://schemas.microsoft.com/office/drawing/2014/main" id="{F1D1AEB0-6D60-4A56-B5BC-B563653CD304}"/>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184828" y="4513199"/>
            <a:ext cx="941957" cy="250520"/>
          </a:xfrm>
          <a:prstGeom prst="rect">
            <a:avLst/>
          </a:prstGeom>
        </p:spPr>
      </p:pic>
      <p:pic>
        <p:nvPicPr>
          <p:cNvPr id="36" name="Gráfico 35">
            <a:extLst>
              <a:ext uri="{FF2B5EF4-FFF2-40B4-BE49-F238E27FC236}">
                <a16:creationId xmlns:a16="http://schemas.microsoft.com/office/drawing/2014/main" id="{700DF2AE-4F0C-43A5-B1C6-D4553E74F0F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5780042" y="4458256"/>
            <a:ext cx="807762" cy="289199"/>
          </a:xfrm>
          <a:prstGeom prst="rect">
            <a:avLst/>
          </a:prstGeom>
        </p:spPr>
      </p:pic>
      <p:pic>
        <p:nvPicPr>
          <p:cNvPr id="38" name="Gráfico 37">
            <a:extLst>
              <a:ext uri="{FF2B5EF4-FFF2-40B4-BE49-F238E27FC236}">
                <a16:creationId xmlns:a16="http://schemas.microsoft.com/office/drawing/2014/main" id="{1BFABBAE-E945-44EB-9261-7C37EC0919B7}"/>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17477" y="5375204"/>
            <a:ext cx="339925" cy="319929"/>
          </a:xfrm>
          <a:prstGeom prst="rect">
            <a:avLst/>
          </a:prstGeom>
        </p:spPr>
      </p:pic>
      <p:pic>
        <p:nvPicPr>
          <p:cNvPr id="40" name="Gráfico 39">
            <a:extLst>
              <a:ext uri="{FF2B5EF4-FFF2-40B4-BE49-F238E27FC236}">
                <a16:creationId xmlns:a16="http://schemas.microsoft.com/office/drawing/2014/main" id="{2211E6CE-999D-47CA-8E78-77170CD7D08C}"/>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2069006" y="5361922"/>
            <a:ext cx="636077" cy="361906"/>
          </a:xfrm>
          <a:prstGeom prst="rect">
            <a:avLst/>
          </a:prstGeom>
        </p:spPr>
      </p:pic>
      <p:pic>
        <p:nvPicPr>
          <p:cNvPr id="41" name="Gráfico 40">
            <a:extLst>
              <a:ext uri="{FF2B5EF4-FFF2-40B4-BE49-F238E27FC236}">
                <a16:creationId xmlns:a16="http://schemas.microsoft.com/office/drawing/2014/main" id="{D417C3C7-36BE-47D9-B71C-7B4B814AA79A}"/>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3166042" y="5418276"/>
            <a:ext cx="991160" cy="245235"/>
          </a:xfrm>
          <a:prstGeom prst="rect">
            <a:avLst/>
          </a:prstGeom>
        </p:spPr>
      </p:pic>
      <p:pic>
        <p:nvPicPr>
          <p:cNvPr id="43" name="Gráfico 42">
            <a:extLst>
              <a:ext uri="{FF2B5EF4-FFF2-40B4-BE49-F238E27FC236}">
                <a16:creationId xmlns:a16="http://schemas.microsoft.com/office/drawing/2014/main" id="{CD3C49D6-C161-43F3-B8FA-DE758A367BA4}"/>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4563767" y="5405865"/>
            <a:ext cx="689113" cy="270058"/>
          </a:xfrm>
          <a:prstGeom prst="rect">
            <a:avLst/>
          </a:prstGeom>
        </p:spPr>
      </p:pic>
      <p:pic>
        <p:nvPicPr>
          <p:cNvPr id="44" name="Gráfico 43">
            <a:extLst>
              <a:ext uri="{FF2B5EF4-FFF2-40B4-BE49-F238E27FC236}">
                <a16:creationId xmlns:a16="http://schemas.microsoft.com/office/drawing/2014/main" id="{304D794F-DA24-4EA6-8328-622538FFF52A}"/>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5734682" y="5427345"/>
            <a:ext cx="879432" cy="269825"/>
          </a:xfrm>
          <a:prstGeom prst="rect">
            <a:avLst/>
          </a:prstGeom>
        </p:spPr>
      </p:pic>
      <p:pic>
        <p:nvPicPr>
          <p:cNvPr id="46" name="Imagem 45" descr="Uma imagem com texto&#10;&#10;Descrição gerada automaticamente">
            <a:extLst>
              <a:ext uri="{FF2B5EF4-FFF2-40B4-BE49-F238E27FC236}">
                <a16:creationId xmlns:a16="http://schemas.microsoft.com/office/drawing/2014/main" id="{C04E755E-BE1A-4C5C-A626-889F184C4001}"/>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894605" y="4451644"/>
            <a:ext cx="966454" cy="348853"/>
          </a:xfrm>
          <a:prstGeom prst="rect">
            <a:avLst/>
          </a:prstGeom>
        </p:spPr>
      </p:pic>
      <p:pic>
        <p:nvPicPr>
          <p:cNvPr id="48" name="Imagem 47" descr="Uma imagem com texto, relógio&#10;&#10;Descrição gerada automaticamente">
            <a:extLst>
              <a:ext uri="{FF2B5EF4-FFF2-40B4-BE49-F238E27FC236}">
                <a16:creationId xmlns:a16="http://schemas.microsoft.com/office/drawing/2014/main" id="{15E9BBCE-4D5C-411B-A8A2-554B3BE2B675}"/>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4431010" y="4482740"/>
            <a:ext cx="971023" cy="302744"/>
          </a:xfrm>
          <a:prstGeom prst="rect">
            <a:avLst/>
          </a:prstGeom>
        </p:spPr>
      </p:pic>
      <p:pic>
        <p:nvPicPr>
          <p:cNvPr id="26" name="Gráfico 25">
            <a:extLst>
              <a:ext uri="{FF2B5EF4-FFF2-40B4-BE49-F238E27FC236}">
                <a16:creationId xmlns:a16="http://schemas.microsoft.com/office/drawing/2014/main" id="{FD6D74B2-0E4D-478A-8296-7E486FBB1508}"/>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653439" y="1324038"/>
            <a:ext cx="1947246" cy="1160102"/>
          </a:xfrm>
          <a:prstGeom prst="rect">
            <a:avLst/>
          </a:prstGeom>
        </p:spPr>
      </p:pic>
      <p:pic>
        <p:nvPicPr>
          <p:cNvPr id="2" name="Gráfico 28">
            <a:extLst>
              <a:ext uri="{FF2B5EF4-FFF2-40B4-BE49-F238E27FC236}">
                <a16:creationId xmlns:a16="http://schemas.microsoft.com/office/drawing/2014/main" id="{33452801-4C56-A3EB-1D79-4DDABD5B254B}"/>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6652214" y="2640425"/>
            <a:ext cx="276225" cy="276225"/>
          </a:xfrm>
          <a:prstGeom prst="rect">
            <a:avLst/>
          </a:prstGeom>
        </p:spPr>
      </p:pic>
      <p:pic>
        <p:nvPicPr>
          <p:cNvPr id="3" name="Gráfico 29">
            <a:extLst>
              <a:ext uri="{FF2B5EF4-FFF2-40B4-BE49-F238E27FC236}">
                <a16:creationId xmlns:a16="http://schemas.microsoft.com/office/drawing/2014/main" id="{BDCD4EC8-5022-AE90-E8FF-AAB74ADBB7F6}"/>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7064170" y="2640425"/>
            <a:ext cx="276225" cy="276225"/>
          </a:xfrm>
          <a:prstGeom prst="rect">
            <a:avLst/>
          </a:prstGeom>
        </p:spPr>
      </p:pic>
      <p:pic>
        <p:nvPicPr>
          <p:cNvPr id="4" name="Gráfico 35">
            <a:extLst>
              <a:ext uri="{FF2B5EF4-FFF2-40B4-BE49-F238E27FC236}">
                <a16:creationId xmlns:a16="http://schemas.microsoft.com/office/drawing/2014/main" id="{D86ACDDF-C574-3695-9126-C301F6CEF4E2}"/>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7476126" y="2640425"/>
            <a:ext cx="276225" cy="276225"/>
          </a:xfrm>
          <a:prstGeom prst="rect">
            <a:avLst/>
          </a:prstGeom>
        </p:spPr>
      </p:pic>
      <p:pic>
        <p:nvPicPr>
          <p:cNvPr id="6" name="Picture 5">
            <a:extLst>
              <a:ext uri="{FF2B5EF4-FFF2-40B4-BE49-F238E27FC236}">
                <a16:creationId xmlns:a16="http://schemas.microsoft.com/office/drawing/2014/main" id="{31863A15-46B3-7B80-19D8-A43D3A5DAB1B}"/>
              </a:ext>
            </a:extLst>
          </p:cNvPr>
          <p:cNvPicPr>
            <a:picLocks noChangeAspect="1"/>
          </p:cNvPicPr>
          <p:nvPr userDrawn="1"/>
        </p:nvPicPr>
        <p:blipFill>
          <a:blip r:embed="rId36"/>
          <a:stretch>
            <a:fillRect/>
          </a:stretch>
        </p:blipFill>
        <p:spPr>
          <a:xfrm>
            <a:off x="8300038" y="2640425"/>
            <a:ext cx="276225" cy="276225"/>
          </a:xfrm>
          <a:prstGeom prst="rect">
            <a:avLst/>
          </a:prstGeom>
        </p:spPr>
      </p:pic>
      <p:pic>
        <p:nvPicPr>
          <p:cNvPr id="7" name="Picture 6">
            <a:extLst>
              <a:ext uri="{FF2B5EF4-FFF2-40B4-BE49-F238E27FC236}">
                <a16:creationId xmlns:a16="http://schemas.microsoft.com/office/drawing/2014/main" id="{1BEA3654-27E8-5D9E-3FEC-A4F620BB334C}"/>
              </a:ext>
            </a:extLst>
          </p:cNvPr>
          <p:cNvPicPr>
            <a:picLocks noChangeAspect="1"/>
          </p:cNvPicPr>
          <p:nvPr userDrawn="1"/>
        </p:nvPicPr>
        <p:blipFill>
          <a:blip r:embed="rId37"/>
          <a:stretch>
            <a:fillRect/>
          </a:stretch>
        </p:blipFill>
        <p:spPr>
          <a:xfrm>
            <a:off x="7888082" y="2640425"/>
            <a:ext cx="276225" cy="276225"/>
          </a:xfrm>
          <a:prstGeom prst="rect">
            <a:avLst/>
          </a:prstGeom>
        </p:spPr>
      </p:pic>
      <p:sp>
        <p:nvSpPr>
          <p:cNvPr id="8" name="Subtitle 2">
            <a:extLst>
              <a:ext uri="{FF2B5EF4-FFF2-40B4-BE49-F238E27FC236}">
                <a16:creationId xmlns:a16="http://schemas.microsoft.com/office/drawing/2014/main" id="{D91B25E5-22CF-6773-B872-445B56878078}"/>
              </a:ext>
            </a:extLst>
          </p:cNvPr>
          <p:cNvSpPr txBox="1">
            <a:spLocks/>
          </p:cNvSpPr>
          <p:nvPr userDrawn="1"/>
        </p:nvSpPr>
        <p:spPr>
          <a:xfrm>
            <a:off x="6661739" y="2355984"/>
            <a:ext cx="1924667" cy="274778"/>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0"/>
              </a:spcBef>
              <a:buClr>
                <a:srgbClr val="3BFF95"/>
              </a:buClr>
              <a:buFont typeface="Arial" panose="020B0604020202020204" pitchFamily="34" charset="0"/>
              <a:buNone/>
              <a:defRPr sz="1600" b="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Clr>
                <a:srgbClr val="3BFF95"/>
              </a:buClr>
              <a:buFont typeface="Arial" panose="020B0604020202020204" pitchFamily="34" charset="0"/>
              <a:buNone/>
              <a:defRPr sz="2000" kern="1200">
                <a:solidFill>
                  <a:srgbClr val="454D47"/>
                </a:solidFill>
                <a:latin typeface="+mj-lt"/>
                <a:ea typeface="+mn-ea"/>
                <a:cs typeface="+mn-cs"/>
              </a:defRPr>
            </a:lvl2pPr>
            <a:lvl3pPr marL="914400" indent="0" algn="ctr" defTabSz="914400" rtl="0" eaLnBrk="1" latinLnBrk="0" hangingPunct="1">
              <a:lnSpc>
                <a:spcPct val="90000"/>
              </a:lnSpc>
              <a:spcBef>
                <a:spcPts val="500"/>
              </a:spcBef>
              <a:buClr>
                <a:srgbClr val="3BFF95"/>
              </a:buClr>
              <a:buFont typeface="Arial" panose="020B0604020202020204" pitchFamily="34" charset="0"/>
              <a:buNone/>
              <a:defRPr sz="1800" kern="1200">
                <a:solidFill>
                  <a:srgbClr val="454D47"/>
                </a:solidFill>
                <a:latin typeface="+mj-lt"/>
                <a:ea typeface="+mn-ea"/>
                <a:cs typeface="+mn-cs"/>
              </a:defRPr>
            </a:lvl3pPr>
            <a:lvl4pPr marL="13716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4pPr>
            <a:lvl5pPr marL="18288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b="0" i="0" dirty="0">
                <a:solidFill>
                  <a:schemeClr val="bg1"/>
                </a:solidFill>
                <a:effectLst/>
                <a:latin typeface="PuviRegular"/>
              </a:rPr>
              <a:t>@BIOVOICES</a:t>
            </a:r>
            <a:endParaRPr lang="pt-PT" sz="1400" dirty="0">
              <a:solidFill>
                <a:schemeClr val="bg1"/>
              </a:solidFill>
            </a:endParaRPr>
          </a:p>
        </p:txBody>
      </p:sp>
    </p:spTree>
    <p:extLst>
      <p:ext uri="{BB962C8B-B14F-4D97-AF65-F5344CB8AC3E}">
        <p14:creationId xmlns:p14="http://schemas.microsoft.com/office/powerpoint/2010/main" val="3657750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22/5/2025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2274461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60B196-6C76-4FE0-A2E9-306EDE891380}" type="datetimeFigureOut">
              <a:rPr lang="el-GR" smtClean="0"/>
              <a:t>22/5/2025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379095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3D60B196-6C76-4FE0-A2E9-306EDE891380}" type="datetimeFigureOut">
              <a:rPr lang="el-GR" smtClean="0"/>
              <a:t>22/5/2025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55448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3D60B196-6C76-4FE0-A2E9-306EDE891380}" type="datetimeFigureOut">
              <a:rPr lang="el-GR" smtClean="0"/>
              <a:t>22/5/2025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2649966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3D60B196-6C76-4FE0-A2E9-306EDE891380}" type="datetimeFigureOut">
              <a:rPr lang="el-GR" smtClean="0"/>
              <a:t>22/5/2025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3659395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60B196-6C76-4FE0-A2E9-306EDE891380}" type="datetimeFigureOut">
              <a:rPr lang="el-GR" smtClean="0"/>
              <a:t>22/5/2025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896244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22/5/2025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2252783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22/5/2025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42327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0B196-6C76-4FE0-A2E9-306EDE891380}" type="datetimeFigureOut">
              <a:rPr lang="el-GR" smtClean="0"/>
              <a:t>22/5/2025</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C3F82-1941-46A1-8C8A-A1E4426A0788}" type="slidenum">
              <a:rPr lang="el-GR" smtClean="0"/>
              <a:t>‹N›</a:t>
            </a:fld>
            <a:endParaRPr lang="el-GR"/>
          </a:p>
        </p:txBody>
      </p:sp>
    </p:spTree>
    <p:extLst>
      <p:ext uri="{BB962C8B-B14F-4D97-AF65-F5344CB8AC3E}">
        <p14:creationId xmlns:p14="http://schemas.microsoft.com/office/powerpoint/2010/main" val="1033281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s://www.ecoschools.global/seven-steps-methodology"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www.ecoschools.global/seven-steps-methodology" TargetMode="External"/><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75E06E-4BA7-48E6-B3EA-9604936F0BC2}"/>
              </a:ext>
            </a:extLst>
          </p:cNvPr>
          <p:cNvSpPr>
            <a:spLocks noGrp="1"/>
          </p:cNvSpPr>
          <p:nvPr>
            <p:ph type="title"/>
          </p:nvPr>
        </p:nvSpPr>
        <p:spPr/>
        <p:txBody>
          <a:bodyPr>
            <a:normAutofit fontScale="90000"/>
          </a:bodyPr>
          <a:lstStyle/>
          <a:p>
            <a:r>
              <a:rPr lang="pt-PT" dirty="0"/>
              <a:t>Matériel de formation</a:t>
            </a:r>
          </a:p>
        </p:txBody>
      </p:sp>
      <p:sp>
        <p:nvSpPr>
          <p:cNvPr id="3" name="Subtítulo 2">
            <a:extLst>
              <a:ext uri="{FF2B5EF4-FFF2-40B4-BE49-F238E27FC236}">
                <a16:creationId xmlns:a16="http://schemas.microsoft.com/office/drawing/2014/main" id="{D8A2EDF0-7A23-40CD-8304-26565CF08866}"/>
              </a:ext>
            </a:extLst>
          </p:cNvPr>
          <p:cNvSpPr>
            <a:spLocks noGrp="1"/>
          </p:cNvSpPr>
          <p:nvPr>
            <p:ph type="subTitle" idx="1"/>
          </p:nvPr>
        </p:nvSpPr>
        <p:spPr/>
        <p:txBody>
          <a:bodyPr>
            <a:normAutofit/>
          </a:bodyPr>
          <a:lstStyle/>
          <a:p>
            <a:r>
              <a:rPr lang="en-US" dirty="0"/>
              <a:t>ÉTAPE 3 : PLAN D’ACTION</a:t>
            </a:r>
            <a:endParaRPr lang="pt-PT" dirty="0"/>
          </a:p>
        </p:txBody>
      </p:sp>
      <p:sp>
        <p:nvSpPr>
          <p:cNvPr id="4" name="Subtítulo 2">
            <a:extLst>
              <a:ext uri="{FF2B5EF4-FFF2-40B4-BE49-F238E27FC236}">
                <a16:creationId xmlns:a16="http://schemas.microsoft.com/office/drawing/2014/main" id="{8FE72CC9-0969-A847-59F1-6FE0213E6584}"/>
              </a:ext>
            </a:extLst>
          </p:cNvPr>
          <p:cNvSpPr txBox="1">
            <a:spLocks/>
          </p:cNvSpPr>
          <p:nvPr/>
        </p:nvSpPr>
        <p:spPr>
          <a:xfrm>
            <a:off x="635131" y="5517232"/>
            <a:ext cx="2946486" cy="605474"/>
          </a:xfrm>
          <a:prstGeom prst="rect">
            <a:avLst/>
          </a:prstGeom>
        </p:spPr>
        <p:txBody>
          <a:bodyPr vert="horz" lIns="0" tIns="0" rIns="0" bIns="0" rtlCol="0" anchor="ctr" anchorCtr="0">
            <a:normAutofit/>
          </a:bodyPr>
          <a:lstStyle>
            <a:lvl1pPr marL="0" indent="0" algn="l" defTabSz="914400" rtl="0" eaLnBrk="1" latinLnBrk="0" hangingPunct="1">
              <a:spcBef>
                <a:spcPct val="20000"/>
              </a:spcBef>
              <a:buFont typeface="Arial" pitchFamily="34" charset="0"/>
              <a:buNone/>
              <a:defRPr sz="1875" b="0" kern="1200">
                <a:solidFill>
                  <a:srgbClr val="3BFF95"/>
                </a:solidFill>
                <a:latin typeface="Calibri" panose="020F0502020204030204" pitchFamily="34" charset="0"/>
                <a:ea typeface="+mn-ea"/>
                <a:cs typeface="Calibri" panose="020F0502020204030204" pitchFamily="34" charset="0"/>
              </a:defRPr>
            </a:lvl1pPr>
            <a:lvl2pPr marL="342900"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800"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7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6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5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4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3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2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r>
              <a:rPr lang="en-US" dirty="0"/>
              <a:t>M. </a:t>
            </a:r>
            <a:r>
              <a:rPr lang="en-US" dirty="0" err="1"/>
              <a:t>Giannakopoulou</a:t>
            </a:r>
            <a:endParaRPr lang="en-US" dirty="0"/>
          </a:p>
        </p:txBody>
      </p:sp>
    </p:spTree>
    <p:extLst>
      <p:ext uri="{BB962C8B-B14F-4D97-AF65-F5344CB8AC3E}">
        <p14:creationId xmlns:p14="http://schemas.microsoft.com/office/powerpoint/2010/main" val="3396059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err="1">
                <a:latin typeface="Century Gothic"/>
              </a:rPr>
              <a:t>Ressources</a:t>
            </a:r>
            <a:r>
              <a:rPr lang="en-US" sz="4000" b="1" dirty="0">
                <a:latin typeface="Century Gothic"/>
              </a:rPr>
              <a:t> </a:t>
            </a:r>
            <a:r>
              <a:rPr lang="en-US" sz="4000" b="1" dirty="0" err="1">
                <a:latin typeface="Century Gothic"/>
              </a:rPr>
              <a:t>éducatives</a:t>
            </a:r>
            <a:endParaRPr lang="el-GR" sz="4000" b="1" dirty="0">
              <a:latin typeface="Century Gothic"/>
            </a:endParaRPr>
          </a:p>
        </p:txBody>
      </p:sp>
      <p:sp>
        <p:nvSpPr>
          <p:cNvPr id="4" name="Content Placeholder 3"/>
          <p:cNvSpPr txBox="1">
            <a:spLocks noGrp="1"/>
          </p:cNvSpPr>
          <p:nvPr>
            <p:ph idx="1"/>
          </p:nvPr>
        </p:nvSpPr>
        <p:spPr>
          <a:xfrm>
            <a:off x="457200" y="1600200"/>
            <a:ext cx="8229600" cy="1668149"/>
          </a:xfrm>
          <a:prstGeom prst="rect">
            <a:avLst/>
          </a:prstGeom>
          <a:noFill/>
        </p:spPr>
        <p:txBody>
          <a:bodyPr wrap="square" rtlCol="0">
            <a:spAutoFit/>
          </a:bodyPr>
          <a:lstStyle/>
          <a:p>
            <a:r>
              <a:rPr lang="en-US" dirty="0">
                <a:hlinkClick r:id="rId2"/>
              </a:rPr>
              <a:t>https</a:t>
            </a:r>
            <a:r>
              <a:rPr lang="en-US">
                <a:hlinkClick r:id="rId2"/>
              </a:rPr>
              <a:t>://www.ecoschools.global/seven-steps-methodology</a:t>
            </a:r>
            <a:endParaRPr lang="en-US"/>
          </a:p>
          <a:p>
            <a:endParaRPr lang="en-US" dirty="0"/>
          </a:p>
        </p:txBody>
      </p:sp>
    </p:spTree>
    <p:extLst>
      <p:ext uri="{BB962C8B-B14F-4D97-AF65-F5344CB8AC3E}">
        <p14:creationId xmlns:p14="http://schemas.microsoft.com/office/powerpoint/2010/main" val="196237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Texto 1">
            <a:extLst>
              <a:ext uri="{FF2B5EF4-FFF2-40B4-BE49-F238E27FC236}">
                <a16:creationId xmlns:a16="http://schemas.microsoft.com/office/drawing/2014/main" id="{B9969519-20DA-435A-ABBE-35BEA1437994}"/>
              </a:ext>
            </a:extLst>
          </p:cNvPr>
          <p:cNvSpPr>
            <a:spLocks noGrp="1"/>
          </p:cNvSpPr>
          <p:nvPr>
            <p:ph type="body" idx="1"/>
          </p:nvPr>
        </p:nvSpPr>
        <p:spPr/>
        <p:txBody>
          <a:bodyPr/>
          <a:lstStyle/>
          <a:p>
            <a:endParaRPr lang="pt-PT"/>
          </a:p>
        </p:txBody>
      </p:sp>
    </p:spTree>
    <p:extLst>
      <p:ext uri="{BB962C8B-B14F-4D97-AF65-F5344CB8AC3E}">
        <p14:creationId xmlns:p14="http://schemas.microsoft.com/office/powerpoint/2010/main" val="2024316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3"/>
            <a:ext cx="8229600" cy="1143000"/>
          </a:xfrm>
        </p:spPr>
        <p:txBody>
          <a:bodyPr>
            <a:normAutofit/>
          </a:bodyPr>
          <a:lstStyle/>
          <a:p>
            <a:r>
              <a:rPr lang="en-US" sz="4000" b="1" dirty="0" err="1"/>
              <a:t>Qu’est-ce</a:t>
            </a:r>
            <a:r>
              <a:rPr lang="en-US" sz="4000" b="1" dirty="0"/>
              <a:t> </a:t>
            </a:r>
            <a:r>
              <a:rPr lang="en-US" sz="4000" b="1" dirty="0" err="1"/>
              <a:t>qu’un</a:t>
            </a:r>
            <a:r>
              <a:rPr lang="en-US" sz="4000" b="1" dirty="0"/>
              <a:t> plan </a:t>
            </a:r>
            <a:r>
              <a:rPr lang="en-US" sz="4000" b="1" dirty="0" err="1"/>
              <a:t>d’action</a:t>
            </a:r>
            <a:r>
              <a:rPr lang="en-US" sz="4000" b="1" dirty="0"/>
              <a:t> ?</a:t>
            </a:r>
            <a:endParaRPr lang="el-GR" sz="4000" b="1" dirty="0">
              <a:cs typeface="Calibri"/>
            </a:endParaRPr>
          </a:p>
        </p:txBody>
      </p:sp>
      <p:sp>
        <p:nvSpPr>
          <p:cNvPr id="3" name="Content Placeholder 2"/>
          <p:cNvSpPr>
            <a:spLocks noGrp="1"/>
          </p:cNvSpPr>
          <p:nvPr>
            <p:ph idx="1"/>
          </p:nvPr>
        </p:nvSpPr>
        <p:spPr>
          <a:xfrm>
            <a:off x="460544" y="1074584"/>
            <a:ext cx="8208912" cy="2808312"/>
          </a:xfrm>
        </p:spPr>
        <p:txBody>
          <a:bodyPr>
            <a:normAutofit/>
          </a:bodyPr>
          <a:lstStyle/>
          <a:p>
            <a:pPr marL="0" indent="0">
              <a:buNone/>
            </a:pPr>
            <a:r>
              <a:rPr lang="fr-FR" sz="2000" dirty="0">
                <a:latin typeface="+mj-lt"/>
              </a:rPr>
              <a:t>Il est au cœur de votre travail d’éco-écoles et doit être développé à partir des résultats de votre audit de durabilité. Il aidera le comité écologique à établir des priorités, à mettre en œuvre des solutions et à créer des objectifs SMART qui mobiliseront l’ensemble de la communauté scolaire.</a:t>
            </a:r>
            <a:endParaRPr lang="en-US" sz="2000" dirty="0">
              <a:latin typeface="+mj-lt"/>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2039" y="2402208"/>
            <a:ext cx="5760914" cy="2816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2280" y="3158499"/>
            <a:ext cx="2298824" cy="923330"/>
          </a:xfrm>
          <a:prstGeom prst="rect">
            <a:avLst/>
          </a:prstGeom>
          <a:noFill/>
        </p:spPr>
        <p:txBody>
          <a:bodyPr wrap="square" rtlCol="0">
            <a:spAutoFit/>
          </a:bodyPr>
          <a:lstStyle/>
          <a:p>
            <a:r>
              <a:rPr lang="en-US" dirty="0">
                <a:hlinkClick r:id="rId3"/>
              </a:rPr>
              <a:t>https://www.ecoschools.global/seven-steps-methodology</a:t>
            </a:r>
            <a:endParaRPr lang="en-US" dirty="0"/>
          </a:p>
        </p:txBody>
      </p:sp>
    </p:spTree>
    <p:extLst>
      <p:ext uri="{BB962C8B-B14F-4D97-AF65-F5344CB8AC3E}">
        <p14:creationId xmlns:p14="http://schemas.microsoft.com/office/powerpoint/2010/main" val="3886430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309" y="275935"/>
            <a:ext cx="7139136" cy="1143000"/>
          </a:xfrm>
        </p:spPr>
        <p:txBody>
          <a:bodyPr>
            <a:noAutofit/>
          </a:bodyPr>
          <a:lstStyle/>
          <a:p>
            <a:pPr algn="l"/>
            <a:r>
              <a:rPr lang="fr-FR" sz="3600" dirty="0"/>
              <a:t>Quelles sont les étapes à suivre pour créer un plan d’action ?</a:t>
            </a:r>
            <a:endParaRPr lang="el-GR" sz="3600" dirty="0">
              <a:cs typeface="Calibri"/>
            </a:endParaRPr>
          </a:p>
        </p:txBody>
      </p:sp>
      <p:sp>
        <p:nvSpPr>
          <p:cNvPr id="3" name="Content Placeholder 2"/>
          <p:cNvSpPr>
            <a:spLocks noGrp="1"/>
          </p:cNvSpPr>
          <p:nvPr>
            <p:ph idx="1"/>
          </p:nvPr>
        </p:nvSpPr>
        <p:spPr>
          <a:xfrm>
            <a:off x="697247" y="1411168"/>
            <a:ext cx="7494621" cy="4525963"/>
          </a:xfrm>
        </p:spPr>
        <p:txBody>
          <a:bodyPr vert="horz" lIns="91440" tIns="45720" rIns="91440" bIns="45720" rtlCol="0" anchor="t">
            <a:normAutofit/>
          </a:bodyPr>
          <a:lstStyle/>
          <a:p>
            <a:endParaRPr lang="en-US" sz="1600" dirty="0">
              <a:latin typeface="+mj-lt"/>
            </a:endParaRPr>
          </a:p>
          <a:p>
            <a:pPr marL="514350" indent="-514350">
              <a:buFont typeface="+mj-lt"/>
              <a:buAutoNum type="arabicPeriod"/>
            </a:pPr>
            <a:r>
              <a:rPr lang="fr-FR" sz="1800" dirty="0">
                <a:latin typeface="+mj-lt"/>
              </a:rPr>
              <a:t>Utilisez l’audit de durabilité pour identifier les domaines prioritaires de votre école. Pour que cela reste gérable, nous vous suggérons de ne pas vous concentrer sur plus de trois thèmes à la fois. À cette étape, le comité écologique doit analyser les résultats et identifier les principaux domaines dans lesquels l’école obtient de bons résultats, les domaines qui doivent être améliorés et établir des priorités en fonction de l’audit.
Créez un plan d’action pour résoudre ou améliorer ces problèmes. Il doit inclure : les tâches nécessaires, les personnes responsables et le calendrier des actions afin d’atteindre vos objectifs/cibles
Rendez votre plan d’action SMART (spécifique, mesurable, réalisable, réaliste et opportun)</a:t>
            </a:r>
            <a:endParaRPr lang="en-US" sz="1600" dirty="0">
              <a:latin typeface="+mj-lt"/>
              <a:cs typeface="Calibri"/>
            </a:endParaRPr>
          </a:p>
          <a:p>
            <a:pPr marL="514350" indent="-514350">
              <a:buAutoNum type="arabicPeriod"/>
            </a:pPr>
            <a:endParaRPr lang="en-US" sz="1600" dirty="0">
              <a:latin typeface="+mj-lt"/>
              <a:cs typeface="Calibri"/>
            </a:endParaRPr>
          </a:p>
        </p:txBody>
      </p:sp>
    </p:spTree>
    <p:extLst>
      <p:ext uri="{BB962C8B-B14F-4D97-AF65-F5344CB8AC3E}">
        <p14:creationId xmlns:p14="http://schemas.microsoft.com/office/powerpoint/2010/main" val="3648219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7139136" cy="1143000"/>
          </a:xfrm>
        </p:spPr>
        <p:txBody>
          <a:bodyPr>
            <a:noAutofit/>
          </a:bodyPr>
          <a:lstStyle/>
          <a:p>
            <a:pPr algn="l"/>
            <a:r>
              <a:rPr lang="fr-FR" sz="3600" dirty="0"/>
              <a:t>Quelles sont les étapes à suivre pour créer un plan d’action ?</a:t>
            </a:r>
            <a:endParaRPr lang="el-GR" sz="3600" dirty="0">
              <a:cs typeface="Calibri"/>
            </a:endParaRPr>
          </a:p>
        </p:txBody>
      </p:sp>
      <p:sp>
        <p:nvSpPr>
          <p:cNvPr id="3" name="Content Placeholder 2"/>
          <p:cNvSpPr>
            <a:spLocks noGrp="1"/>
          </p:cNvSpPr>
          <p:nvPr>
            <p:ph idx="1"/>
          </p:nvPr>
        </p:nvSpPr>
        <p:spPr>
          <a:xfrm>
            <a:off x="187477" y="1323551"/>
            <a:ext cx="4874085" cy="4525963"/>
          </a:xfrm>
        </p:spPr>
        <p:txBody>
          <a:bodyPr vert="horz" lIns="91440" tIns="45720" rIns="91440" bIns="45720" rtlCol="0" anchor="t">
            <a:normAutofit/>
          </a:bodyPr>
          <a:lstStyle/>
          <a:p>
            <a:pPr marL="0" indent="0">
              <a:buNone/>
            </a:pPr>
            <a:endParaRPr lang="en-US" sz="1600" dirty="0">
              <a:latin typeface="+mj-lt"/>
              <a:cs typeface="Calibri"/>
            </a:endParaRPr>
          </a:p>
          <a:p>
            <a:pPr marL="0" indent="0">
              <a:buNone/>
            </a:pPr>
            <a:r>
              <a:rPr lang="fr-FR" sz="1600" dirty="0">
                <a:latin typeface="+mj-lt"/>
              </a:rPr>
              <a:t>4. Comme pour tous les aspects du processus Eco-Écoles, les élèves devraient être associés autant que possible à l’élaboration du Plan d’Action. Par exemple, ils peuvent</a:t>
            </a:r>
            <a:endParaRPr lang="en-US" sz="1600" dirty="0">
              <a:latin typeface="+mj-lt"/>
            </a:endParaRPr>
          </a:p>
          <a:p>
            <a:pPr>
              <a:buFont typeface="Wingdings" pitchFamily="2" charset="2"/>
              <a:buChar char="Ø"/>
            </a:pPr>
            <a:r>
              <a:rPr lang="fr-FR" sz="1600" dirty="0">
                <a:latin typeface="+mj-lt"/>
              </a:rPr>
              <a:t>Assumez des rôles de leadership ou créez des groupes plus petits et déléguez des responsabilités à plus de personnes
Proposez un certain nombre de solutions et votez pour la meilleure
lancer une campagne de sensibilisation et concevoir les activités qui doivent être mises en œuvre ;
organiser des célébrations ou des concours primés concernant le Plan d’action</a:t>
            </a:r>
            <a:endParaRPr lang="el-GR" sz="1600" dirty="0">
              <a:latin typeface="+mj-lt"/>
            </a:endParaRPr>
          </a:p>
        </p:txBody>
      </p:sp>
      <p:pic>
        <p:nvPicPr>
          <p:cNvPr id="4" name="Picture 3">
            <a:extLst>
              <a:ext uri="{FF2B5EF4-FFF2-40B4-BE49-F238E27FC236}">
                <a16:creationId xmlns:a16="http://schemas.microsoft.com/office/drawing/2014/main" id="{7C83925E-AF91-7D80-6234-51578F0D96B1}"/>
              </a:ext>
            </a:extLst>
          </p:cNvPr>
          <p:cNvPicPr>
            <a:picLocks noChangeAspect="1"/>
          </p:cNvPicPr>
          <p:nvPr/>
        </p:nvPicPr>
        <p:blipFill>
          <a:blip r:embed="rId3"/>
          <a:stretch>
            <a:fillRect/>
          </a:stretch>
        </p:blipFill>
        <p:spPr>
          <a:xfrm>
            <a:off x="5499426" y="2153082"/>
            <a:ext cx="3218953" cy="2129685"/>
          </a:xfrm>
          <a:prstGeom prst="rect">
            <a:avLst/>
          </a:prstGeom>
        </p:spPr>
      </p:pic>
    </p:spTree>
    <p:extLst>
      <p:ext uri="{BB962C8B-B14F-4D97-AF65-F5344CB8AC3E}">
        <p14:creationId xmlns:p14="http://schemas.microsoft.com/office/powerpoint/2010/main" val="2151214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216" y="1124744"/>
            <a:ext cx="8352928" cy="1584176"/>
          </a:xfrm>
        </p:spPr>
        <p:txBody>
          <a:bodyPr>
            <a:noAutofit/>
          </a:bodyPr>
          <a:lstStyle/>
          <a:p>
            <a:pPr marL="0" indent="0">
              <a:buNone/>
            </a:pPr>
            <a:r>
              <a:rPr lang="fr-FR" sz="1600" dirty="0"/>
              <a:t>La résolution des problèmes environnementaux par le biais de la bioéconomie devrait certainement être un élément principal des plans d’action de toutes les écoles. Analysons les résultats suivants sur la gestion des déchets dans une école d’Athènes avec des élèves de 2e année et voyons comment ils peuvent éclairer notre plan d’action. Les élèves ont collecté les déchets dans une boîte, les ont regroupés et les ont enregistrés dans une liste de contrôle.</a:t>
            </a:r>
            <a:endParaRPr lang="en-US" sz="1600" dirty="0"/>
          </a:p>
          <a:p>
            <a:endParaRPr lang="en-US" sz="1600" dirty="0">
              <a:latin typeface="Century Gothic" pitchFamily="34" charset="0"/>
            </a:endParaRPr>
          </a:p>
          <a:p>
            <a:endParaRPr lang="en-US" sz="1600" dirty="0">
              <a:latin typeface="Century Gothic" pitchFamily="34" charset="0"/>
            </a:endParaRPr>
          </a:p>
          <a:p>
            <a:endParaRPr lang="en-US" sz="1600" dirty="0">
              <a:latin typeface="Century Gothic" pitchFamily="34" charset="0"/>
            </a:endParaRPr>
          </a:p>
          <a:p>
            <a:endParaRPr lang="en-US" sz="1600" dirty="0">
              <a:latin typeface="Century Gothic" pitchFamily="34" charset="0"/>
            </a:endParaRPr>
          </a:p>
          <a:p>
            <a:endParaRPr lang="en-US" sz="1600" dirty="0">
              <a:latin typeface="Century Gothic" pitchFamily="34" charset="0"/>
            </a:endParaRPr>
          </a:p>
          <a:p>
            <a:endParaRPr lang="en-US" sz="1600" dirty="0">
              <a:latin typeface="Century Gothic" pitchFamily="34" charset="0"/>
            </a:endParaRPr>
          </a:p>
        </p:txBody>
      </p:sp>
      <p:sp>
        <p:nvSpPr>
          <p:cNvPr id="5" name="Title 1"/>
          <p:cNvSpPr txBox="1">
            <a:spLocks/>
          </p:cNvSpPr>
          <p:nvPr/>
        </p:nvSpPr>
        <p:spPr>
          <a:xfrm>
            <a:off x="467544"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l-GR" b="1" dirty="0">
              <a:latin typeface="Century Gothic" pitchFamily="34" charset="0"/>
            </a:endParaRPr>
          </a:p>
        </p:txBody>
      </p:sp>
      <p:sp>
        <p:nvSpPr>
          <p:cNvPr id="6" name="Rectangle 5"/>
          <p:cNvSpPr/>
          <p:nvPr/>
        </p:nvSpPr>
        <p:spPr>
          <a:xfrm>
            <a:off x="1043608" y="318800"/>
            <a:ext cx="7416824" cy="646331"/>
          </a:xfrm>
          <a:prstGeom prst="rect">
            <a:avLst/>
          </a:prstGeom>
        </p:spPr>
        <p:txBody>
          <a:bodyPr wrap="square">
            <a:spAutoFit/>
          </a:bodyPr>
          <a:lstStyle/>
          <a:p>
            <a:r>
              <a:rPr lang="fr-FR" sz="3600" b="1" dirty="0"/>
              <a:t>Mettons la théorie en pratique</a:t>
            </a:r>
            <a:endParaRPr lang="el-GR" sz="36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501" y="2537632"/>
            <a:ext cx="2417640" cy="3222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Πίνακας 2">
            <a:extLst>
              <a:ext uri="{FF2B5EF4-FFF2-40B4-BE49-F238E27FC236}">
                <a16:creationId xmlns:a16="http://schemas.microsoft.com/office/drawing/2014/main" id="{E880FC2F-376C-D6E5-9EEB-D922DC61361C}"/>
              </a:ext>
            </a:extLst>
          </p:cNvPr>
          <p:cNvGraphicFramePr>
            <a:graphicFrameLocks noGrp="1"/>
          </p:cNvGraphicFramePr>
          <p:nvPr>
            <p:extLst>
              <p:ext uri="{D42A27DB-BD31-4B8C-83A1-F6EECF244321}">
                <p14:modId xmlns:p14="http://schemas.microsoft.com/office/powerpoint/2010/main" val="3572663538"/>
              </p:ext>
            </p:extLst>
          </p:nvPr>
        </p:nvGraphicFramePr>
        <p:xfrm>
          <a:off x="2987824" y="2537633"/>
          <a:ext cx="5040559" cy="2987083"/>
        </p:xfrm>
        <a:graphic>
          <a:graphicData uri="http://schemas.openxmlformats.org/drawingml/2006/table">
            <a:tbl>
              <a:tblPr firstRow="1" firstCol="1" bandRow="1"/>
              <a:tblGrid>
                <a:gridCol w="1400615">
                  <a:extLst>
                    <a:ext uri="{9D8B030D-6E8A-4147-A177-3AD203B41FA5}">
                      <a16:colId xmlns:a16="http://schemas.microsoft.com/office/drawing/2014/main" val="3527002830"/>
                    </a:ext>
                  </a:extLst>
                </a:gridCol>
                <a:gridCol w="749105">
                  <a:extLst>
                    <a:ext uri="{9D8B030D-6E8A-4147-A177-3AD203B41FA5}">
                      <a16:colId xmlns:a16="http://schemas.microsoft.com/office/drawing/2014/main" val="3963214749"/>
                    </a:ext>
                  </a:extLst>
                </a:gridCol>
                <a:gridCol w="870259">
                  <a:extLst>
                    <a:ext uri="{9D8B030D-6E8A-4147-A177-3AD203B41FA5}">
                      <a16:colId xmlns:a16="http://schemas.microsoft.com/office/drawing/2014/main" val="285964996"/>
                    </a:ext>
                  </a:extLst>
                </a:gridCol>
                <a:gridCol w="820989">
                  <a:extLst>
                    <a:ext uri="{9D8B030D-6E8A-4147-A177-3AD203B41FA5}">
                      <a16:colId xmlns:a16="http://schemas.microsoft.com/office/drawing/2014/main" val="3529687173"/>
                    </a:ext>
                  </a:extLst>
                </a:gridCol>
                <a:gridCol w="1199591">
                  <a:extLst>
                    <a:ext uri="{9D8B030D-6E8A-4147-A177-3AD203B41FA5}">
                      <a16:colId xmlns:a16="http://schemas.microsoft.com/office/drawing/2014/main" val="1469681925"/>
                    </a:ext>
                  </a:extLst>
                </a:gridCol>
              </a:tblGrid>
              <a:tr h="343473">
                <a:tc>
                  <a:txBody>
                    <a:bodyPr/>
                    <a:lstStyle/>
                    <a:p>
                      <a:pPr algn="l">
                        <a:lnSpc>
                          <a:spcPct val="107000"/>
                        </a:lnSpc>
                        <a:spcAft>
                          <a:spcPts val="800"/>
                        </a:spcAft>
                      </a:pPr>
                      <a:r>
                        <a:rPr lang="en-US" sz="1200" kern="100" dirty="0">
                          <a:effectLst/>
                        </a:rPr>
                        <a:t>Kind</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n-US" sz="1200" kern="100" dirty="0">
                          <a:effectLst/>
                          <a:latin typeface="Arial"/>
                          <a:ea typeface="Calibri" panose="020F0502020204030204" pitchFamily="34" charset="0"/>
                          <a:cs typeface="Arial"/>
                        </a:rPr>
                        <a:t>Tuesday</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n-US" sz="1200" kern="100" dirty="0">
                          <a:effectLst/>
                        </a:rPr>
                        <a:t>Wednesday</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n-US" sz="1200" kern="100" dirty="0">
                          <a:effectLst/>
                        </a:rPr>
                        <a:t>Thursday</a:t>
                      </a:r>
                      <a:r>
                        <a:rPr lang="el-GR" sz="1200" kern="100" dirty="0">
                          <a:effectLst/>
                        </a:rPr>
                        <a:t> </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n-US" sz="1200" kern="100" dirty="0">
                          <a:effectLst/>
                        </a:rPr>
                        <a:t>Friday</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extLst>
                  <a:ext uri="{0D108BD9-81ED-4DB2-BD59-A6C34878D82A}">
                    <a16:rowId xmlns:a16="http://schemas.microsoft.com/office/drawing/2014/main" val="2085846288"/>
                  </a:ext>
                </a:extLst>
              </a:tr>
              <a:tr h="167862">
                <a:tc>
                  <a:txBody>
                    <a:bodyPr/>
                    <a:lstStyle/>
                    <a:p>
                      <a:pPr algn="l">
                        <a:lnSpc>
                          <a:spcPct val="107000"/>
                        </a:lnSpc>
                        <a:spcAft>
                          <a:spcPts val="800"/>
                        </a:spcAft>
                      </a:pPr>
                      <a:r>
                        <a:rPr lang="en-US" sz="1200" kern="100" dirty="0">
                          <a:effectLst/>
                          <a:latin typeface="Arial"/>
                          <a:ea typeface="Calibri" panose="020F0502020204030204" pitchFamily="34" charset="0"/>
                          <a:cs typeface="Arial"/>
                        </a:rPr>
                        <a:t>Foil</a:t>
                      </a:r>
                      <a:r>
                        <a:rPr lang="en-US" sz="1200" kern="100" baseline="0" dirty="0">
                          <a:effectLst/>
                          <a:latin typeface="Arial"/>
                          <a:ea typeface="Calibri" panose="020F0502020204030204" pitchFamily="34" charset="0"/>
                          <a:cs typeface="Arial"/>
                        </a:rPr>
                        <a:t> Paper</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1</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6</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2</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1</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extLst>
                  <a:ext uri="{0D108BD9-81ED-4DB2-BD59-A6C34878D82A}">
                    <a16:rowId xmlns:a16="http://schemas.microsoft.com/office/drawing/2014/main" val="1226196235"/>
                  </a:ext>
                </a:extLst>
              </a:tr>
              <a:tr h="167862">
                <a:tc>
                  <a:txBody>
                    <a:bodyPr/>
                    <a:lstStyle/>
                    <a:p>
                      <a:pPr algn="l">
                        <a:lnSpc>
                          <a:spcPct val="107000"/>
                        </a:lnSpc>
                        <a:spcAft>
                          <a:spcPts val="800"/>
                        </a:spcAft>
                      </a:pPr>
                      <a:r>
                        <a:rPr lang="en-US" sz="1200" kern="100" dirty="0">
                          <a:effectLst/>
                        </a:rPr>
                        <a:t>Juice carton</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1</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1</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n-US" sz="1200" kern="100" dirty="0">
                          <a:effectLst/>
                        </a:rPr>
                        <a:t>2</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1</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extLst>
                  <a:ext uri="{0D108BD9-81ED-4DB2-BD59-A6C34878D82A}">
                    <a16:rowId xmlns:a16="http://schemas.microsoft.com/office/drawing/2014/main" val="1984935392"/>
                  </a:ext>
                </a:extLst>
              </a:tr>
              <a:tr h="167862">
                <a:tc>
                  <a:txBody>
                    <a:bodyPr/>
                    <a:lstStyle/>
                    <a:p>
                      <a:pPr algn="l">
                        <a:lnSpc>
                          <a:spcPct val="107000"/>
                        </a:lnSpc>
                        <a:spcAft>
                          <a:spcPts val="800"/>
                        </a:spcAft>
                      </a:pPr>
                      <a:r>
                        <a:rPr lang="en-US" sz="1200" kern="100" dirty="0">
                          <a:effectLst/>
                        </a:rPr>
                        <a:t>Paper bags</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n-US" sz="1200" kern="100" dirty="0">
                          <a:effectLst/>
                        </a:rPr>
                        <a:t>1</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2</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1</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extLst>
                  <a:ext uri="{0D108BD9-81ED-4DB2-BD59-A6C34878D82A}">
                    <a16:rowId xmlns:a16="http://schemas.microsoft.com/office/drawing/2014/main" val="2014609326"/>
                  </a:ext>
                </a:extLst>
              </a:tr>
              <a:tr h="167862">
                <a:tc>
                  <a:txBody>
                    <a:bodyPr/>
                    <a:lstStyle/>
                    <a:p>
                      <a:pPr algn="l">
                        <a:lnSpc>
                          <a:spcPct val="107000"/>
                        </a:lnSpc>
                        <a:spcAft>
                          <a:spcPts val="800"/>
                        </a:spcAft>
                      </a:pPr>
                      <a:r>
                        <a:rPr lang="en-US" sz="1200" kern="100" dirty="0">
                          <a:effectLst/>
                        </a:rPr>
                        <a:t>napkins</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4</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2</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n-US" sz="1200" kern="100" dirty="0">
                          <a:effectLst/>
                        </a:rPr>
                        <a:t>4</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1</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extLst>
                  <a:ext uri="{0D108BD9-81ED-4DB2-BD59-A6C34878D82A}">
                    <a16:rowId xmlns:a16="http://schemas.microsoft.com/office/drawing/2014/main" val="1760964319"/>
                  </a:ext>
                </a:extLst>
              </a:tr>
              <a:tr h="434640">
                <a:tc>
                  <a:txBody>
                    <a:bodyPr/>
                    <a:lstStyle/>
                    <a:p>
                      <a:pPr algn="l">
                        <a:lnSpc>
                          <a:spcPct val="107000"/>
                        </a:lnSpc>
                        <a:spcAft>
                          <a:spcPts val="800"/>
                        </a:spcAft>
                      </a:pPr>
                      <a:r>
                        <a:rPr lang="en-US" sz="1200" kern="100" dirty="0">
                          <a:effectLst/>
                        </a:rPr>
                        <a:t>Chocolate carton</a:t>
                      </a:r>
                      <a:endParaRPr lang="el-GR" sz="1200" kern="100" dirty="0">
                        <a:effectLst/>
                      </a:endParaRPr>
                    </a:p>
                    <a:p>
                      <a:pPr algn="l">
                        <a:lnSpc>
                          <a:spcPct val="107000"/>
                        </a:lnSpc>
                        <a:spcAft>
                          <a:spcPts val="800"/>
                        </a:spcAft>
                      </a:pPr>
                      <a:r>
                        <a:rPr lang="en-US" sz="1200" kern="100" dirty="0">
                          <a:effectLst/>
                        </a:rPr>
                        <a:t>Chocolate</a:t>
                      </a:r>
                      <a:r>
                        <a:rPr lang="en-US" sz="1200" kern="100" baseline="0" dirty="0">
                          <a:effectLst/>
                        </a:rPr>
                        <a:t> papers </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n-US" sz="1200" kern="100" dirty="0">
                          <a:effectLst/>
                        </a:rPr>
                        <a:t>1</a:t>
                      </a:r>
                      <a:endParaRPr lang="el-GR" sz="1200" kern="100" dirty="0">
                        <a:effectLst/>
                      </a:endParaRPr>
                    </a:p>
                    <a:p>
                      <a:pPr algn="l">
                        <a:lnSpc>
                          <a:spcPct val="107000"/>
                        </a:lnSpc>
                        <a:spcAft>
                          <a:spcPts val="800"/>
                        </a:spcAft>
                      </a:pPr>
                      <a:r>
                        <a:rPr lang="el-GR" sz="1200" kern="100" dirty="0">
                          <a:effectLst/>
                        </a:rPr>
                        <a:t>5</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extLst>
                  <a:ext uri="{0D108BD9-81ED-4DB2-BD59-A6C34878D82A}">
                    <a16:rowId xmlns:a16="http://schemas.microsoft.com/office/drawing/2014/main" val="2676347824"/>
                  </a:ext>
                </a:extLst>
              </a:tr>
              <a:tr h="167862">
                <a:tc>
                  <a:txBody>
                    <a:bodyPr/>
                    <a:lstStyle/>
                    <a:p>
                      <a:pPr algn="l">
                        <a:lnSpc>
                          <a:spcPct val="107000"/>
                        </a:lnSpc>
                        <a:spcAft>
                          <a:spcPts val="800"/>
                        </a:spcAft>
                      </a:pPr>
                      <a:r>
                        <a:rPr lang="en-US" sz="1200" kern="100" dirty="0">
                          <a:effectLst/>
                        </a:rPr>
                        <a:t>Candy paper</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1</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extLst>
                  <a:ext uri="{0D108BD9-81ED-4DB2-BD59-A6C34878D82A}">
                    <a16:rowId xmlns:a16="http://schemas.microsoft.com/office/drawing/2014/main" val="2953465539"/>
                  </a:ext>
                </a:extLst>
              </a:tr>
              <a:tr h="208954">
                <a:tc>
                  <a:txBody>
                    <a:bodyPr/>
                    <a:lstStyle/>
                    <a:p>
                      <a:pPr algn="l">
                        <a:lnSpc>
                          <a:spcPct val="107000"/>
                        </a:lnSpc>
                        <a:spcAft>
                          <a:spcPts val="800"/>
                        </a:spcAft>
                      </a:pPr>
                      <a:r>
                        <a:rPr lang="en-US" sz="1200" kern="100" dirty="0">
                          <a:effectLst/>
                        </a:rPr>
                        <a:t>Plastic membrane</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1</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1</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n-US" sz="1200" kern="100" dirty="0">
                          <a:effectLst/>
                        </a:rPr>
                        <a:t>1</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3</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extLst>
                  <a:ext uri="{0D108BD9-81ED-4DB2-BD59-A6C34878D82A}">
                    <a16:rowId xmlns:a16="http://schemas.microsoft.com/office/drawing/2014/main" val="2011750530"/>
                  </a:ext>
                </a:extLst>
              </a:tr>
              <a:tr h="258003">
                <a:tc>
                  <a:txBody>
                    <a:bodyPr/>
                    <a:lstStyle/>
                    <a:p>
                      <a:pPr algn="l">
                        <a:lnSpc>
                          <a:spcPct val="107000"/>
                        </a:lnSpc>
                        <a:spcAft>
                          <a:spcPts val="800"/>
                        </a:spcAft>
                      </a:pPr>
                      <a:r>
                        <a:rPr lang="en-US" sz="1200" kern="100" dirty="0">
                          <a:effectLst/>
                        </a:rPr>
                        <a:t>Big</a:t>
                      </a:r>
                      <a:r>
                        <a:rPr lang="en-US" sz="1200" kern="100" baseline="0" dirty="0">
                          <a:effectLst/>
                        </a:rPr>
                        <a:t> plastic bag</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2</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extLst>
                  <a:ext uri="{0D108BD9-81ED-4DB2-BD59-A6C34878D82A}">
                    <a16:rowId xmlns:a16="http://schemas.microsoft.com/office/drawing/2014/main" val="690299396"/>
                  </a:ext>
                </a:extLst>
              </a:tr>
              <a:tr h="343473">
                <a:tc>
                  <a:txBody>
                    <a:bodyPr/>
                    <a:lstStyle/>
                    <a:p>
                      <a:pPr algn="l">
                        <a:lnSpc>
                          <a:spcPct val="107000"/>
                        </a:lnSpc>
                        <a:spcAft>
                          <a:spcPts val="800"/>
                        </a:spcAft>
                      </a:pPr>
                      <a:r>
                        <a:rPr lang="en-US" sz="1200" kern="100" dirty="0">
                          <a:effectLst/>
                        </a:rPr>
                        <a:t>Package from cereal bars</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1</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1</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extLst>
                  <a:ext uri="{0D108BD9-81ED-4DB2-BD59-A6C34878D82A}">
                    <a16:rowId xmlns:a16="http://schemas.microsoft.com/office/drawing/2014/main" val="1862886874"/>
                  </a:ext>
                </a:extLst>
              </a:tr>
              <a:tr h="167862">
                <a:tc>
                  <a:txBody>
                    <a:bodyPr/>
                    <a:lstStyle/>
                    <a:p>
                      <a:pPr algn="l">
                        <a:lnSpc>
                          <a:spcPct val="107000"/>
                        </a:lnSpc>
                        <a:spcAft>
                          <a:spcPts val="800"/>
                        </a:spcAft>
                      </a:pPr>
                      <a:r>
                        <a:rPr lang="en-US" sz="1200" kern="100" dirty="0">
                          <a:effectLst/>
                        </a:rPr>
                        <a:t>Plastic bottle </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1</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1</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extLst>
                  <a:ext uri="{0D108BD9-81ED-4DB2-BD59-A6C34878D82A}">
                    <a16:rowId xmlns:a16="http://schemas.microsoft.com/office/drawing/2014/main" val="324960291"/>
                  </a:ext>
                </a:extLst>
              </a:tr>
              <a:tr h="167862">
                <a:tc>
                  <a:txBody>
                    <a:bodyPr/>
                    <a:lstStyle/>
                    <a:p>
                      <a:pPr algn="l">
                        <a:lnSpc>
                          <a:spcPct val="107000"/>
                        </a:lnSpc>
                        <a:spcAft>
                          <a:spcPts val="800"/>
                        </a:spcAft>
                      </a:pPr>
                      <a:r>
                        <a:rPr lang="en-US" sz="1200" kern="100" dirty="0">
                          <a:effectLst/>
                        </a:rPr>
                        <a:t>Straws</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2</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 </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extLst>
                  <a:ext uri="{0D108BD9-81ED-4DB2-BD59-A6C34878D82A}">
                    <a16:rowId xmlns:a16="http://schemas.microsoft.com/office/drawing/2014/main" val="935761865"/>
                  </a:ext>
                </a:extLst>
              </a:tr>
            </a:tbl>
          </a:graphicData>
        </a:graphic>
      </p:graphicFrame>
    </p:spTree>
    <p:extLst>
      <p:ext uri="{BB962C8B-B14F-4D97-AF65-F5344CB8AC3E}">
        <p14:creationId xmlns:p14="http://schemas.microsoft.com/office/powerpoint/2010/main" val="1677865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211" y="3823"/>
            <a:ext cx="8229600" cy="1143000"/>
          </a:xfrm>
        </p:spPr>
        <p:txBody>
          <a:bodyPr>
            <a:normAutofit/>
          </a:bodyPr>
          <a:lstStyle/>
          <a:p>
            <a:r>
              <a:rPr lang="fr-FR" sz="3600" b="1" dirty="0">
                <a:latin typeface="Century Gothic"/>
              </a:rPr>
              <a:t>Mettons la théorie en pratique</a:t>
            </a:r>
            <a:endParaRPr lang="el-GR" sz="3600" dirty="0">
              <a:ea typeface="Calibri"/>
              <a:cs typeface="Calibri"/>
            </a:endParaRPr>
          </a:p>
        </p:txBody>
      </p:sp>
      <p:sp>
        <p:nvSpPr>
          <p:cNvPr id="3" name="Content Placeholder 2"/>
          <p:cNvSpPr>
            <a:spLocks noGrp="1"/>
          </p:cNvSpPr>
          <p:nvPr>
            <p:ph idx="1"/>
          </p:nvPr>
        </p:nvSpPr>
        <p:spPr>
          <a:xfrm>
            <a:off x="403179" y="1014197"/>
            <a:ext cx="8513518" cy="5040560"/>
          </a:xfrm>
        </p:spPr>
        <p:txBody>
          <a:bodyPr vert="horz" lIns="91440" tIns="45720" rIns="91440" bIns="45720" rtlCol="0" anchor="t">
            <a:noAutofit/>
          </a:bodyPr>
          <a:lstStyle/>
          <a:p>
            <a:r>
              <a:rPr lang="fr-FR" sz="1800" b="1" dirty="0">
                <a:latin typeface="+mj-lt"/>
              </a:rPr>
              <a:t>Le Comité Éco s’est rendu compte que:</a:t>
            </a:r>
          </a:p>
          <a:p>
            <a:pPr>
              <a:buFont typeface="Wingdings" pitchFamily="2" charset="2"/>
              <a:buChar char="Ø"/>
            </a:pPr>
            <a:r>
              <a:rPr lang="fr-FR" sz="1800" dirty="0">
                <a:latin typeface="+mj-lt"/>
              </a:rPr>
              <a:t>Les élèves n’ont pas recyclé les emballages de leurs collations parce que les bacs de recyclage étaient trop éloignés de la zone de récréation.
Les élèves ont utilisé beaucoup d’emballages supplémentaires et de sacs en plastique pour transporter la collation à l’école
Les élèves ont jeté les pelures de banane et de pomme dans la poubelle au lieu du bac à compost.</a:t>
            </a:r>
            <a:endParaRPr lang="en-US" sz="1800" dirty="0">
              <a:latin typeface="+mj-lt"/>
              <a:ea typeface="Calibri"/>
              <a:cs typeface="Calibri"/>
            </a:endParaRPr>
          </a:p>
          <a:p>
            <a:pPr marL="0" indent="0">
              <a:buNone/>
            </a:pPr>
            <a:r>
              <a:rPr lang="fr-FR" sz="1800" dirty="0">
                <a:latin typeface="+mj-lt"/>
              </a:rPr>
              <a:t>Après avoir étudié les résultats, le comité Éco a décidé des priorités et a formé trois sous-groupes avec des objectifs et un plan d’action spécifiques :</a:t>
            </a:r>
          </a:p>
          <a:p>
            <a:pPr>
              <a:buFont typeface="Wingdings" pitchFamily="2" charset="2"/>
              <a:buChar char="Ø"/>
            </a:pPr>
            <a:r>
              <a:rPr lang="fr-FR" sz="1800" dirty="0">
                <a:latin typeface="+mj-lt"/>
              </a:rPr>
              <a:t>Parler au directeur de l’école des endroits où les bacs de recyclage ont été placés et trouver une solution
Informer les élèves sur la boîte à collations Bio et les sacs afin qu’ils cessent d’utiliser des sacs en plastique
Mener une campagne et persuader les élèves de jeter les épluchures de fruits dans le bac à compost.</a:t>
            </a:r>
            <a:endParaRPr lang="en-US" sz="1800" dirty="0">
              <a:latin typeface="+mj-lt"/>
              <a:ea typeface="Calibri"/>
              <a:cs typeface="Calibri"/>
            </a:endParaRPr>
          </a:p>
          <a:p>
            <a:endParaRPr lang="en-US" sz="1800" dirty="0">
              <a:latin typeface="+mj-lt"/>
            </a:endParaRPr>
          </a:p>
          <a:p>
            <a:endParaRPr lang="el-GR" sz="1800" dirty="0">
              <a:latin typeface="+mj-lt"/>
            </a:endParaRPr>
          </a:p>
        </p:txBody>
      </p:sp>
    </p:spTree>
    <p:extLst>
      <p:ext uri="{BB962C8B-B14F-4D97-AF65-F5344CB8AC3E}">
        <p14:creationId xmlns:p14="http://schemas.microsoft.com/office/powerpoint/2010/main" val="3286767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7344816" cy="1143000"/>
          </a:xfrm>
        </p:spPr>
        <p:txBody>
          <a:bodyPr/>
          <a:lstStyle/>
          <a:p>
            <a:r>
              <a:rPr lang="fr-FR" b="1" dirty="0"/>
              <a:t>Mettons la théorie en pratique</a:t>
            </a:r>
            <a:endParaRPr lang="el-GR"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80486" y="4047756"/>
            <a:ext cx="1939704" cy="1454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ontent Placeholder 2"/>
          <p:cNvSpPr txBox="1">
            <a:spLocks/>
          </p:cNvSpPr>
          <p:nvPr/>
        </p:nvSpPr>
        <p:spPr>
          <a:xfrm>
            <a:off x="235590" y="1258935"/>
            <a:ext cx="8324381" cy="3680625"/>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Ø"/>
            </a:pPr>
            <a:r>
              <a:rPr lang="fr-FR" sz="1600" dirty="0">
                <a:latin typeface="+mj-lt"/>
              </a:rPr>
              <a:t>Dans le plan d’action spécifique sur la gestion des déchets, où un programme de recyclage a été suggéré comme solution possible, l’éco-comité était composé de 15 élèves, du directeur de l’école, d’un représentant de l’association des parents d’élèves et du technicien de l’école.</a:t>
            </a:r>
            <a:endParaRPr lang="el-GR" sz="1600" dirty="0">
              <a:latin typeface="+mj-lt"/>
            </a:endParaRPr>
          </a:p>
        </p:txBody>
      </p:sp>
      <p:pic>
        <p:nvPicPr>
          <p:cNvPr id="4105"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l="10126" t="16582" r="3375" b="4417"/>
          <a:stretch/>
        </p:blipFill>
        <p:spPr bwMode="auto">
          <a:xfrm>
            <a:off x="4080084" y="2020403"/>
            <a:ext cx="3018570" cy="202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2">
            <a:extLst>
              <a:ext uri="{FF2B5EF4-FFF2-40B4-BE49-F238E27FC236}">
                <a16:creationId xmlns:a16="http://schemas.microsoft.com/office/drawing/2014/main" id="{E1D503EE-3EB5-D62D-EA0B-95877E4B2A4C}"/>
              </a:ext>
            </a:extLst>
          </p:cNvPr>
          <p:cNvSpPr txBox="1">
            <a:spLocks/>
          </p:cNvSpPr>
          <p:nvPr/>
        </p:nvSpPr>
        <p:spPr>
          <a:xfrm>
            <a:off x="235589" y="2206787"/>
            <a:ext cx="3744416" cy="3680625"/>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v"/>
            </a:pPr>
            <a:r>
              <a:rPr lang="fr-FR" sz="1600" dirty="0">
                <a:latin typeface="+mj-lt"/>
              </a:rPr>
              <a:t>effectué une recherche sur le meilleur endroit pour placer les bacs
 organisé leur placement dans l’école
créé des affiches informatives et une campagne de sensibilisation sur ce qui peut être recyclé.
Formation d’un groupe de bénévoles, les « Robin Woods », qui se sont relayés pour surveiller les bacs, s’assurer de leur bonne utilisation, encourager le recyclage et signaler tout problème.</a:t>
            </a:r>
            <a:endParaRPr lang="el-GR" sz="1600" dirty="0">
              <a:latin typeface="+mj-lt"/>
            </a:endParaRPr>
          </a:p>
        </p:txBody>
      </p:sp>
      <p:pic>
        <p:nvPicPr>
          <p:cNvPr id="5" name="Picture 4" descr="A collage of people in hard hats&#10;&#10;Description automatically generated">
            <a:extLst>
              <a:ext uri="{FF2B5EF4-FFF2-40B4-BE49-F238E27FC236}">
                <a16:creationId xmlns:a16="http://schemas.microsoft.com/office/drawing/2014/main" id="{F6948B9C-E725-F99F-D405-90D58A72B8A9}"/>
              </a:ext>
            </a:extLst>
          </p:cNvPr>
          <p:cNvPicPr>
            <a:picLocks noChangeAspect="1"/>
          </p:cNvPicPr>
          <p:nvPr/>
        </p:nvPicPr>
        <p:blipFill>
          <a:blip r:embed="rId4"/>
          <a:stretch>
            <a:fillRect/>
          </a:stretch>
        </p:blipFill>
        <p:spPr>
          <a:xfrm>
            <a:off x="6227491" y="3101483"/>
            <a:ext cx="2758467" cy="2048937"/>
          </a:xfrm>
          <a:prstGeom prst="rect">
            <a:avLst/>
          </a:prstGeom>
        </p:spPr>
      </p:pic>
    </p:spTree>
    <p:extLst>
      <p:ext uri="{BB962C8B-B14F-4D97-AF65-F5344CB8AC3E}">
        <p14:creationId xmlns:p14="http://schemas.microsoft.com/office/powerpoint/2010/main" val="3313576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07149"/>
            <a:ext cx="8229600" cy="1143000"/>
          </a:xfrm>
        </p:spPr>
        <p:txBody>
          <a:bodyPr/>
          <a:lstStyle/>
          <a:p>
            <a:r>
              <a:rPr lang="fr-FR" b="1" dirty="0"/>
              <a:t>Mettons la théorie en pratique</a:t>
            </a:r>
            <a:endParaRPr lang="el-GR" dirty="0"/>
          </a:p>
        </p:txBody>
      </p:sp>
      <p:sp>
        <p:nvSpPr>
          <p:cNvPr id="3" name="Content Placeholder 2"/>
          <p:cNvSpPr>
            <a:spLocks noGrp="1"/>
          </p:cNvSpPr>
          <p:nvPr>
            <p:ph idx="1"/>
          </p:nvPr>
        </p:nvSpPr>
        <p:spPr>
          <a:xfrm>
            <a:off x="469115" y="1382041"/>
            <a:ext cx="8229600" cy="4525963"/>
          </a:xfrm>
        </p:spPr>
        <p:txBody>
          <a:bodyPr>
            <a:normAutofit/>
          </a:bodyPr>
          <a:lstStyle/>
          <a:p>
            <a:r>
              <a:rPr lang="fr-FR" sz="2000" dirty="0"/>
              <a:t>Informer les élèves sur la boîte à collations Bio et les sacs afin qu’ils cessent d’utiliser des sacs en plastique.</a:t>
            </a:r>
            <a:endParaRPr lang="el-GR"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2213887"/>
            <a:ext cx="4096455"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2613" y="2213887"/>
            <a:ext cx="4256506" cy="2394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285" y="4579489"/>
            <a:ext cx="2295612" cy="1291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3358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44616"/>
            <a:ext cx="8229600" cy="1143000"/>
          </a:xfrm>
        </p:spPr>
        <p:txBody>
          <a:bodyPr/>
          <a:lstStyle/>
          <a:p>
            <a:r>
              <a:rPr lang="fr-FR" b="1" dirty="0"/>
              <a:t>Mettons la théorie en pratique</a:t>
            </a:r>
            <a:endParaRPr lang="el-GR" b="1" dirty="0">
              <a:latin typeface="Century Gothic" pitchFamily="34" charset="0"/>
            </a:endParaRP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4607" y="1417638"/>
            <a:ext cx="2839606" cy="1889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a:xfrm>
            <a:off x="457200" y="1421061"/>
            <a:ext cx="5338936" cy="4525963"/>
          </a:xfrm>
        </p:spPr>
        <p:txBody>
          <a:bodyPr>
            <a:normAutofit/>
          </a:bodyPr>
          <a:lstStyle/>
          <a:p>
            <a:r>
              <a:rPr lang="fr-FR" sz="2000" dirty="0"/>
              <a:t>Le troisième groupe a informé les élèves des avantages du compostage dans le jardin de compost qu’ils avaient à l’école et a lancé une campagne. Ils se déguisaient en dieux et déesses de la Grèce antique et utilisaient la devise "Même les dieux compostent leurs pelures de fruits ! Voulez-vous ?</a:t>
            </a:r>
            <a:endParaRPr lang="el-GR" sz="2000"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812" t="11500" r="19375" b="9833"/>
          <a:stretch/>
        </p:blipFill>
        <p:spPr bwMode="auto">
          <a:xfrm>
            <a:off x="529208" y="3693170"/>
            <a:ext cx="2772920" cy="2051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9250" t="13250" r="22812" b="12333"/>
          <a:stretch/>
        </p:blipFill>
        <p:spPr bwMode="auto">
          <a:xfrm>
            <a:off x="3293827" y="3698197"/>
            <a:ext cx="2825496" cy="2041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2696" t="16333" r="22437" b="12333"/>
          <a:stretch/>
        </p:blipFill>
        <p:spPr bwMode="auto">
          <a:xfrm>
            <a:off x="6297781" y="3413391"/>
            <a:ext cx="2826431" cy="2067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71166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470974B7780C42449E1B381D958C3DA6" ma:contentTypeVersion="15" ma:contentTypeDescription="Creare un nuovo documento." ma:contentTypeScope="" ma:versionID="28c8e84fbce78053d7f22056b6e07868">
  <xsd:schema xmlns:xsd="http://www.w3.org/2001/XMLSchema" xmlns:xs="http://www.w3.org/2001/XMLSchema" xmlns:p="http://schemas.microsoft.com/office/2006/metadata/properties" xmlns:ns2="4cb37d89-296d-4697-a3a4-f9df7f39d0ef" xmlns:ns3="4b029ac4-2790-4e9d-b1ba-d309a41950a3" targetNamespace="http://schemas.microsoft.com/office/2006/metadata/properties" ma:root="true" ma:fieldsID="b2080048e86604465f2b7e8932cd4fb6" ns2:_="" ns3:_="">
    <xsd:import namespace="4cb37d89-296d-4697-a3a4-f9df7f39d0ef"/>
    <xsd:import namespace="4b029ac4-2790-4e9d-b1ba-d309a41950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b37d89-296d-4697-a3a4-f9df7f39d0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 immagine" ma:readOnly="false" ma:fieldId="{5cf76f15-5ced-4ddc-b409-7134ff3c332f}" ma:taxonomyMulti="true" ma:sspId="3a5f7a8f-808c-47db-beb8-e1838fad236d"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029ac4-2790-4e9d-b1ba-d309a41950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370ce11-841f-4ae9-ba72-4a85948f8fae}" ma:internalName="TaxCatchAll" ma:showField="CatchAllData" ma:web="4b029ac4-2790-4e9d-b1ba-d309a41950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b029ac4-2790-4e9d-b1ba-d309a41950a3" xsi:nil="true"/>
    <lcf76f155ced4ddcb4097134ff3c332f xmlns="4cb37d89-296d-4697-a3a4-f9df7f39d0e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68F263D-6D68-4CE9-9122-76F229F9B5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b37d89-296d-4697-a3a4-f9df7f39d0ef"/>
    <ds:schemaRef ds:uri="4b029ac4-2790-4e9d-b1ba-d309a41950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4D5879-C865-4C30-B063-B818727A248D}">
  <ds:schemaRefs>
    <ds:schemaRef ds:uri="http://schemas.microsoft.com/sharepoint/v3/contenttype/forms"/>
  </ds:schemaRefs>
</ds:datastoreItem>
</file>

<file path=customXml/itemProps3.xml><?xml version="1.0" encoding="utf-8"?>
<ds:datastoreItem xmlns:ds="http://schemas.openxmlformats.org/officeDocument/2006/customXml" ds:itemID="{3EC658F1-1B94-4EDB-82AA-1E0C105B88BA}">
  <ds:schemaRefs>
    <ds:schemaRef ds:uri="http://schemas.microsoft.com/office/2006/metadata/properties"/>
    <ds:schemaRef ds:uri="http://schemas.microsoft.com/office/infopath/2007/PartnerControls"/>
    <ds:schemaRef ds:uri="4b029ac4-2790-4e9d-b1ba-d309a41950a3"/>
    <ds:schemaRef ds:uri="4cb37d89-296d-4697-a3a4-f9df7f39d0ef"/>
  </ds:schemaRefs>
</ds:datastoreItem>
</file>

<file path=docProps/app.xml><?xml version="1.0" encoding="utf-8"?>
<Properties xmlns="http://schemas.openxmlformats.org/officeDocument/2006/extended-properties" xmlns:vt="http://schemas.openxmlformats.org/officeDocument/2006/docPropsVTypes">
  <TotalTime>0</TotalTime>
  <Words>844</Words>
  <Application>Microsoft Office PowerPoint</Application>
  <PresentationFormat>Presentazione su schermo (4:3)</PresentationFormat>
  <Paragraphs>81</Paragraphs>
  <Slides>11</Slides>
  <Notes>2</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11</vt:i4>
      </vt:variant>
    </vt:vector>
  </HeadingPairs>
  <TitlesOfParts>
    <vt:vector size="17" baseType="lpstr">
      <vt:lpstr>Arial</vt:lpstr>
      <vt:lpstr>Calibri</vt:lpstr>
      <vt:lpstr>Century Gothic</vt:lpstr>
      <vt:lpstr>PuviRegular</vt:lpstr>
      <vt:lpstr>Wingdings</vt:lpstr>
      <vt:lpstr>Office Theme</vt:lpstr>
      <vt:lpstr>Matériel de formation</vt:lpstr>
      <vt:lpstr>Qu’est-ce qu’un plan d’action ?</vt:lpstr>
      <vt:lpstr>Quelles sont les étapes à suivre pour créer un plan d’action ?</vt:lpstr>
      <vt:lpstr>Quelles sont les étapes à suivre pour créer un plan d’action ?</vt:lpstr>
      <vt:lpstr>Presentazione standard di PowerPoint</vt:lpstr>
      <vt:lpstr>Mettons la théorie en pratique</vt:lpstr>
      <vt:lpstr>Mettons la théorie en pratique</vt:lpstr>
      <vt:lpstr>Mettons la théorie en pratique</vt:lpstr>
      <vt:lpstr>Mettons la théorie en pratique</vt:lpstr>
      <vt:lpstr>Ressources éducatives</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 7 – Produce an Eco Code</dc:title>
  <dc:creator>MKG</dc:creator>
  <cp:lastModifiedBy>Pietro Rigonat</cp:lastModifiedBy>
  <cp:revision>154</cp:revision>
  <dcterms:created xsi:type="dcterms:W3CDTF">2024-05-12T12:39:55Z</dcterms:created>
  <dcterms:modified xsi:type="dcterms:W3CDTF">2025-05-22T13:53:29Z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0x010100470974B7780C42449E1B381D958C3DA6</vt:lpwstr>
  </property>
  <property fmtid="{D5CDD505-2E9C-101B-9397-08002B2CF9AE}" pid="3" name="MediaServiceImageTags">
    <vt:lpwstr/>
  </property>
</Properties>
</file>