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84" r:id="rId5"/>
    <p:sldId id="258" r:id="rId6"/>
    <p:sldId id="277" r:id="rId7"/>
    <p:sldId id="285" r:id="rId8"/>
    <p:sldId id="274" r:id="rId9"/>
    <p:sldId id="267" r:id="rId10"/>
    <p:sldId id="271" r:id="rId11"/>
    <p:sldId id="278" r:id="rId12"/>
    <p:sldId id="276" r:id="rId13"/>
    <p:sldId id="272" r:id="rId14"/>
    <p:sldId id="264"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AFCDE7-C165-9BAC-4808-5AFF3ECDAE84}" name="Reeza Hanselmann" initials="RH" userId="S::reeza@fee.global::796f332d-99f5-4e2b-9f97-6b67832b3c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AD4835-78C0-9D8F-C2EF-34AA63F7C5E8}" v="115" dt="2024-10-24T10:29:15.2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94660"/>
  </p:normalViewPr>
  <p:slideViewPr>
    <p:cSldViewPr>
      <p:cViewPr varScale="1">
        <p:scale>
          <a:sx n="90" d="100"/>
          <a:sy n="90" d="100"/>
        </p:scale>
        <p:origin x="331"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AAB10E-B991-4739-8A30-A96B31A0FD78}" type="datetimeFigureOut">
              <a:rPr lang="el-GR" smtClean="0"/>
              <a:t>22/5/2025</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4E69C9-643E-4FC7-8310-2C4F78C618B3}" type="slidenum">
              <a:rPr lang="el-GR" smtClean="0"/>
              <a:t>‹N›</a:t>
            </a:fld>
            <a:endParaRPr lang="el-GR"/>
          </a:p>
        </p:txBody>
      </p:sp>
    </p:spTree>
    <p:extLst>
      <p:ext uri="{BB962C8B-B14F-4D97-AF65-F5344CB8AC3E}">
        <p14:creationId xmlns:p14="http://schemas.microsoft.com/office/powerpoint/2010/main" val="1235256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34E69C9-643E-4FC7-8310-2C4F78C618B3}" type="slidenum">
              <a:rPr lang="el-GR" smtClean="0"/>
              <a:t>3</a:t>
            </a:fld>
            <a:endParaRPr lang="el-GR"/>
          </a:p>
        </p:txBody>
      </p:sp>
    </p:spTree>
    <p:extLst>
      <p:ext uri="{BB962C8B-B14F-4D97-AF65-F5344CB8AC3E}">
        <p14:creationId xmlns:p14="http://schemas.microsoft.com/office/powerpoint/2010/main" val="3878589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C34E69C9-643E-4FC7-8310-2C4F78C618B3}" type="slidenum">
              <a:rPr lang="el-GR" smtClean="0"/>
              <a:t>4</a:t>
            </a:fld>
            <a:endParaRPr lang="el-GR"/>
          </a:p>
        </p:txBody>
      </p:sp>
    </p:spTree>
    <p:extLst>
      <p:ext uri="{BB962C8B-B14F-4D97-AF65-F5344CB8AC3E}">
        <p14:creationId xmlns:p14="http://schemas.microsoft.com/office/powerpoint/2010/main" val="1674481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3" Type="http://schemas.openxmlformats.org/officeDocument/2006/relationships/image" Target="../media/image17.svg"/><Relationship Id="rId18" Type="http://schemas.openxmlformats.org/officeDocument/2006/relationships/image" Target="../media/image22.png"/><Relationship Id="rId26" Type="http://schemas.openxmlformats.org/officeDocument/2006/relationships/image" Target="../media/image30.png"/><Relationship Id="rId21" Type="http://schemas.openxmlformats.org/officeDocument/2006/relationships/image" Target="../media/image25.svg"/><Relationship Id="rId34" Type="http://schemas.openxmlformats.org/officeDocument/2006/relationships/image" Target="../media/image38.pn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5" Type="http://schemas.openxmlformats.org/officeDocument/2006/relationships/image" Target="../media/image29.svg"/><Relationship Id="rId33" Type="http://schemas.openxmlformats.org/officeDocument/2006/relationships/image" Target="../media/image37.sv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sv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sv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emf"/><Relationship Id="rId5" Type="http://schemas.openxmlformats.org/officeDocument/2006/relationships/image" Target="../media/image9.emf"/><Relationship Id="rId15" Type="http://schemas.openxmlformats.org/officeDocument/2006/relationships/image" Target="../media/image19.svg"/><Relationship Id="rId23" Type="http://schemas.openxmlformats.org/officeDocument/2006/relationships/image" Target="../media/image27.svg"/><Relationship Id="rId28" Type="http://schemas.openxmlformats.org/officeDocument/2006/relationships/image" Target="../media/image32.png"/><Relationship Id="rId36" Type="http://schemas.openxmlformats.org/officeDocument/2006/relationships/image" Target="../media/image40.emf"/><Relationship Id="rId10" Type="http://schemas.openxmlformats.org/officeDocument/2006/relationships/image" Target="../media/image14.png"/><Relationship Id="rId19" Type="http://schemas.openxmlformats.org/officeDocument/2006/relationships/image" Target="../media/image23.svg"/><Relationship Id="rId31" Type="http://schemas.openxmlformats.org/officeDocument/2006/relationships/image" Target="../media/image35.svg"/><Relationship Id="rId4" Type="http://schemas.openxmlformats.org/officeDocument/2006/relationships/image" Target="../media/image8.sv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svg"/><Relationship Id="rId8" Type="http://schemas.openxmlformats.org/officeDocument/2006/relationships/image" Target="../media/image12.pn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20625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54042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851510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52DB5F41-4F2B-4328-AE49-3707D2F74D0D}"/>
              </a:ext>
            </a:extLst>
          </p:cNvPr>
          <p:cNvSpPr>
            <a:spLocks noGrp="1"/>
          </p:cNvSpPr>
          <p:nvPr>
            <p:ph type="title" hasCustomPrompt="1"/>
          </p:nvPr>
        </p:nvSpPr>
        <p:spPr>
          <a:xfrm>
            <a:off x="644591" y="3100017"/>
            <a:ext cx="4410681" cy="1248212"/>
          </a:xfrm>
          <a:prstGeom prst="rect">
            <a:avLst/>
          </a:prstGeom>
        </p:spPr>
        <p:txBody>
          <a:bodyPr vert="horz" lIns="0" tIns="0" rIns="0" bIns="0" rtlCol="0" anchor="ctr" anchorCtr="0">
            <a:normAutofit/>
          </a:bodyPr>
          <a:lstStyle>
            <a:lvl1pPr algn="l">
              <a:defRPr b="1">
                <a:solidFill>
                  <a:schemeClr val="bg1"/>
                </a:solidFill>
                <a:latin typeface="Calibri" panose="020F0502020204030204" pitchFamily="34" charset="0"/>
                <a:cs typeface="Calibri" panose="020F0502020204030204" pitchFamily="34" charset="0"/>
              </a:defRPr>
            </a:lvl1pPr>
          </a:lstStyle>
          <a:p>
            <a:r>
              <a:rPr lang="en-US" dirty="0"/>
              <a:t>Title of the</a:t>
            </a:r>
            <a:br>
              <a:rPr lang="en-US" dirty="0"/>
            </a:br>
            <a:r>
              <a:rPr lang="en-US" dirty="0"/>
              <a:t>presentation</a:t>
            </a:r>
            <a:endParaRPr lang="pt-PT" dirty="0"/>
          </a:p>
        </p:txBody>
      </p:sp>
      <p:sp>
        <p:nvSpPr>
          <p:cNvPr id="20" name="Subtitle 2">
            <a:extLst>
              <a:ext uri="{FF2B5EF4-FFF2-40B4-BE49-F238E27FC236}">
                <a16:creationId xmlns:a16="http://schemas.microsoft.com/office/drawing/2014/main" id="{D4662E1A-1852-420A-BF5C-6602BA6CF884}"/>
              </a:ext>
            </a:extLst>
          </p:cNvPr>
          <p:cNvSpPr>
            <a:spLocks noGrp="1"/>
          </p:cNvSpPr>
          <p:nvPr>
            <p:ph type="subTitle" idx="1" hasCustomPrompt="1"/>
          </p:nvPr>
        </p:nvSpPr>
        <p:spPr>
          <a:xfrm>
            <a:off x="644590" y="4552533"/>
            <a:ext cx="2946486" cy="605474"/>
          </a:xfrm>
          <a:prstGeom prst="rect">
            <a:avLst/>
          </a:prstGeom>
        </p:spPr>
        <p:txBody>
          <a:bodyPr lIns="0" tIns="0" rIns="0" bIns="0" anchor="ctr" anchorCtr="0">
            <a:normAutofit/>
          </a:bodyPr>
          <a:lstStyle>
            <a:lvl1pPr marL="0" indent="0" algn="l">
              <a:buNone/>
              <a:defRPr sz="1875" b="0">
                <a:solidFill>
                  <a:srgbClr val="3BFF95"/>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here, if needed</a:t>
            </a:r>
            <a:endParaRPr lang="pt-PT" dirty="0"/>
          </a:p>
        </p:txBody>
      </p:sp>
      <p:sp>
        <p:nvSpPr>
          <p:cNvPr id="21" name="Text Placeholder 3">
            <a:extLst>
              <a:ext uri="{FF2B5EF4-FFF2-40B4-BE49-F238E27FC236}">
                <a16:creationId xmlns:a16="http://schemas.microsoft.com/office/drawing/2014/main" id="{A551FBB9-4D3D-4135-9095-7A3090D09995}"/>
              </a:ext>
            </a:extLst>
          </p:cNvPr>
          <p:cNvSpPr>
            <a:spLocks noGrp="1"/>
          </p:cNvSpPr>
          <p:nvPr>
            <p:ph type="body" sz="quarter" idx="11" hasCustomPrompt="1"/>
          </p:nvPr>
        </p:nvSpPr>
        <p:spPr>
          <a:xfrm>
            <a:off x="644591" y="5797201"/>
            <a:ext cx="2458641" cy="378952"/>
          </a:xfrm>
          <a:prstGeom prst="rect">
            <a:avLst/>
          </a:prstGeom>
        </p:spPr>
        <p:txBody>
          <a:bodyPr>
            <a:normAutofit/>
          </a:bodyPr>
          <a:lstStyle>
            <a:lvl1pPr marL="0" indent="0">
              <a:buNone/>
              <a:defRPr sz="1200" b="0">
                <a:solidFill>
                  <a:schemeClr val="bg1"/>
                </a:solidFill>
                <a:latin typeface="Calibri" panose="020F0502020204030204" pitchFamily="34" charset="0"/>
                <a:cs typeface="Calibri" panose="020F0502020204030204" pitchFamily="34" charset="0"/>
              </a:defRPr>
            </a:lvl1pPr>
            <a:lvl2pPr>
              <a:defRPr sz="1350" b="1">
                <a:solidFill>
                  <a:srgbClr val="02967E"/>
                </a:solidFill>
                <a:latin typeface="Calibri" panose="020F0502020204030204" pitchFamily="34" charset="0"/>
                <a:cs typeface="Calibri" panose="020F0502020204030204" pitchFamily="34" charset="0"/>
              </a:defRPr>
            </a:lvl2pPr>
            <a:lvl3pPr>
              <a:defRPr sz="1350" b="1">
                <a:solidFill>
                  <a:srgbClr val="02967E"/>
                </a:solidFill>
                <a:latin typeface="Calibri" panose="020F0502020204030204" pitchFamily="34" charset="0"/>
                <a:cs typeface="Calibri" panose="020F0502020204030204" pitchFamily="34" charset="0"/>
              </a:defRPr>
            </a:lvl3pPr>
            <a:lvl4pPr>
              <a:defRPr sz="1350" b="1">
                <a:solidFill>
                  <a:srgbClr val="02967E"/>
                </a:solidFill>
                <a:latin typeface="Calibri" panose="020F0502020204030204" pitchFamily="34" charset="0"/>
                <a:cs typeface="Calibri" panose="020F0502020204030204" pitchFamily="34" charset="0"/>
              </a:defRPr>
            </a:lvl4pPr>
            <a:lvl5pPr>
              <a:defRPr sz="1350" b="1">
                <a:solidFill>
                  <a:srgbClr val="02967E"/>
                </a:solidFill>
                <a:latin typeface="Calibri" panose="020F0502020204030204" pitchFamily="34" charset="0"/>
                <a:cs typeface="Calibri" panose="020F0502020204030204" pitchFamily="34" charset="0"/>
              </a:defRPr>
            </a:lvl5pPr>
          </a:lstStyle>
          <a:p>
            <a:pPr lvl="0"/>
            <a:r>
              <a:rPr lang="en-GB" dirty="0"/>
              <a:t>Date/Event Info</a:t>
            </a:r>
            <a:endParaRPr lang="en-PT" dirty="0"/>
          </a:p>
        </p:txBody>
      </p:sp>
      <p:pic>
        <p:nvPicPr>
          <p:cNvPr id="14" name="Gráfico 13">
            <a:extLst>
              <a:ext uri="{FF2B5EF4-FFF2-40B4-BE49-F238E27FC236}">
                <a16:creationId xmlns:a16="http://schemas.microsoft.com/office/drawing/2014/main" id="{8B555D08-2146-440F-99EA-4CF91903ED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44033" y="5374979"/>
            <a:ext cx="79734" cy="1262462"/>
          </a:xfrm>
          <a:prstGeom prst="rect">
            <a:avLst/>
          </a:prstGeom>
        </p:spPr>
      </p:pic>
      <p:pic>
        <p:nvPicPr>
          <p:cNvPr id="9" name="Gráfico 8">
            <a:extLst>
              <a:ext uri="{FF2B5EF4-FFF2-40B4-BE49-F238E27FC236}">
                <a16:creationId xmlns:a16="http://schemas.microsoft.com/office/drawing/2014/main" id="{A28B3EA1-BE00-40B5-A69B-9FAA1BE005C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4590" y="871323"/>
            <a:ext cx="1950577" cy="1160612"/>
          </a:xfrm>
          <a:prstGeom prst="rect">
            <a:avLst/>
          </a:prstGeom>
        </p:spPr>
      </p:pic>
    </p:spTree>
    <p:extLst>
      <p:ext uri="{BB962C8B-B14F-4D97-AF65-F5344CB8AC3E}">
        <p14:creationId xmlns:p14="http://schemas.microsoft.com/office/powerpoint/2010/main" val="2991752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final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739BA59-69B5-4BA8-A153-9A136681CF17}"/>
              </a:ext>
            </a:extLst>
          </p:cNvPr>
          <p:cNvSpPr>
            <a:spLocks noGrp="1"/>
          </p:cNvSpPr>
          <p:nvPr>
            <p:ph type="body" idx="1" hasCustomPrompt="1"/>
          </p:nvPr>
        </p:nvSpPr>
        <p:spPr>
          <a:xfrm>
            <a:off x="3131618" y="1430655"/>
            <a:ext cx="2880766" cy="707886"/>
          </a:xfrm>
          <a:prstGeom prst="rect">
            <a:avLst/>
          </a:prstGeom>
        </p:spPr>
        <p:txBody>
          <a:bodyPr>
            <a:normAutofit/>
          </a:bodyPr>
          <a:lstStyle>
            <a:lvl1pPr marL="0" indent="0" algn="ctr">
              <a:buNone/>
              <a:defRPr sz="3000" b="1" i="0">
                <a:solidFill>
                  <a:srgbClr val="3BFF95"/>
                </a:solidFill>
                <a:latin typeface="Calibri" panose="020F0502020204030204" pitchFamily="34" charset="0"/>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Thank you!</a:t>
            </a:r>
          </a:p>
        </p:txBody>
      </p:sp>
      <p:pic>
        <p:nvPicPr>
          <p:cNvPr id="22" name="Gráfico 21">
            <a:extLst>
              <a:ext uri="{FF2B5EF4-FFF2-40B4-BE49-F238E27FC236}">
                <a16:creationId xmlns:a16="http://schemas.microsoft.com/office/drawing/2014/main" id="{FA736C32-83BF-4701-A120-C92EB277E88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844033" y="5371583"/>
            <a:ext cx="79734" cy="1262462"/>
          </a:xfrm>
          <a:prstGeom prst="rect">
            <a:avLst/>
          </a:prstGeom>
        </p:spPr>
      </p:pic>
      <p:pic>
        <p:nvPicPr>
          <p:cNvPr id="23" name="Picture 2">
            <a:extLst>
              <a:ext uri="{FF2B5EF4-FFF2-40B4-BE49-F238E27FC236}">
                <a16:creationId xmlns:a16="http://schemas.microsoft.com/office/drawing/2014/main" id="{58CDCDE3-95BD-4EF2-825B-A47CF3185D7F}"/>
              </a:ext>
            </a:extLst>
          </p:cNvPr>
          <p:cNvPicPr>
            <a:picLocks noChangeAspect="1"/>
          </p:cNvPicPr>
          <p:nvPr userDrawn="1"/>
        </p:nvPicPr>
        <p:blipFill>
          <a:blip r:embed="rId5"/>
          <a:stretch>
            <a:fillRect/>
          </a:stretch>
        </p:blipFill>
        <p:spPr>
          <a:xfrm>
            <a:off x="661217" y="6388617"/>
            <a:ext cx="1090543" cy="231741"/>
          </a:xfrm>
          <a:prstGeom prst="rect">
            <a:avLst/>
          </a:prstGeom>
        </p:spPr>
      </p:pic>
      <p:pic>
        <p:nvPicPr>
          <p:cNvPr id="25" name="Gráfico 24">
            <a:extLst>
              <a:ext uri="{FF2B5EF4-FFF2-40B4-BE49-F238E27FC236}">
                <a16:creationId xmlns:a16="http://schemas.microsoft.com/office/drawing/2014/main" id="{DC678C40-A850-4661-8B14-B0CBF6F8754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652214" y="1093564"/>
            <a:ext cx="823913" cy="1172046"/>
          </a:xfrm>
          <a:prstGeom prst="rect">
            <a:avLst/>
          </a:prstGeom>
        </p:spPr>
      </p:pic>
      <p:sp>
        <p:nvSpPr>
          <p:cNvPr id="27" name="Subtitle 2">
            <a:extLst>
              <a:ext uri="{FF2B5EF4-FFF2-40B4-BE49-F238E27FC236}">
                <a16:creationId xmlns:a16="http://schemas.microsoft.com/office/drawing/2014/main" id="{AF2798AB-B03B-4E95-A1C8-85C4332642A4}"/>
              </a:ext>
            </a:extLst>
          </p:cNvPr>
          <p:cNvSpPr txBox="1">
            <a:spLocks/>
          </p:cNvSpPr>
          <p:nvPr userDrawn="1"/>
        </p:nvSpPr>
        <p:spPr>
          <a:xfrm>
            <a:off x="6661739" y="1322831"/>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a:t>info@genb-project.eu</a:t>
            </a:r>
            <a:endParaRPr lang="pt-PT" sz="1400" dirty="0"/>
          </a:p>
        </p:txBody>
      </p:sp>
      <p:pic>
        <p:nvPicPr>
          <p:cNvPr id="33" name="Gráfico 32">
            <a:extLst>
              <a:ext uri="{FF2B5EF4-FFF2-40B4-BE49-F238E27FC236}">
                <a16:creationId xmlns:a16="http://schemas.microsoft.com/office/drawing/2014/main" id="{8AA900D8-A334-424B-AE3E-2F7EBD02C21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4591" y="3760222"/>
            <a:ext cx="1000125" cy="85725"/>
          </a:xfrm>
          <a:prstGeom prst="rect">
            <a:avLst/>
          </a:prstGeom>
        </p:spPr>
      </p:pic>
      <p:pic>
        <p:nvPicPr>
          <p:cNvPr id="34" name="Gráfico 33">
            <a:extLst>
              <a:ext uri="{FF2B5EF4-FFF2-40B4-BE49-F238E27FC236}">
                <a16:creationId xmlns:a16="http://schemas.microsoft.com/office/drawing/2014/main" id="{DA986E21-9F1B-467B-B797-668AC0F7C76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68416" y="4497388"/>
            <a:ext cx="717181" cy="272731"/>
          </a:xfrm>
          <a:prstGeom prst="rect">
            <a:avLst/>
          </a:prstGeom>
        </p:spPr>
      </p:pic>
      <p:pic>
        <p:nvPicPr>
          <p:cNvPr id="35" name="Gráfico 34">
            <a:extLst>
              <a:ext uri="{FF2B5EF4-FFF2-40B4-BE49-F238E27FC236}">
                <a16:creationId xmlns:a16="http://schemas.microsoft.com/office/drawing/2014/main" id="{F1D1AEB0-6D60-4A56-B5BC-B563653CD304}"/>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184828" y="4513199"/>
            <a:ext cx="941957" cy="250520"/>
          </a:xfrm>
          <a:prstGeom prst="rect">
            <a:avLst/>
          </a:prstGeom>
        </p:spPr>
      </p:pic>
      <p:pic>
        <p:nvPicPr>
          <p:cNvPr id="36" name="Gráfico 35">
            <a:extLst>
              <a:ext uri="{FF2B5EF4-FFF2-40B4-BE49-F238E27FC236}">
                <a16:creationId xmlns:a16="http://schemas.microsoft.com/office/drawing/2014/main" id="{700DF2AE-4F0C-43A5-B1C6-D4553E74F0F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780042" y="4458256"/>
            <a:ext cx="807762" cy="289199"/>
          </a:xfrm>
          <a:prstGeom prst="rect">
            <a:avLst/>
          </a:prstGeom>
        </p:spPr>
      </p:pic>
      <p:pic>
        <p:nvPicPr>
          <p:cNvPr id="38" name="Gráfico 37">
            <a:extLst>
              <a:ext uri="{FF2B5EF4-FFF2-40B4-BE49-F238E27FC236}">
                <a16:creationId xmlns:a16="http://schemas.microsoft.com/office/drawing/2014/main" id="{1BFABBAE-E945-44EB-9261-7C37EC0919B7}"/>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17477" y="5375204"/>
            <a:ext cx="339925" cy="319929"/>
          </a:xfrm>
          <a:prstGeom prst="rect">
            <a:avLst/>
          </a:prstGeom>
        </p:spPr>
      </p:pic>
      <p:pic>
        <p:nvPicPr>
          <p:cNvPr id="40" name="Gráfico 39">
            <a:extLst>
              <a:ext uri="{FF2B5EF4-FFF2-40B4-BE49-F238E27FC236}">
                <a16:creationId xmlns:a16="http://schemas.microsoft.com/office/drawing/2014/main" id="{2211E6CE-999D-47CA-8E78-77170CD7D08C}"/>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069006" y="5361922"/>
            <a:ext cx="636077" cy="361906"/>
          </a:xfrm>
          <a:prstGeom prst="rect">
            <a:avLst/>
          </a:prstGeom>
        </p:spPr>
      </p:pic>
      <p:pic>
        <p:nvPicPr>
          <p:cNvPr id="41" name="Gráfico 40">
            <a:extLst>
              <a:ext uri="{FF2B5EF4-FFF2-40B4-BE49-F238E27FC236}">
                <a16:creationId xmlns:a16="http://schemas.microsoft.com/office/drawing/2014/main" id="{D417C3C7-36BE-47D9-B71C-7B4B814AA79A}"/>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3166042" y="5418276"/>
            <a:ext cx="991160" cy="245235"/>
          </a:xfrm>
          <a:prstGeom prst="rect">
            <a:avLst/>
          </a:prstGeom>
        </p:spPr>
      </p:pic>
      <p:pic>
        <p:nvPicPr>
          <p:cNvPr id="43" name="Gráfico 42">
            <a:extLst>
              <a:ext uri="{FF2B5EF4-FFF2-40B4-BE49-F238E27FC236}">
                <a16:creationId xmlns:a16="http://schemas.microsoft.com/office/drawing/2014/main" id="{CD3C49D6-C161-43F3-B8FA-DE758A367BA4}"/>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4563767" y="5405865"/>
            <a:ext cx="689113" cy="270058"/>
          </a:xfrm>
          <a:prstGeom prst="rect">
            <a:avLst/>
          </a:prstGeom>
        </p:spPr>
      </p:pic>
      <p:pic>
        <p:nvPicPr>
          <p:cNvPr id="44" name="Gráfico 43">
            <a:extLst>
              <a:ext uri="{FF2B5EF4-FFF2-40B4-BE49-F238E27FC236}">
                <a16:creationId xmlns:a16="http://schemas.microsoft.com/office/drawing/2014/main" id="{304D794F-DA24-4EA6-8328-622538FFF52A}"/>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5734682" y="5427345"/>
            <a:ext cx="879432" cy="269825"/>
          </a:xfrm>
          <a:prstGeom prst="rect">
            <a:avLst/>
          </a:prstGeom>
        </p:spPr>
      </p:pic>
      <p:pic>
        <p:nvPicPr>
          <p:cNvPr id="46" name="Imagem 45" descr="Uma imagem com texto&#10;&#10;Descrição gerada automaticamente">
            <a:extLst>
              <a:ext uri="{FF2B5EF4-FFF2-40B4-BE49-F238E27FC236}">
                <a16:creationId xmlns:a16="http://schemas.microsoft.com/office/drawing/2014/main" id="{C04E755E-BE1A-4C5C-A626-889F184C4001}"/>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894605" y="4451644"/>
            <a:ext cx="966454" cy="348853"/>
          </a:xfrm>
          <a:prstGeom prst="rect">
            <a:avLst/>
          </a:prstGeom>
        </p:spPr>
      </p:pic>
      <p:pic>
        <p:nvPicPr>
          <p:cNvPr id="48" name="Imagem 47" descr="Uma imagem com texto, relógio&#10;&#10;Descrição gerada automaticamente">
            <a:extLst>
              <a:ext uri="{FF2B5EF4-FFF2-40B4-BE49-F238E27FC236}">
                <a16:creationId xmlns:a16="http://schemas.microsoft.com/office/drawing/2014/main" id="{15E9BBCE-4D5C-411B-A8A2-554B3BE2B675}"/>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4431010" y="4482740"/>
            <a:ext cx="971023" cy="302744"/>
          </a:xfrm>
          <a:prstGeom prst="rect">
            <a:avLst/>
          </a:prstGeom>
        </p:spPr>
      </p:pic>
      <p:pic>
        <p:nvPicPr>
          <p:cNvPr id="26" name="Gráfico 25">
            <a:extLst>
              <a:ext uri="{FF2B5EF4-FFF2-40B4-BE49-F238E27FC236}">
                <a16:creationId xmlns:a16="http://schemas.microsoft.com/office/drawing/2014/main" id="{FD6D74B2-0E4D-478A-8296-7E486FBB1508}"/>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653439" y="1324038"/>
            <a:ext cx="1947246" cy="1160102"/>
          </a:xfrm>
          <a:prstGeom prst="rect">
            <a:avLst/>
          </a:prstGeom>
        </p:spPr>
      </p:pic>
      <p:pic>
        <p:nvPicPr>
          <p:cNvPr id="2" name="Gráfico 28">
            <a:extLst>
              <a:ext uri="{FF2B5EF4-FFF2-40B4-BE49-F238E27FC236}">
                <a16:creationId xmlns:a16="http://schemas.microsoft.com/office/drawing/2014/main" id="{33452801-4C56-A3EB-1D79-4DDABD5B254B}"/>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6652214" y="2640425"/>
            <a:ext cx="276225" cy="276225"/>
          </a:xfrm>
          <a:prstGeom prst="rect">
            <a:avLst/>
          </a:prstGeom>
        </p:spPr>
      </p:pic>
      <p:pic>
        <p:nvPicPr>
          <p:cNvPr id="3" name="Gráfico 29">
            <a:extLst>
              <a:ext uri="{FF2B5EF4-FFF2-40B4-BE49-F238E27FC236}">
                <a16:creationId xmlns:a16="http://schemas.microsoft.com/office/drawing/2014/main" id="{BDCD4EC8-5022-AE90-E8FF-AAB74ADBB7F6}"/>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7064170" y="2640425"/>
            <a:ext cx="276225" cy="276225"/>
          </a:xfrm>
          <a:prstGeom prst="rect">
            <a:avLst/>
          </a:prstGeom>
        </p:spPr>
      </p:pic>
      <p:pic>
        <p:nvPicPr>
          <p:cNvPr id="4" name="Gráfico 35">
            <a:extLst>
              <a:ext uri="{FF2B5EF4-FFF2-40B4-BE49-F238E27FC236}">
                <a16:creationId xmlns:a16="http://schemas.microsoft.com/office/drawing/2014/main" id="{D86ACDDF-C574-3695-9126-C301F6CEF4E2}"/>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7476126" y="2640425"/>
            <a:ext cx="276225" cy="276225"/>
          </a:xfrm>
          <a:prstGeom prst="rect">
            <a:avLst/>
          </a:prstGeom>
        </p:spPr>
      </p:pic>
      <p:pic>
        <p:nvPicPr>
          <p:cNvPr id="6" name="Picture 5">
            <a:extLst>
              <a:ext uri="{FF2B5EF4-FFF2-40B4-BE49-F238E27FC236}">
                <a16:creationId xmlns:a16="http://schemas.microsoft.com/office/drawing/2014/main" id="{31863A15-46B3-7B80-19D8-A43D3A5DAB1B}"/>
              </a:ext>
            </a:extLst>
          </p:cNvPr>
          <p:cNvPicPr>
            <a:picLocks noChangeAspect="1"/>
          </p:cNvPicPr>
          <p:nvPr userDrawn="1"/>
        </p:nvPicPr>
        <p:blipFill>
          <a:blip r:embed="rId36"/>
          <a:stretch>
            <a:fillRect/>
          </a:stretch>
        </p:blipFill>
        <p:spPr>
          <a:xfrm>
            <a:off x="8300038" y="2640425"/>
            <a:ext cx="276225" cy="276225"/>
          </a:xfrm>
          <a:prstGeom prst="rect">
            <a:avLst/>
          </a:prstGeom>
        </p:spPr>
      </p:pic>
      <p:pic>
        <p:nvPicPr>
          <p:cNvPr id="7" name="Picture 6">
            <a:extLst>
              <a:ext uri="{FF2B5EF4-FFF2-40B4-BE49-F238E27FC236}">
                <a16:creationId xmlns:a16="http://schemas.microsoft.com/office/drawing/2014/main" id="{1BEA3654-27E8-5D9E-3FEC-A4F620BB334C}"/>
              </a:ext>
            </a:extLst>
          </p:cNvPr>
          <p:cNvPicPr>
            <a:picLocks noChangeAspect="1"/>
          </p:cNvPicPr>
          <p:nvPr userDrawn="1"/>
        </p:nvPicPr>
        <p:blipFill>
          <a:blip r:embed="rId37"/>
          <a:stretch>
            <a:fillRect/>
          </a:stretch>
        </p:blipFill>
        <p:spPr>
          <a:xfrm>
            <a:off x="7888082" y="2640425"/>
            <a:ext cx="276225" cy="276225"/>
          </a:xfrm>
          <a:prstGeom prst="rect">
            <a:avLst/>
          </a:prstGeom>
        </p:spPr>
      </p:pic>
      <p:sp>
        <p:nvSpPr>
          <p:cNvPr id="8" name="Subtitle 2">
            <a:extLst>
              <a:ext uri="{FF2B5EF4-FFF2-40B4-BE49-F238E27FC236}">
                <a16:creationId xmlns:a16="http://schemas.microsoft.com/office/drawing/2014/main" id="{D91B25E5-22CF-6773-B872-445B56878078}"/>
              </a:ext>
            </a:extLst>
          </p:cNvPr>
          <p:cNvSpPr txBox="1">
            <a:spLocks/>
          </p:cNvSpPr>
          <p:nvPr userDrawn="1"/>
        </p:nvSpPr>
        <p:spPr>
          <a:xfrm>
            <a:off x="6661739" y="2355984"/>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b="0" i="0" dirty="0">
                <a:solidFill>
                  <a:schemeClr val="bg1"/>
                </a:solidFill>
                <a:effectLst/>
                <a:latin typeface="PuviRegular"/>
              </a:rPr>
              <a:t>@BIOVOICES</a:t>
            </a:r>
            <a:endParaRPr lang="pt-PT" sz="1400" dirty="0">
              <a:solidFill>
                <a:schemeClr val="bg1"/>
              </a:solidFill>
            </a:endParaRPr>
          </a:p>
        </p:txBody>
      </p:sp>
    </p:spTree>
    <p:extLst>
      <p:ext uri="{BB962C8B-B14F-4D97-AF65-F5344CB8AC3E}">
        <p14:creationId xmlns:p14="http://schemas.microsoft.com/office/powerpoint/2010/main" val="3657750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27446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60B196-6C76-4FE0-A2E9-306EDE891380}" type="datetimeFigureOut">
              <a:rPr lang="el-GR" smtClean="0"/>
              <a:t>22/5/2025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379095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3D60B196-6C76-4FE0-A2E9-306EDE891380}" type="datetimeFigureOut">
              <a:rPr lang="el-GR" smtClean="0"/>
              <a:t>22/5/2025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5544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3D60B196-6C76-4FE0-A2E9-306EDE891380}" type="datetimeFigureOut">
              <a:rPr lang="el-GR" smtClean="0"/>
              <a:t>22/5/2025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64996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3D60B196-6C76-4FE0-A2E9-306EDE891380}" type="datetimeFigureOut">
              <a:rPr lang="el-GR" smtClean="0"/>
              <a:t>22/5/2025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3659395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60B196-6C76-4FE0-A2E9-306EDE891380}" type="datetimeFigureOut">
              <a:rPr lang="el-GR" smtClean="0"/>
              <a:t>22/5/2025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896244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22/5/2025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225278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22/5/2025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‹N›</a:t>
            </a:fld>
            <a:endParaRPr lang="el-GR"/>
          </a:p>
        </p:txBody>
      </p:sp>
    </p:spTree>
    <p:extLst>
      <p:ext uri="{BB962C8B-B14F-4D97-AF65-F5344CB8AC3E}">
        <p14:creationId xmlns:p14="http://schemas.microsoft.com/office/powerpoint/2010/main" val="42327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0B196-6C76-4FE0-A2E9-306EDE891380}" type="datetimeFigureOut">
              <a:rPr lang="el-GR" smtClean="0"/>
              <a:t>22/5/2025</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C3F82-1941-46A1-8C8A-A1E4426A0788}" type="slidenum">
              <a:rPr lang="el-GR" smtClean="0"/>
              <a:t>‹N›</a:t>
            </a:fld>
            <a:endParaRPr lang="el-GR"/>
          </a:p>
        </p:txBody>
      </p:sp>
    </p:spTree>
    <p:extLst>
      <p:ext uri="{BB962C8B-B14F-4D97-AF65-F5344CB8AC3E}">
        <p14:creationId xmlns:p14="http://schemas.microsoft.com/office/powerpoint/2010/main" val="1033281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s://www.ecoschools.global/seven-steps-methodolog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ecoschools.global/seven-steps-methodology" TargetMode="Externa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75E06E-4BA7-48E6-B3EA-9604936F0BC2}"/>
              </a:ext>
            </a:extLst>
          </p:cNvPr>
          <p:cNvSpPr>
            <a:spLocks noGrp="1"/>
          </p:cNvSpPr>
          <p:nvPr>
            <p:ph type="title"/>
          </p:nvPr>
        </p:nvSpPr>
        <p:spPr/>
        <p:txBody>
          <a:bodyPr>
            <a:normAutofit fontScale="90000"/>
          </a:bodyPr>
          <a:lstStyle/>
          <a:p>
            <a:r>
              <a:rPr lang="pt-PT" dirty="0"/>
              <a:t>Materiais de formação</a:t>
            </a:r>
          </a:p>
        </p:txBody>
      </p:sp>
      <p:sp>
        <p:nvSpPr>
          <p:cNvPr id="3" name="Subtítulo 2">
            <a:extLst>
              <a:ext uri="{FF2B5EF4-FFF2-40B4-BE49-F238E27FC236}">
                <a16:creationId xmlns:a16="http://schemas.microsoft.com/office/drawing/2014/main" id="{D8A2EDF0-7A23-40CD-8304-26565CF08866}"/>
              </a:ext>
            </a:extLst>
          </p:cNvPr>
          <p:cNvSpPr>
            <a:spLocks noGrp="1"/>
          </p:cNvSpPr>
          <p:nvPr>
            <p:ph type="subTitle" idx="1"/>
          </p:nvPr>
        </p:nvSpPr>
        <p:spPr/>
        <p:txBody>
          <a:bodyPr>
            <a:normAutofit/>
          </a:bodyPr>
          <a:lstStyle/>
          <a:p>
            <a:r>
              <a:rPr lang="pt-BR" dirty="0"/>
              <a:t>PASSO 3: PLANO DE AÇÃO</a:t>
            </a:r>
            <a:endParaRPr lang="pt-PT" dirty="0"/>
          </a:p>
        </p:txBody>
      </p:sp>
      <p:sp>
        <p:nvSpPr>
          <p:cNvPr id="4" name="Subtítulo 2">
            <a:extLst>
              <a:ext uri="{FF2B5EF4-FFF2-40B4-BE49-F238E27FC236}">
                <a16:creationId xmlns:a16="http://schemas.microsoft.com/office/drawing/2014/main" id="{8FE72CC9-0969-A847-59F1-6FE0213E6584}"/>
              </a:ext>
            </a:extLst>
          </p:cNvPr>
          <p:cNvSpPr txBox="1">
            <a:spLocks/>
          </p:cNvSpPr>
          <p:nvPr/>
        </p:nvSpPr>
        <p:spPr>
          <a:xfrm>
            <a:off x="635131" y="5517232"/>
            <a:ext cx="2946486" cy="605474"/>
          </a:xfrm>
          <a:prstGeom prst="rect">
            <a:avLst/>
          </a:prstGeom>
        </p:spPr>
        <p:txBody>
          <a:bodyPr vert="horz" lIns="0" tIns="0" rIns="0" bIns="0" rtlCol="0" anchor="ctr" anchorCtr="0">
            <a:normAutofit/>
          </a:bodyPr>
          <a:lstStyle>
            <a:lvl1pPr marL="0" indent="0" algn="l" defTabSz="914400" rtl="0" eaLnBrk="1" latinLnBrk="0" hangingPunct="1">
              <a:spcBef>
                <a:spcPct val="20000"/>
              </a:spcBef>
              <a:buFont typeface="Arial" pitchFamily="34" charset="0"/>
              <a:buNone/>
              <a:defRPr sz="1875" b="0" kern="1200">
                <a:solidFill>
                  <a:srgbClr val="3BFF95"/>
                </a:solidFill>
                <a:latin typeface="Calibri" panose="020F0502020204030204" pitchFamily="34" charset="0"/>
                <a:ea typeface="+mn-ea"/>
                <a:cs typeface="Calibri" panose="020F0502020204030204" pitchFamily="34" charset="0"/>
              </a:defRPr>
            </a:lvl1pPr>
            <a:lvl2pPr marL="342900"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800"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7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6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r>
              <a:rPr lang="en-US" dirty="0"/>
              <a:t>M. </a:t>
            </a:r>
            <a:r>
              <a:rPr lang="en-US" dirty="0" err="1"/>
              <a:t>Giannakopoulou</a:t>
            </a:r>
            <a:endParaRPr lang="en-US" dirty="0"/>
          </a:p>
        </p:txBody>
      </p:sp>
    </p:spTree>
    <p:extLst>
      <p:ext uri="{BB962C8B-B14F-4D97-AF65-F5344CB8AC3E}">
        <p14:creationId xmlns:p14="http://schemas.microsoft.com/office/powerpoint/2010/main" val="3396059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err="1">
                <a:latin typeface="Century Gothic"/>
              </a:rPr>
              <a:t>Recursos</a:t>
            </a:r>
            <a:r>
              <a:rPr lang="en-US" sz="4000" b="1" dirty="0">
                <a:latin typeface="Century Gothic"/>
              </a:rPr>
              <a:t> </a:t>
            </a:r>
            <a:r>
              <a:rPr lang="en-US" sz="4000" b="1" dirty="0" err="1">
                <a:latin typeface="Century Gothic"/>
              </a:rPr>
              <a:t>Educativos</a:t>
            </a:r>
            <a:endParaRPr lang="el-GR" sz="4000" b="1" dirty="0">
              <a:latin typeface="Century Gothic"/>
            </a:endParaRPr>
          </a:p>
        </p:txBody>
      </p:sp>
      <p:sp>
        <p:nvSpPr>
          <p:cNvPr id="4" name="Content Placeholder 3"/>
          <p:cNvSpPr txBox="1">
            <a:spLocks noGrp="1"/>
          </p:cNvSpPr>
          <p:nvPr>
            <p:ph idx="1"/>
          </p:nvPr>
        </p:nvSpPr>
        <p:spPr>
          <a:xfrm>
            <a:off x="457200" y="1600200"/>
            <a:ext cx="8229600" cy="1668149"/>
          </a:xfrm>
          <a:prstGeom prst="rect">
            <a:avLst/>
          </a:prstGeom>
          <a:noFill/>
        </p:spPr>
        <p:txBody>
          <a:bodyPr wrap="square" rtlCol="0">
            <a:spAutoFit/>
          </a:bodyPr>
          <a:lstStyle/>
          <a:p>
            <a:r>
              <a:rPr lang="en-US" dirty="0">
                <a:hlinkClick r:id="rId2"/>
              </a:rPr>
              <a:t>https</a:t>
            </a:r>
            <a:r>
              <a:rPr lang="en-US">
                <a:hlinkClick r:id="rId2"/>
              </a:rPr>
              <a:t>://www.ecoschools.global/seven-steps-methodology</a:t>
            </a:r>
            <a:endParaRPr lang="en-US"/>
          </a:p>
          <a:p>
            <a:endParaRPr lang="en-US" dirty="0"/>
          </a:p>
        </p:txBody>
      </p:sp>
    </p:spTree>
    <p:extLst>
      <p:ext uri="{BB962C8B-B14F-4D97-AF65-F5344CB8AC3E}">
        <p14:creationId xmlns:p14="http://schemas.microsoft.com/office/powerpoint/2010/main" val="196237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1">
            <a:extLst>
              <a:ext uri="{FF2B5EF4-FFF2-40B4-BE49-F238E27FC236}">
                <a16:creationId xmlns:a16="http://schemas.microsoft.com/office/drawing/2014/main" id="{B9969519-20DA-435A-ABBE-35BEA1437994}"/>
              </a:ext>
            </a:extLst>
          </p:cNvPr>
          <p:cNvSpPr>
            <a:spLocks noGrp="1"/>
          </p:cNvSpPr>
          <p:nvPr>
            <p:ph type="body" idx="1"/>
          </p:nvPr>
        </p:nvSpPr>
        <p:spPr/>
        <p:txBody>
          <a:bodyPr/>
          <a:lstStyle/>
          <a:p>
            <a:endParaRPr lang="pt-PT"/>
          </a:p>
        </p:txBody>
      </p:sp>
    </p:spTree>
    <p:extLst>
      <p:ext uri="{BB962C8B-B14F-4D97-AF65-F5344CB8AC3E}">
        <p14:creationId xmlns:p14="http://schemas.microsoft.com/office/powerpoint/2010/main" val="2024316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3"/>
            <a:ext cx="8229600" cy="1143000"/>
          </a:xfrm>
        </p:spPr>
        <p:txBody>
          <a:bodyPr>
            <a:normAutofit/>
          </a:bodyPr>
          <a:lstStyle/>
          <a:p>
            <a:r>
              <a:rPr lang="pt-BR" sz="4000" b="1" dirty="0"/>
              <a:t>O que é um plano de ação?</a:t>
            </a:r>
            <a:endParaRPr lang="el-GR" sz="4000" b="1" dirty="0">
              <a:cs typeface="Calibri"/>
            </a:endParaRPr>
          </a:p>
        </p:txBody>
      </p:sp>
      <p:sp>
        <p:nvSpPr>
          <p:cNvPr id="3" name="Content Placeholder 2"/>
          <p:cNvSpPr>
            <a:spLocks noGrp="1"/>
          </p:cNvSpPr>
          <p:nvPr>
            <p:ph idx="1"/>
          </p:nvPr>
        </p:nvSpPr>
        <p:spPr>
          <a:xfrm>
            <a:off x="460544" y="1074584"/>
            <a:ext cx="8208912" cy="2808312"/>
          </a:xfrm>
        </p:spPr>
        <p:txBody>
          <a:bodyPr>
            <a:normAutofit/>
          </a:bodyPr>
          <a:lstStyle/>
          <a:p>
            <a:pPr marL="0" indent="0">
              <a:buNone/>
            </a:pPr>
            <a:r>
              <a:rPr lang="pt-BR" sz="2000" dirty="0">
                <a:latin typeface="+mj-lt"/>
              </a:rPr>
              <a:t>É o núcleo do seu trabalho Eco-Escolas e deve ser desenvolvido utilizando os resultados da sua Auditoria de Sustentabilidade. Ajudará o Comité Ecológico a definir prioridades, a implementar soluções e a criar objetivos SMART que envolverão toda a comunidade escolar.</a:t>
            </a:r>
            <a:endParaRPr lang="en-US" sz="2000" dirty="0">
              <a:latin typeface="+mj-lt"/>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2039" y="2402208"/>
            <a:ext cx="5760914" cy="2816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2280" y="3158499"/>
            <a:ext cx="2298824" cy="923330"/>
          </a:xfrm>
          <a:prstGeom prst="rect">
            <a:avLst/>
          </a:prstGeom>
          <a:noFill/>
        </p:spPr>
        <p:txBody>
          <a:bodyPr wrap="square" rtlCol="0">
            <a:spAutoFit/>
          </a:bodyPr>
          <a:lstStyle/>
          <a:p>
            <a:r>
              <a:rPr lang="en-US" dirty="0">
                <a:hlinkClick r:id="rId3"/>
              </a:rPr>
              <a:t>https://www.ecoschools.global/seven-steps-methodology</a:t>
            </a:r>
            <a:endParaRPr lang="en-US" dirty="0"/>
          </a:p>
        </p:txBody>
      </p:sp>
    </p:spTree>
    <p:extLst>
      <p:ext uri="{BB962C8B-B14F-4D97-AF65-F5344CB8AC3E}">
        <p14:creationId xmlns:p14="http://schemas.microsoft.com/office/powerpoint/2010/main" val="3886430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309" y="275935"/>
            <a:ext cx="7139136" cy="1143000"/>
          </a:xfrm>
        </p:spPr>
        <p:txBody>
          <a:bodyPr>
            <a:noAutofit/>
          </a:bodyPr>
          <a:lstStyle/>
          <a:p>
            <a:pPr algn="l"/>
            <a:r>
              <a:rPr lang="en-US" sz="3600" dirty="0"/>
              <a:t>What are the steps you need to take to create an Action Plan?</a:t>
            </a:r>
            <a:endParaRPr lang="el-GR" sz="3600">
              <a:cs typeface="Calibri"/>
            </a:endParaRPr>
          </a:p>
        </p:txBody>
      </p:sp>
      <p:sp>
        <p:nvSpPr>
          <p:cNvPr id="3" name="Content Placeholder 2"/>
          <p:cNvSpPr>
            <a:spLocks noGrp="1"/>
          </p:cNvSpPr>
          <p:nvPr>
            <p:ph idx="1"/>
          </p:nvPr>
        </p:nvSpPr>
        <p:spPr>
          <a:xfrm>
            <a:off x="697247" y="1411168"/>
            <a:ext cx="7494621" cy="4525963"/>
          </a:xfrm>
        </p:spPr>
        <p:txBody>
          <a:bodyPr vert="horz" lIns="91440" tIns="45720" rIns="91440" bIns="45720" rtlCol="0" anchor="t">
            <a:normAutofit/>
          </a:bodyPr>
          <a:lstStyle/>
          <a:p>
            <a:endParaRPr lang="en-US" sz="1600" dirty="0">
              <a:latin typeface="+mj-lt"/>
            </a:endParaRPr>
          </a:p>
          <a:p>
            <a:pPr marL="514350" indent="-514350">
              <a:buFont typeface="+mj-lt"/>
              <a:buAutoNum type="arabicPeriod"/>
            </a:pPr>
            <a:r>
              <a:rPr lang="en-US" sz="1800" b="1" dirty="0">
                <a:latin typeface="+mj-lt"/>
              </a:rPr>
              <a:t>Use the Sustainability Audit to identify the priority areas in your school</a:t>
            </a:r>
            <a:r>
              <a:rPr lang="en-US" sz="1800" dirty="0">
                <a:latin typeface="+mj-lt"/>
              </a:rPr>
              <a:t>. To keep it manageable we suggest focusing on not more than three Themes at a time. In this stage, the Eco Committee should analyze the findings and identify the key areas where the school is performing well, areas that need improvement and set priorities based on the audit.</a:t>
            </a:r>
            <a:endParaRPr lang="en-US" sz="1800" dirty="0">
              <a:latin typeface="+mj-lt"/>
              <a:cs typeface="Calibri"/>
            </a:endParaRPr>
          </a:p>
          <a:p>
            <a:pPr marL="514350" indent="-514350">
              <a:buAutoNum type="arabicPeriod"/>
            </a:pPr>
            <a:endParaRPr lang="en-US" sz="1800" dirty="0">
              <a:latin typeface="+mj-lt"/>
              <a:cs typeface="Calibri"/>
            </a:endParaRPr>
          </a:p>
          <a:p>
            <a:pPr marL="514350" indent="-514350">
              <a:buFont typeface="+mj-lt"/>
              <a:buAutoNum type="arabicPeriod"/>
            </a:pPr>
            <a:r>
              <a:rPr lang="en-US" sz="1800" b="1" dirty="0">
                <a:latin typeface="+mj-lt"/>
              </a:rPr>
              <a:t>Create an Action Plan to resolve or improve those problems</a:t>
            </a:r>
            <a:r>
              <a:rPr lang="en-US" sz="1800" dirty="0">
                <a:latin typeface="+mj-lt"/>
              </a:rPr>
              <a:t>. It should include: the necessary tasks, the people responsible and time frame for actions in order to achieve your goals/targets</a:t>
            </a:r>
            <a:endParaRPr lang="en-US" sz="1800" dirty="0">
              <a:latin typeface="+mj-lt"/>
              <a:cs typeface="Calibri"/>
            </a:endParaRPr>
          </a:p>
          <a:p>
            <a:pPr marL="514350" indent="-514350">
              <a:buFont typeface="+mj-lt"/>
              <a:buAutoNum type="arabicPeriod"/>
            </a:pPr>
            <a:endParaRPr lang="en-US" sz="1800" dirty="0">
              <a:latin typeface="+mj-lt"/>
              <a:cs typeface="Calibri"/>
            </a:endParaRPr>
          </a:p>
          <a:p>
            <a:pPr marL="514350" indent="-514350">
              <a:buFont typeface="+mj-lt"/>
              <a:buAutoNum type="arabicPeriod"/>
            </a:pPr>
            <a:r>
              <a:rPr lang="en-US" sz="1800" b="1" dirty="0">
                <a:latin typeface="+mj-lt"/>
                <a:cs typeface="Calibri"/>
              </a:rPr>
              <a:t>Make your action plan SMART </a:t>
            </a:r>
            <a:r>
              <a:rPr lang="en-US" sz="1800" dirty="0">
                <a:latin typeface="+mj-lt"/>
                <a:cs typeface="Calibri"/>
              </a:rPr>
              <a:t>(specific, measurable, attainable, realistic and timely)</a:t>
            </a:r>
          </a:p>
          <a:p>
            <a:pPr marL="514350" indent="-514350">
              <a:buAutoNum type="arabicPeriod"/>
            </a:pPr>
            <a:endParaRPr lang="en-US" sz="1600" dirty="0">
              <a:latin typeface="+mj-lt"/>
              <a:cs typeface="Calibri"/>
            </a:endParaRPr>
          </a:p>
          <a:p>
            <a:pPr marL="514350" indent="-514350">
              <a:buAutoNum type="arabicPeriod"/>
            </a:pPr>
            <a:endParaRPr lang="en-US" sz="1600" dirty="0">
              <a:latin typeface="+mj-lt"/>
              <a:cs typeface="Calibri"/>
            </a:endParaRPr>
          </a:p>
        </p:txBody>
      </p:sp>
    </p:spTree>
    <p:extLst>
      <p:ext uri="{BB962C8B-B14F-4D97-AF65-F5344CB8AC3E}">
        <p14:creationId xmlns:p14="http://schemas.microsoft.com/office/powerpoint/2010/main" val="3648219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7139136" cy="1143000"/>
          </a:xfrm>
        </p:spPr>
        <p:txBody>
          <a:bodyPr>
            <a:noAutofit/>
          </a:bodyPr>
          <a:lstStyle/>
          <a:p>
            <a:pPr algn="l"/>
            <a:r>
              <a:rPr lang="pt-BR" sz="3600" dirty="0"/>
              <a:t>Quais são os passos necessários para criar um Plano de Ação?</a:t>
            </a:r>
            <a:endParaRPr lang="el-GR" sz="3600" dirty="0">
              <a:cs typeface="Calibri"/>
            </a:endParaRPr>
          </a:p>
        </p:txBody>
      </p:sp>
      <p:sp>
        <p:nvSpPr>
          <p:cNvPr id="3" name="Content Placeholder 2"/>
          <p:cNvSpPr>
            <a:spLocks noGrp="1"/>
          </p:cNvSpPr>
          <p:nvPr>
            <p:ph idx="1"/>
          </p:nvPr>
        </p:nvSpPr>
        <p:spPr>
          <a:xfrm>
            <a:off x="187477" y="1323551"/>
            <a:ext cx="4874085" cy="4525963"/>
          </a:xfrm>
        </p:spPr>
        <p:txBody>
          <a:bodyPr vert="horz" lIns="91440" tIns="45720" rIns="91440" bIns="45720" rtlCol="0" anchor="t">
            <a:normAutofit/>
          </a:bodyPr>
          <a:lstStyle/>
          <a:p>
            <a:pPr marL="0" indent="0">
              <a:buNone/>
            </a:pPr>
            <a:endParaRPr lang="en-US" sz="1600" dirty="0">
              <a:latin typeface="+mj-lt"/>
              <a:cs typeface="Calibri"/>
            </a:endParaRPr>
          </a:p>
          <a:p>
            <a:pPr marL="0" indent="0">
              <a:buNone/>
            </a:pPr>
            <a:r>
              <a:rPr lang="pt-BR" sz="1600" dirty="0">
                <a:latin typeface="+mj-lt"/>
              </a:rPr>
              <a:t>4. Como em todos os aspetos do processo das eco-escolas, os alunos devem ser envolvidos tanto quanto possível na elaboração do Plano de Ação. Por exemplo, podem</a:t>
            </a:r>
            <a:endParaRPr lang="en-US" sz="1600" dirty="0">
              <a:latin typeface="+mj-lt"/>
            </a:endParaRPr>
          </a:p>
          <a:p>
            <a:pPr>
              <a:buFont typeface="Wingdings" pitchFamily="2" charset="2"/>
              <a:buChar char="Ø"/>
            </a:pPr>
            <a:r>
              <a:rPr lang="pt-BR" sz="1600" dirty="0">
                <a:latin typeface="+mj-lt"/>
              </a:rPr>
              <a:t>assumir funções de liderança ou criar grupos mais pequenos e delegar responsabilidades a mais pessoas
sugerir uma série de soluções e votar na melhor
iniciar uma campanha de sensibilização e conceber as atividades que devem ser implementadas
organizar celebrações ou concursos premiados relativos ao Plano de Ação</a:t>
            </a:r>
            <a:endParaRPr lang="el-GR" sz="1600" dirty="0">
              <a:latin typeface="+mj-lt"/>
            </a:endParaRPr>
          </a:p>
        </p:txBody>
      </p:sp>
      <p:pic>
        <p:nvPicPr>
          <p:cNvPr id="4" name="Picture 3">
            <a:extLst>
              <a:ext uri="{FF2B5EF4-FFF2-40B4-BE49-F238E27FC236}">
                <a16:creationId xmlns:a16="http://schemas.microsoft.com/office/drawing/2014/main" id="{7C83925E-AF91-7D80-6234-51578F0D96B1}"/>
              </a:ext>
            </a:extLst>
          </p:cNvPr>
          <p:cNvPicPr>
            <a:picLocks noChangeAspect="1"/>
          </p:cNvPicPr>
          <p:nvPr/>
        </p:nvPicPr>
        <p:blipFill>
          <a:blip r:embed="rId3"/>
          <a:stretch>
            <a:fillRect/>
          </a:stretch>
        </p:blipFill>
        <p:spPr>
          <a:xfrm>
            <a:off x="5499426" y="2153082"/>
            <a:ext cx="3218953" cy="2129685"/>
          </a:xfrm>
          <a:prstGeom prst="rect">
            <a:avLst/>
          </a:prstGeom>
        </p:spPr>
      </p:pic>
    </p:spTree>
    <p:extLst>
      <p:ext uri="{BB962C8B-B14F-4D97-AF65-F5344CB8AC3E}">
        <p14:creationId xmlns:p14="http://schemas.microsoft.com/office/powerpoint/2010/main" val="2151214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216" y="1124744"/>
            <a:ext cx="8352928" cy="1584176"/>
          </a:xfrm>
        </p:spPr>
        <p:txBody>
          <a:bodyPr>
            <a:noAutofit/>
          </a:bodyPr>
          <a:lstStyle/>
          <a:p>
            <a:pPr marL="0" indent="0">
              <a:buNone/>
            </a:pPr>
            <a:r>
              <a:rPr lang="pt-BR" sz="1400" dirty="0"/>
              <a:t>A resolução de problemas ambientais através da Bioeconomia deve certamente ser uma parte fundamental dos planos de ação de todas as escolas. Vamos analisar as seguintes conclusões sobre a gestão de resíduos numa escola em Atenas com alunos do 2.º ano e ver como podem informar o nosso plano de ação. Os alunos recolheram os resíduos numa caixa, agruparam-nos e registaram-nos numa lista de verificação.</a:t>
            </a:r>
            <a:endParaRPr lang="en-US" sz="1400" dirty="0"/>
          </a:p>
          <a:p>
            <a:endParaRPr lang="en-US" sz="1600" dirty="0">
              <a:latin typeface="Century Gothic" pitchFamily="34" charset="0"/>
            </a:endParaRPr>
          </a:p>
          <a:p>
            <a:endParaRPr lang="en-US" sz="1600" dirty="0">
              <a:latin typeface="Century Gothic" pitchFamily="34" charset="0"/>
            </a:endParaRPr>
          </a:p>
          <a:p>
            <a:endParaRPr lang="en-US" sz="1600" dirty="0">
              <a:latin typeface="Century Gothic" pitchFamily="34" charset="0"/>
            </a:endParaRPr>
          </a:p>
          <a:p>
            <a:endParaRPr lang="en-US" sz="1600" dirty="0">
              <a:latin typeface="Century Gothic" pitchFamily="34" charset="0"/>
            </a:endParaRPr>
          </a:p>
          <a:p>
            <a:endParaRPr lang="en-US" sz="1600" dirty="0">
              <a:latin typeface="Century Gothic" pitchFamily="34" charset="0"/>
            </a:endParaRPr>
          </a:p>
          <a:p>
            <a:endParaRPr lang="en-US" sz="1600" dirty="0">
              <a:latin typeface="Century Gothic" pitchFamily="34" charset="0"/>
            </a:endParaRPr>
          </a:p>
        </p:txBody>
      </p:sp>
      <p:sp>
        <p:nvSpPr>
          <p:cNvPr id="5" name="Title 1"/>
          <p:cNvSpPr txBox="1">
            <a:spLocks/>
          </p:cNvSpPr>
          <p:nvPr/>
        </p:nvSpPr>
        <p:spPr>
          <a:xfrm>
            <a:off x="467544" y="11663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l-GR" b="1" dirty="0">
              <a:latin typeface="Century Gothic" pitchFamily="34" charset="0"/>
            </a:endParaRPr>
          </a:p>
        </p:txBody>
      </p:sp>
      <p:sp>
        <p:nvSpPr>
          <p:cNvPr id="6" name="Rectangle 5"/>
          <p:cNvSpPr/>
          <p:nvPr/>
        </p:nvSpPr>
        <p:spPr>
          <a:xfrm>
            <a:off x="1043608" y="318800"/>
            <a:ext cx="7416824" cy="646331"/>
          </a:xfrm>
          <a:prstGeom prst="rect">
            <a:avLst/>
          </a:prstGeom>
        </p:spPr>
        <p:txBody>
          <a:bodyPr wrap="square">
            <a:spAutoFit/>
          </a:bodyPr>
          <a:lstStyle/>
          <a:p>
            <a:r>
              <a:rPr lang="pt-BR" sz="3600" b="1" dirty="0"/>
              <a:t>Vamos colocar a teoria em prática</a:t>
            </a:r>
            <a:endParaRPr lang="el-GR" sz="36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136" y="2274735"/>
            <a:ext cx="2417640" cy="3222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Πίνακας 2">
            <a:extLst>
              <a:ext uri="{FF2B5EF4-FFF2-40B4-BE49-F238E27FC236}">
                <a16:creationId xmlns:a16="http://schemas.microsoft.com/office/drawing/2014/main" id="{E880FC2F-376C-D6E5-9EEB-D922DC61361C}"/>
              </a:ext>
            </a:extLst>
          </p:cNvPr>
          <p:cNvGraphicFramePr>
            <a:graphicFrameLocks noGrp="1"/>
          </p:cNvGraphicFramePr>
          <p:nvPr>
            <p:extLst>
              <p:ext uri="{D42A27DB-BD31-4B8C-83A1-F6EECF244321}">
                <p14:modId xmlns:p14="http://schemas.microsoft.com/office/powerpoint/2010/main" val="4236779507"/>
              </p:ext>
            </p:extLst>
          </p:nvPr>
        </p:nvGraphicFramePr>
        <p:xfrm>
          <a:off x="3038861" y="2192983"/>
          <a:ext cx="4968552" cy="3241927"/>
        </p:xfrm>
        <a:graphic>
          <a:graphicData uri="http://schemas.openxmlformats.org/drawingml/2006/table">
            <a:tbl>
              <a:tblPr firstRow="1" firstCol="1" bandRow="1"/>
              <a:tblGrid>
                <a:gridCol w="1380607">
                  <a:extLst>
                    <a:ext uri="{9D8B030D-6E8A-4147-A177-3AD203B41FA5}">
                      <a16:colId xmlns:a16="http://schemas.microsoft.com/office/drawing/2014/main" val="3527002830"/>
                    </a:ext>
                  </a:extLst>
                </a:gridCol>
                <a:gridCol w="738403">
                  <a:extLst>
                    <a:ext uri="{9D8B030D-6E8A-4147-A177-3AD203B41FA5}">
                      <a16:colId xmlns:a16="http://schemas.microsoft.com/office/drawing/2014/main" val="3963214749"/>
                    </a:ext>
                  </a:extLst>
                </a:gridCol>
                <a:gridCol w="857827">
                  <a:extLst>
                    <a:ext uri="{9D8B030D-6E8A-4147-A177-3AD203B41FA5}">
                      <a16:colId xmlns:a16="http://schemas.microsoft.com/office/drawing/2014/main" val="285964996"/>
                    </a:ext>
                  </a:extLst>
                </a:gridCol>
                <a:gridCol w="809261">
                  <a:extLst>
                    <a:ext uri="{9D8B030D-6E8A-4147-A177-3AD203B41FA5}">
                      <a16:colId xmlns:a16="http://schemas.microsoft.com/office/drawing/2014/main" val="3529687173"/>
                    </a:ext>
                  </a:extLst>
                </a:gridCol>
                <a:gridCol w="1182454">
                  <a:extLst>
                    <a:ext uri="{9D8B030D-6E8A-4147-A177-3AD203B41FA5}">
                      <a16:colId xmlns:a16="http://schemas.microsoft.com/office/drawing/2014/main" val="1469681925"/>
                    </a:ext>
                  </a:extLst>
                </a:gridCol>
              </a:tblGrid>
              <a:tr h="389061">
                <a:tc>
                  <a:txBody>
                    <a:bodyPr/>
                    <a:lstStyle/>
                    <a:p>
                      <a:pPr algn="l">
                        <a:lnSpc>
                          <a:spcPct val="107000"/>
                        </a:lnSpc>
                        <a:spcAft>
                          <a:spcPts val="800"/>
                        </a:spcAft>
                      </a:pPr>
                      <a:r>
                        <a:rPr lang="en-US" sz="1200" kern="100" dirty="0">
                          <a:effectLst/>
                        </a:rPr>
                        <a:t>Kind</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n-US" sz="1200" kern="100" dirty="0">
                          <a:effectLst/>
                          <a:latin typeface="Arial"/>
                          <a:ea typeface="Calibri" panose="020F0502020204030204" pitchFamily="34" charset="0"/>
                          <a:cs typeface="Arial"/>
                        </a:rPr>
                        <a:t>Tuesday</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n-US" sz="1200" kern="100" dirty="0">
                          <a:effectLst/>
                        </a:rPr>
                        <a:t>Wednesday</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n-US" sz="1200" kern="100" dirty="0">
                          <a:effectLst/>
                        </a:rPr>
                        <a:t>Thursday</a:t>
                      </a:r>
                      <a:r>
                        <a:rPr lang="el-GR" sz="1200" kern="100" dirty="0">
                          <a:effectLst/>
                        </a:rPr>
                        <a:t> </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n-US" sz="1200" kern="100" dirty="0">
                          <a:effectLst/>
                        </a:rPr>
                        <a:t>Friday</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extLst>
                  <a:ext uri="{0D108BD9-81ED-4DB2-BD59-A6C34878D82A}">
                    <a16:rowId xmlns:a16="http://schemas.microsoft.com/office/drawing/2014/main" val="2085846288"/>
                  </a:ext>
                </a:extLst>
              </a:tr>
              <a:tr h="170255">
                <a:tc>
                  <a:txBody>
                    <a:bodyPr/>
                    <a:lstStyle/>
                    <a:p>
                      <a:pPr algn="l">
                        <a:lnSpc>
                          <a:spcPct val="107000"/>
                        </a:lnSpc>
                        <a:spcAft>
                          <a:spcPts val="800"/>
                        </a:spcAft>
                      </a:pPr>
                      <a:r>
                        <a:rPr lang="en-US" sz="1200" kern="100" dirty="0">
                          <a:effectLst/>
                          <a:latin typeface="Arial"/>
                          <a:ea typeface="Calibri" panose="020F0502020204030204" pitchFamily="34" charset="0"/>
                          <a:cs typeface="Arial"/>
                        </a:rPr>
                        <a:t>Foil</a:t>
                      </a:r>
                      <a:r>
                        <a:rPr lang="en-US" sz="1200" kern="100" baseline="0" dirty="0">
                          <a:effectLst/>
                          <a:latin typeface="Arial"/>
                          <a:ea typeface="Calibri" panose="020F0502020204030204" pitchFamily="34" charset="0"/>
                          <a:cs typeface="Arial"/>
                        </a:rPr>
                        <a:t> Paper</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1</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6</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2</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1</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extLst>
                  <a:ext uri="{0D108BD9-81ED-4DB2-BD59-A6C34878D82A}">
                    <a16:rowId xmlns:a16="http://schemas.microsoft.com/office/drawing/2014/main" val="1226196235"/>
                  </a:ext>
                </a:extLst>
              </a:tr>
              <a:tr h="170255">
                <a:tc>
                  <a:txBody>
                    <a:bodyPr/>
                    <a:lstStyle/>
                    <a:p>
                      <a:pPr algn="l">
                        <a:lnSpc>
                          <a:spcPct val="107000"/>
                        </a:lnSpc>
                        <a:spcAft>
                          <a:spcPts val="800"/>
                        </a:spcAft>
                      </a:pPr>
                      <a:r>
                        <a:rPr lang="en-US" sz="1200" kern="100" dirty="0">
                          <a:effectLst/>
                        </a:rPr>
                        <a:t>Juice carton</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1</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1</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n-US" sz="1200" kern="100" dirty="0">
                          <a:effectLst/>
                        </a:rPr>
                        <a:t>2</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1</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extLst>
                  <a:ext uri="{0D108BD9-81ED-4DB2-BD59-A6C34878D82A}">
                    <a16:rowId xmlns:a16="http://schemas.microsoft.com/office/drawing/2014/main" val="1984935392"/>
                  </a:ext>
                </a:extLst>
              </a:tr>
              <a:tr h="172868">
                <a:tc>
                  <a:txBody>
                    <a:bodyPr/>
                    <a:lstStyle/>
                    <a:p>
                      <a:pPr algn="l">
                        <a:lnSpc>
                          <a:spcPct val="107000"/>
                        </a:lnSpc>
                        <a:spcAft>
                          <a:spcPts val="800"/>
                        </a:spcAft>
                      </a:pPr>
                      <a:r>
                        <a:rPr lang="en-US" sz="1200" kern="100" dirty="0">
                          <a:effectLst/>
                        </a:rPr>
                        <a:t>Paper bags</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n-US" sz="1200" kern="100" dirty="0">
                          <a:effectLst/>
                        </a:rPr>
                        <a:t>1</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2</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1</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extLst>
                  <a:ext uri="{0D108BD9-81ED-4DB2-BD59-A6C34878D82A}">
                    <a16:rowId xmlns:a16="http://schemas.microsoft.com/office/drawing/2014/main" val="2014609326"/>
                  </a:ext>
                </a:extLst>
              </a:tr>
              <a:tr h="200586">
                <a:tc>
                  <a:txBody>
                    <a:bodyPr/>
                    <a:lstStyle/>
                    <a:p>
                      <a:pPr algn="l">
                        <a:lnSpc>
                          <a:spcPct val="107000"/>
                        </a:lnSpc>
                        <a:spcAft>
                          <a:spcPts val="800"/>
                        </a:spcAft>
                      </a:pPr>
                      <a:r>
                        <a:rPr lang="en-US" sz="1200" kern="100" dirty="0">
                          <a:effectLst/>
                        </a:rPr>
                        <a:t>napkins</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4</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2</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n-US" sz="1200" kern="100" dirty="0">
                          <a:effectLst/>
                        </a:rPr>
                        <a:t>4</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1</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extLst>
                  <a:ext uri="{0D108BD9-81ED-4DB2-BD59-A6C34878D82A}">
                    <a16:rowId xmlns:a16="http://schemas.microsoft.com/office/drawing/2014/main" val="1760964319"/>
                  </a:ext>
                </a:extLst>
              </a:tr>
              <a:tr h="428897">
                <a:tc>
                  <a:txBody>
                    <a:bodyPr/>
                    <a:lstStyle/>
                    <a:p>
                      <a:pPr algn="l">
                        <a:lnSpc>
                          <a:spcPct val="107000"/>
                        </a:lnSpc>
                        <a:spcAft>
                          <a:spcPts val="800"/>
                        </a:spcAft>
                      </a:pPr>
                      <a:r>
                        <a:rPr lang="en-US" sz="1200" kern="100" dirty="0">
                          <a:effectLst/>
                        </a:rPr>
                        <a:t>Chocolate carton</a:t>
                      </a:r>
                      <a:endParaRPr lang="el-GR" sz="1200" kern="100" dirty="0">
                        <a:effectLst/>
                      </a:endParaRPr>
                    </a:p>
                    <a:p>
                      <a:pPr algn="l">
                        <a:lnSpc>
                          <a:spcPct val="107000"/>
                        </a:lnSpc>
                        <a:spcAft>
                          <a:spcPts val="800"/>
                        </a:spcAft>
                      </a:pPr>
                      <a:r>
                        <a:rPr lang="en-US" sz="1200" kern="100" dirty="0">
                          <a:effectLst/>
                        </a:rPr>
                        <a:t>Chocolate</a:t>
                      </a:r>
                      <a:r>
                        <a:rPr lang="en-US" sz="1200" kern="100" baseline="0" dirty="0">
                          <a:effectLst/>
                        </a:rPr>
                        <a:t> papers </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n-US" sz="1200" kern="100" dirty="0">
                          <a:effectLst/>
                        </a:rPr>
                        <a:t>1</a:t>
                      </a:r>
                      <a:endParaRPr lang="el-GR" sz="1200" kern="100" dirty="0">
                        <a:effectLst/>
                      </a:endParaRPr>
                    </a:p>
                    <a:p>
                      <a:pPr algn="l">
                        <a:lnSpc>
                          <a:spcPct val="107000"/>
                        </a:lnSpc>
                        <a:spcAft>
                          <a:spcPts val="800"/>
                        </a:spcAft>
                      </a:pPr>
                      <a:r>
                        <a:rPr lang="el-GR" sz="1200" kern="100" dirty="0">
                          <a:effectLst/>
                        </a:rPr>
                        <a:t>5</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extLst>
                  <a:ext uri="{0D108BD9-81ED-4DB2-BD59-A6C34878D82A}">
                    <a16:rowId xmlns:a16="http://schemas.microsoft.com/office/drawing/2014/main" val="2676347824"/>
                  </a:ext>
                </a:extLst>
              </a:tr>
              <a:tr h="206362">
                <a:tc>
                  <a:txBody>
                    <a:bodyPr/>
                    <a:lstStyle/>
                    <a:p>
                      <a:pPr algn="l">
                        <a:lnSpc>
                          <a:spcPct val="107000"/>
                        </a:lnSpc>
                        <a:spcAft>
                          <a:spcPts val="800"/>
                        </a:spcAft>
                      </a:pPr>
                      <a:r>
                        <a:rPr lang="en-US" sz="1200" kern="100" dirty="0">
                          <a:effectLst/>
                        </a:rPr>
                        <a:t>Candy paper</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1</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extLst>
                  <a:ext uri="{0D108BD9-81ED-4DB2-BD59-A6C34878D82A}">
                    <a16:rowId xmlns:a16="http://schemas.microsoft.com/office/drawing/2014/main" val="2953465539"/>
                  </a:ext>
                </a:extLst>
              </a:tr>
              <a:tr h="272198">
                <a:tc>
                  <a:txBody>
                    <a:bodyPr/>
                    <a:lstStyle/>
                    <a:p>
                      <a:pPr algn="l">
                        <a:lnSpc>
                          <a:spcPct val="107000"/>
                        </a:lnSpc>
                        <a:spcAft>
                          <a:spcPts val="800"/>
                        </a:spcAft>
                      </a:pPr>
                      <a:r>
                        <a:rPr lang="en-US" sz="1200" kern="100" dirty="0">
                          <a:effectLst/>
                        </a:rPr>
                        <a:t>Plastic membrane</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1</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1</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n-US" sz="1200" kern="100" dirty="0">
                          <a:effectLst/>
                        </a:rPr>
                        <a:t>1</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3</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extLst>
                  <a:ext uri="{0D108BD9-81ED-4DB2-BD59-A6C34878D82A}">
                    <a16:rowId xmlns:a16="http://schemas.microsoft.com/office/drawing/2014/main" val="2011750530"/>
                  </a:ext>
                </a:extLst>
              </a:tr>
              <a:tr h="336092">
                <a:tc>
                  <a:txBody>
                    <a:bodyPr/>
                    <a:lstStyle/>
                    <a:p>
                      <a:pPr algn="l">
                        <a:lnSpc>
                          <a:spcPct val="107000"/>
                        </a:lnSpc>
                        <a:spcAft>
                          <a:spcPts val="800"/>
                        </a:spcAft>
                      </a:pPr>
                      <a:r>
                        <a:rPr lang="en-US" sz="1200" kern="100" dirty="0">
                          <a:effectLst/>
                        </a:rPr>
                        <a:t>Big</a:t>
                      </a:r>
                      <a:r>
                        <a:rPr lang="en-US" sz="1200" kern="100" baseline="0" dirty="0">
                          <a:effectLst/>
                        </a:rPr>
                        <a:t> plastic bag</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2</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extLst>
                  <a:ext uri="{0D108BD9-81ED-4DB2-BD59-A6C34878D82A}">
                    <a16:rowId xmlns:a16="http://schemas.microsoft.com/office/drawing/2014/main" val="690299396"/>
                  </a:ext>
                </a:extLst>
              </a:tr>
              <a:tr h="340510">
                <a:tc>
                  <a:txBody>
                    <a:bodyPr/>
                    <a:lstStyle/>
                    <a:p>
                      <a:pPr algn="l">
                        <a:lnSpc>
                          <a:spcPct val="107000"/>
                        </a:lnSpc>
                        <a:spcAft>
                          <a:spcPts val="800"/>
                        </a:spcAft>
                      </a:pPr>
                      <a:r>
                        <a:rPr lang="en-US" sz="1200" kern="100" dirty="0">
                          <a:effectLst/>
                        </a:rPr>
                        <a:t>Package from cereal bars</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1</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1</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extLst>
                  <a:ext uri="{0D108BD9-81ED-4DB2-BD59-A6C34878D82A}">
                    <a16:rowId xmlns:a16="http://schemas.microsoft.com/office/drawing/2014/main" val="1862886874"/>
                  </a:ext>
                </a:extLst>
              </a:tr>
              <a:tr h="202897">
                <a:tc>
                  <a:txBody>
                    <a:bodyPr/>
                    <a:lstStyle/>
                    <a:p>
                      <a:pPr algn="l">
                        <a:lnSpc>
                          <a:spcPct val="107000"/>
                        </a:lnSpc>
                        <a:spcAft>
                          <a:spcPts val="800"/>
                        </a:spcAft>
                      </a:pPr>
                      <a:r>
                        <a:rPr lang="en-US" sz="1200" kern="100" dirty="0">
                          <a:effectLst/>
                        </a:rPr>
                        <a:t>Plastic bottle </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1</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1</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extLst>
                  <a:ext uri="{0D108BD9-81ED-4DB2-BD59-A6C34878D82A}">
                    <a16:rowId xmlns:a16="http://schemas.microsoft.com/office/drawing/2014/main" val="324960291"/>
                  </a:ext>
                </a:extLst>
              </a:tr>
              <a:tr h="206362">
                <a:tc>
                  <a:txBody>
                    <a:bodyPr/>
                    <a:lstStyle/>
                    <a:p>
                      <a:pPr algn="l">
                        <a:lnSpc>
                          <a:spcPct val="107000"/>
                        </a:lnSpc>
                        <a:spcAft>
                          <a:spcPts val="800"/>
                        </a:spcAft>
                      </a:pPr>
                      <a:r>
                        <a:rPr lang="en-US" sz="1200" kern="100" dirty="0">
                          <a:effectLst/>
                        </a:rPr>
                        <a:t>Straws</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2</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tc>
                  <a:txBody>
                    <a:bodyPr/>
                    <a:lstStyle/>
                    <a:p>
                      <a:pPr algn="l">
                        <a:lnSpc>
                          <a:spcPct val="107000"/>
                        </a:lnSpc>
                        <a:spcAft>
                          <a:spcPts val="800"/>
                        </a:spcAft>
                      </a:pPr>
                      <a:r>
                        <a:rPr lang="el-GR" sz="1200" kern="100" dirty="0">
                          <a:effectLst/>
                        </a:rPr>
                        <a:t> </a:t>
                      </a:r>
                      <a:endParaRPr lang="el-GR"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0928" marR="40928" marT="0" marB="0"/>
                </a:tc>
                <a:extLst>
                  <a:ext uri="{0D108BD9-81ED-4DB2-BD59-A6C34878D82A}">
                    <a16:rowId xmlns:a16="http://schemas.microsoft.com/office/drawing/2014/main" val="935761865"/>
                  </a:ext>
                </a:extLst>
              </a:tr>
            </a:tbl>
          </a:graphicData>
        </a:graphic>
      </p:graphicFrame>
    </p:spTree>
    <p:extLst>
      <p:ext uri="{BB962C8B-B14F-4D97-AF65-F5344CB8AC3E}">
        <p14:creationId xmlns:p14="http://schemas.microsoft.com/office/powerpoint/2010/main" val="1677865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211" y="3823"/>
            <a:ext cx="8229600" cy="1143000"/>
          </a:xfrm>
        </p:spPr>
        <p:txBody>
          <a:bodyPr>
            <a:normAutofit/>
          </a:bodyPr>
          <a:lstStyle/>
          <a:p>
            <a:r>
              <a:rPr lang="pt-BR" sz="3600" b="1" dirty="0">
                <a:latin typeface="+mn-lt"/>
                <a:ea typeface="+mn-ea"/>
                <a:cs typeface="+mn-cs"/>
              </a:rPr>
              <a:t>Vamos colocar a teoria em prática</a:t>
            </a:r>
            <a:endParaRPr lang="el-GR" sz="3600" b="1" dirty="0">
              <a:latin typeface="+mn-lt"/>
              <a:ea typeface="+mn-ea"/>
              <a:cs typeface="+mn-cs"/>
            </a:endParaRPr>
          </a:p>
        </p:txBody>
      </p:sp>
      <p:sp>
        <p:nvSpPr>
          <p:cNvPr id="3" name="Content Placeholder 2"/>
          <p:cNvSpPr>
            <a:spLocks noGrp="1"/>
          </p:cNvSpPr>
          <p:nvPr>
            <p:ph idx="1"/>
          </p:nvPr>
        </p:nvSpPr>
        <p:spPr>
          <a:xfrm>
            <a:off x="403179" y="1014197"/>
            <a:ext cx="8513518" cy="5040560"/>
          </a:xfrm>
        </p:spPr>
        <p:txBody>
          <a:bodyPr vert="horz" lIns="91440" tIns="45720" rIns="91440" bIns="45720" rtlCol="0" anchor="t">
            <a:noAutofit/>
          </a:bodyPr>
          <a:lstStyle/>
          <a:p>
            <a:pPr marL="0" indent="0">
              <a:buNone/>
            </a:pPr>
            <a:r>
              <a:rPr lang="pt-BR" sz="1800" b="1" dirty="0">
                <a:latin typeface="+mj-lt"/>
              </a:rPr>
              <a:t>O Comité Ecológico percebeu que:</a:t>
            </a:r>
          </a:p>
          <a:p>
            <a:r>
              <a:rPr lang="pt-BR" sz="1800" dirty="0">
                <a:latin typeface="+mj-lt"/>
              </a:rPr>
              <a:t>Os alunos não reciclaram as embalagens dos lanches porque as lixeiras estavam muito longe da área de recreio.
Os alunos usaram muitas embalagens extras e sacolas plásticas para levar o lanche na escola
Os alunos jogaram as cascas de banana e maçã na lixeira em vez da composteira.</a:t>
            </a:r>
            <a:endParaRPr lang="en-US" sz="1800" dirty="0">
              <a:latin typeface="+mj-lt"/>
              <a:ea typeface="Calibri"/>
              <a:cs typeface="Calibri"/>
            </a:endParaRPr>
          </a:p>
          <a:p>
            <a:pPr marL="0" indent="0">
              <a:buNone/>
            </a:pPr>
            <a:r>
              <a:rPr lang="pt-BR" sz="1800" dirty="0">
                <a:latin typeface="+mj-lt"/>
              </a:rPr>
              <a:t>Depois de estudar os resultados, o Comité Ecológico decidiu as prioridades e formou três subgrupos com objetivos específicos e linhas de ação:</a:t>
            </a:r>
          </a:p>
          <a:p>
            <a:r>
              <a:rPr lang="pt-BR" sz="1800" dirty="0">
                <a:latin typeface="+mj-lt"/>
              </a:rPr>
              <a:t>Falar com o Diretor da Escola sobre os locais onde foram colocados os ecopontos e encontrar uma solução
Informar os alunos sobre a Bio Snack Box e sacos para que os alunos deixem de usar sacos de plástico
Realizar uma campanha e persuadir os alunos a atirar as cascas de fruta para a composteira.</a:t>
            </a:r>
            <a:endParaRPr lang="en-US" sz="1800" dirty="0">
              <a:latin typeface="+mj-lt"/>
              <a:ea typeface="Calibri"/>
              <a:cs typeface="Calibri"/>
            </a:endParaRPr>
          </a:p>
          <a:p>
            <a:endParaRPr lang="en-US" sz="1800" dirty="0">
              <a:latin typeface="+mj-lt"/>
            </a:endParaRPr>
          </a:p>
          <a:p>
            <a:endParaRPr lang="el-GR" sz="1800" dirty="0">
              <a:latin typeface="+mj-lt"/>
            </a:endParaRPr>
          </a:p>
        </p:txBody>
      </p:sp>
    </p:spTree>
    <p:extLst>
      <p:ext uri="{BB962C8B-B14F-4D97-AF65-F5344CB8AC3E}">
        <p14:creationId xmlns:p14="http://schemas.microsoft.com/office/powerpoint/2010/main" val="3286767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4624"/>
            <a:ext cx="6984776" cy="1079626"/>
          </a:xfrm>
        </p:spPr>
        <p:txBody>
          <a:bodyPr>
            <a:normAutofit fontScale="90000"/>
          </a:bodyPr>
          <a:lstStyle/>
          <a:p>
            <a:r>
              <a:rPr lang="pt-BR" b="1" dirty="0"/>
              <a:t>Vamos colocar a teoria em prática</a:t>
            </a:r>
            <a:endParaRPr lang="el-GR"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80486" y="4047756"/>
            <a:ext cx="1939704" cy="1454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Content Placeholder 2"/>
          <p:cNvSpPr txBox="1">
            <a:spLocks/>
          </p:cNvSpPr>
          <p:nvPr/>
        </p:nvSpPr>
        <p:spPr>
          <a:xfrm>
            <a:off x="235590" y="1258935"/>
            <a:ext cx="8324381" cy="368062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Ø"/>
            </a:pPr>
            <a:r>
              <a:rPr lang="pt-BR" sz="1600" dirty="0">
                <a:latin typeface="+mj-lt"/>
              </a:rPr>
              <a:t>No Plano de Ação específico para a gestão de resíduos, onde foi sugerido um programa de reciclagem como possível solução, o Comité Ecológico foi composto por 15 alunos, o Diretor da Escola, um representante da associação de pais e o técnico da escola Eles:</a:t>
            </a:r>
            <a:endParaRPr lang="el-GR" sz="1600" dirty="0">
              <a:latin typeface="+mj-lt"/>
            </a:endParaRPr>
          </a:p>
        </p:txBody>
      </p:sp>
      <p:pic>
        <p:nvPicPr>
          <p:cNvPr id="4105"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10126" t="16582" r="3375" b="4417"/>
          <a:stretch/>
        </p:blipFill>
        <p:spPr bwMode="auto">
          <a:xfrm>
            <a:off x="4080084" y="2020403"/>
            <a:ext cx="3018570" cy="202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2">
            <a:extLst>
              <a:ext uri="{FF2B5EF4-FFF2-40B4-BE49-F238E27FC236}">
                <a16:creationId xmlns:a16="http://schemas.microsoft.com/office/drawing/2014/main" id="{E1D503EE-3EB5-D62D-EA0B-95877E4B2A4C}"/>
              </a:ext>
            </a:extLst>
          </p:cNvPr>
          <p:cNvSpPr txBox="1">
            <a:spLocks/>
          </p:cNvSpPr>
          <p:nvPr/>
        </p:nvSpPr>
        <p:spPr>
          <a:xfrm>
            <a:off x="235589" y="2206787"/>
            <a:ext cx="3744416" cy="368062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v"/>
            </a:pPr>
            <a:r>
              <a:rPr lang="pt-BR" sz="1600" dirty="0">
                <a:latin typeface="+mj-lt"/>
              </a:rPr>
              <a:t>realizou uma pesquisa sobre o melhor local para colocar as lixeiras
 organizou a colocação deles em torno da escola
criou cartazes informativos e uma campanha de sensibilização sobre o que pode ser reciclado.
Formou um grupo de voluntários, os "Robin Woods" que se revezavam no monitoramento das lixeiras, garantindo o uso adequado, incentivando a reciclagem e relatando quaisquer problemas.</a:t>
            </a:r>
            <a:endParaRPr lang="el-GR" sz="1600" dirty="0">
              <a:latin typeface="+mj-lt"/>
            </a:endParaRPr>
          </a:p>
        </p:txBody>
      </p:sp>
      <p:pic>
        <p:nvPicPr>
          <p:cNvPr id="5" name="Picture 4" descr="A collage of people in hard hats&#10;&#10;Description automatically generated">
            <a:extLst>
              <a:ext uri="{FF2B5EF4-FFF2-40B4-BE49-F238E27FC236}">
                <a16:creationId xmlns:a16="http://schemas.microsoft.com/office/drawing/2014/main" id="{F6948B9C-E725-F99F-D405-90D58A72B8A9}"/>
              </a:ext>
            </a:extLst>
          </p:cNvPr>
          <p:cNvPicPr>
            <a:picLocks noChangeAspect="1"/>
          </p:cNvPicPr>
          <p:nvPr/>
        </p:nvPicPr>
        <p:blipFill>
          <a:blip r:embed="rId4"/>
          <a:stretch>
            <a:fillRect/>
          </a:stretch>
        </p:blipFill>
        <p:spPr>
          <a:xfrm>
            <a:off x="6227491" y="3101483"/>
            <a:ext cx="2758467" cy="2048937"/>
          </a:xfrm>
          <a:prstGeom prst="rect">
            <a:avLst/>
          </a:prstGeom>
        </p:spPr>
      </p:pic>
    </p:spTree>
    <p:extLst>
      <p:ext uri="{BB962C8B-B14F-4D97-AF65-F5344CB8AC3E}">
        <p14:creationId xmlns:p14="http://schemas.microsoft.com/office/powerpoint/2010/main" val="3313576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59216" cy="1143000"/>
          </a:xfrm>
        </p:spPr>
        <p:txBody>
          <a:bodyPr>
            <a:normAutofit fontScale="90000"/>
          </a:bodyPr>
          <a:lstStyle/>
          <a:p>
            <a:r>
              <a:rPr lang="pt-BR" b="1" dirty="0"/>
              <a:t>Vamos colocar a teoria em prática</a:t>
            </a:r>
            <a:endParaRPr lang="el-GR" dirty="0"/>
          </a:p>
        </p:txBody>
      </p:sp>
      <p:sp>
        <p:nvSpPr>
          <p:cNvPr id="3" name="Content Placeholder 2"/>
          <p:cNvSpPr>
            <a:spLocks noGrp="1"/>
          </p:cNvSpPr>
          <p:nvPr>
            <p:ph idx="1"/>
          </p:nvPr>
        </p:nvSpPr>
        <p:spPr>
          <a:xfrm>
            <a:off x="469115" y="1382041"/>
            <a:ext cx="8229600" cy="4525963"/>
          </a:xfrm>
        </p:spPr>
        <p:txBody>
          <a:bodyPr>
            <a:normAutofit/>
          </a:bodyPr>
          <a:lstStyle/>
          <a:p>
            <a:r>
              <a:rPr lang="pt-BR" sz="2000" dirty="0"/>
              <a:t>Informar os alunos sobre a Bio Snack Box e sacos para que os alunos deixem de usar sacos plásticos.</a:t>
            </a:r>
            <a:endParaRPr lang="el-GR"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2213887"/>
            <a:ext cx="4096455"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2613" y="2213887"/>
            <a:ext cx="4256506" cy="2394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285" y="4579489"/>
            <a:ext cx="2295612" cy="1291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3358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15200" cy="1143000"/>
          </a:xfrm>
        </p:spPr>
        <p:txBody>
          <a:bodyPr>
            <a:normAutofit fontScale="90000"/>
          </a:bodyPr>
          <a:lstStyle/>
          <a:p>
            <a:r>
              <a:rPr lang="pt-BR" b="1" dirty="0"/>
              <a:t>Vamos colocar a teoria em prática</a:t>
            </a:r>
            <a:endParaRPr lang="el-GR" b="1" dirty="0">
              <a:latin typeface="Century Gothic" pitchFamily="34" charset="0"/>
            </a:endParaRP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4607" y="1417638"/>
            <a:ext cx="2839606" cy="1889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a:xfrm>
            <a:off x="457200" y="1421061"/>
            <a:ext cx="5338936" cy="4525963"/>
          </a:xfrm>
        </p:spPr>
        <p:txBody>
          <a:bodyPr>
            <a:normAutofit/>
          </a:bodyPr>
          <a:lstStyle/>
          <a:p>
            <a:r>
              <a:rPr lang="pt-BR" sz="2000" dirty="0"/>
              <a:t>O terceiro grupo informou os alunos sobre os benefícios da compostagem na horta de compostagem que tinham na escola e realizou uma campanha.</a:t>
            </a:r>
          </a:p>
          <a:p>
            <a:pPr marL="0" indent="0">
              <a:buNone/>
            </a:pPr>
            <a:r>
              <a:rPr lang="pt-BR" sz="2000" dirty="0"/>
              <a:t>Eles se vestiam como deuses e deusas da Grécia Antiga e usavam o lema "Até os deuses compostam suas cascas de frutas! Você vai?"</a:t>
            </a:r>
            <a:endParaRPr lang="el-GR" sz="2000"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812" t="11500" r="19375" b="9833"/>
          <a:stretch/>
        </p:blipFill>
        <p:spPr bwMode="auto">
          <a:xfrm>
            <a:off x="460152" y="3684042"/>
            <a:ext cx="2772920" cy="2051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9250" t="13250" r="22812" b="12333"/>
          <a:stretch/>
        </p:blipFill>
        <p:spPr bwMode="auto">
          <a:xfrm>
            <a:off x="3347864" y="3684042"/>
            <a:ext cx="2825496" cy="2041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2696" t="16333" r="22437" b="12333"/>
          <a:stretch/>
        </p:blipFill>
        <p:spPr bwMode="auto">
          <a:xfrm>
            <a:off x="6297781" y="3413391"/>
            <a:ext cx="2826431" cy="2067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71166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b029ac4-2790-4e9d-b1ba-d309a41950a3" xsi:nil="true"/>
    <lcf76f155ced4ddcb4097134ff3c332f xmlns="4cb37d89-296d-4697-a3a4-f9df7f39d0e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470974B7780C42449E1B381D958C3DA6" ma:contentTypeVersion="15" ma:contentTypeDescription="Creare un nuovo documento." ma:contentTypeScope="" ma:versionID="28c8e84fbce78053d7f22056b6e07868">
  <xsd:schema xmlns:xsd="http://www.w3.org/2001/XMLSchema" xmlns:xs="http://www.w3.org/2001/XMLSchema" xmlns:p="http://schemas.microsoft.com/office/2006/metadata/properties" xmlns:ns2="4cb37d89-296d-4697-a3a4-f9df7f39d0ef" xmlns:ns3="4b029ac4-2790-4e9d-b1ba-d309a41950a3" targetNamespace="http://schemas.microsoft.com/office/2006/metadata/properties" ma:root="true" ma:fieldsID="b2080048e86604465f2b7e8932cd4fb6" ns2:_="" ns3:_="">
    <xsd:import namespace="4cb37d89-296d-4697-a3a4-f9df7f39d0ef"/>
    <xsd:import namespace="4b029ac4-2790-4e9d-b1ba-d309a41950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b37d89-296d-4697-a3a4-f9df7f39d0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 immagine" ma:readOnly="false" ma:fieldId="{5cf76f15-5ced-4ddc-b409-7134ff3c332f}" ma:taxonomyMulti="true" ma:sspId="3a5f7a8f-808c-47db-beb8-e1838fad236d"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029ac4-2790-4e9d-b1ba-d309a41950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370ce11-841f-4ae9-ba72-4a85948f8fae}" ma:internalName="TaxCatchAll" ma:showField="CatchAllData" ma:web="4b029ac4-2790-4e9d-b1ba-d309a41950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4D5879-C865-4C30-B063-B818727A248D}">
  <ds:schemaRefs>
    <ds:schemaRef ds:uri="http://schemas.microsoft.com/sharepoint/v3/contenttype/forms"/>
  </ds:schemaRefs>
</ds:datastoreItem>
</file>

<file path=customXml/itemProps2.xml><?xml version="1.0" encoding="utf-8"?>
<ds:datastoreItem xmlns:ds="http://schemas.openxmlformats.org/officeDocument/2006/customXml" ds:itemID="{3EC658F1-1B94-4EDB-82AA-1E0C105B88BA}">
  <ds:schemaRefs>
    <ds:schemaRef ds:uri="http://schemas.microsoft.com/office/2006/metadata/properties"/>
    <ds:schemaRef ds:uri="http://schemas.microsoft.com/office/infopath/2007/PartnerControls"/>
    <ds:schemaRef ds:uri="4b029ac4-2790-4e9d-b1ba-d309a41950a3"/>
    <ds:schemaRef ds:uri="4cb37d89-296d-4697-a3a4-f9df7f39d0ef"/>
  </ds:schemaRefs>
</ds:datastoreItem>
</file>

<file path=customXml/itemProps3.xml><?xml version="1.0" encoding="utf-8"?>
<ds:datastoreItem xmlns:ds="http://schemas.openxmlformats.org/officeDocument/2006/customXml" ds:itemID="{268F263D-6D68-4CE9-9122-76F229F9B5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b37d89-296d-4697-a3a4-f9df7f39d0ef"/>
    <ds:schemaRef ds:uri="4b029ac4-2790-4e9d-b1ba-d309a4195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797</Words>
  <Application>Microsoft Office PowerPoint</Application>
  <PresentationFormat>Presentazione su schermo (4:3)</PresentationFormat>
  <Paragraphs>86</Paragraphs>
  <Slides>11</Slides>
  <Notes>2</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11</vt:i4>
      </vt:variant>
    </vt:vector>
  </HeadingPairs>
  <TitlesOfParts>
    <vt:vector size="17" baseType="lpstr">
      <vt:lpstr>Arial</vt:lpstr>
      <vt:lpstr>Calibri</vt:lpstr>
      <vt:lpstr>Century Gothic</vt:lpstr>
      <vt:lpstr>PuviRegular</vt:lpstr>
      <vt:lpstr>Wingdings</vt:lpstr>
      <vt:lpstr>Office Theme</vt:lpstr>
      <vt:lpstr>Materiais de formação</vt:lpstr>
      <vt:lpstr>O que é um plano de ação?</vt:lpstr>
      <vt:lpstr>What are the steps you need to take to create an Action Plan?</vt:lpstr>
      <vt:lpstr>Quais são os passos necessários para criar um Plano de Ação?</vt:lpstr>
      <vt:lpstr>Presentazione standard di PowerPoint</vt:lpstr>
      <vt:lpstr>Vamos colocar a teoria em prática</vt:lpstr>
      <vt:lpstr>Vamos colocar a teoria em prática</vt:lpstr>
      <vt:lpstr>Vamos colocar a teoria em prática</vt:lpstr>
      <vt:lpstr>Vamos colocar a teoria em prática</vt:lpstr>
      <vt:lpstr>Recursos Educativos</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7 – Produce an Eco Code</dc:title>
  <dc:creator>MKG</dc:creator>
  <cp:lastModifiedBy>Pietro Rigonat</cp:lastModifiedBy>
  <cp:revision>154</cp:revision>
  <dcterms:created xsi:type="dcterms:W3CDTF">2024-05-12T12:39:55Z</dcterms:created>
  <dcterms:modified xsi:type="dcterms:W3CDTF">2025-05-22T19:22:19Z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0x010100470974B7780C42449E1B381D958C3DA6</vt:lpwstr>
  </property>
  <property fmtid="{D5CDD505-2E9C-101B-9397-08002B2CF9AE}" pid="3" name="MediaServiceImageTags">
    <vt:lpwstr/>
  </property>
</Properties>
</file>