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78" r:id="rId5"/>
    <p:sldId id="258" r:id="rId6"/>
    <p:sldId id="259" r:id="rId7"/>
    <p:sldId id="274" r:id="rId8"/>
    <p:sldId id="260" r:id="rId9"/>
    <p:sldId id="280" r:id="rId10"/>
    <p:sldId id="261" r:id="rId11"/>
    <p:sldId id="264" r:id="rId12"/>
    <p:sldId id="266" r:id="rId13"/>
    <p:sldId id="275" r:id="rId14"/>
    <p:sldId id="277" r:id="rId15"/>
    <p:sldId id="267" r:id="rId16"/>
    <p:sldId id="273" r:id="rId17"/>
    <p:sldId id="268" r:id="rId18"/>
    <p:sldId id="271" r:id="rId19"/>
    <p:sldId id="276" r:id="rId20"/>
    <p:sldId id="272" r:id="rId21"/>
    <p:sldId id="279" r:id="rId22"/>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4AFCDE7-C165-9BAC-4808-5AFF3ECDAE84}" name="Reeza Hanselmann" initials="RH" userId="S::reeza@fee.global::796f332d-99f5-4e2b-9f97-6b67832b3c8c"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42B6FE6-EEE8-A1D8-C8F4-7A1E43F4585F}" v="98" dt="2024-10-24T11:15:06.36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144" autoAdjust="0"/>
    <p:restoredTop sz="94660"/>
  </p:normalViewPr>
  <p:slideViewPr>
    <p:cSldViewPr>
      <p:cViewPr varScale="1">
        <p:scale>
          <a:sx n="112" d="100"/>
          <a:sy n="112" d="100"/>
        </p:scale>
        <p:origin x="730" y="91"/>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28" Type="http://schemas.microsoft.com/office/2018/10/relationships/authors" Target="author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microsoft.com/office/2015/10/relationships/revisionInfo" Target="revisionInfo.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svg"/><Relationship Id="rId4"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13" Type="http://schemas.openxmlformats.org/officeDocument/2006/relationships/image" Target="../media/image17.svg"/><Relationship Id="rId18" Type="http://schemas.openxmlformats.org/officeDocument/2006/relationships/image" Target="../media/image22.png"/><Relationship Id="rId26" Type="http://schemas.openxmlformats.org/officeDocument/2006/relationships/image" Target="../media/image30.png"/><Relationship Id="rId21" Type="http://schemas.openxmlformats.org/officeDocument/2006/relationships/image" Target="../media/image25.svg"/><Relationship Id="rId34" Type="http://schemas.openxmlformats.org/officeDocument/2006/relationships/image" Target="../media/image38.png"/><Relationship Id="rId7" Type="http://schemas.openxmlformats.org/officeDocument/2006/relationships/image" Target="../media/image11.svg"/><Relationship Id="rId12" Type="http://schemas.openxmlformats.org/officeDocument/2006/relationships/image" Target="../media/image16.png"/><Relationship Id="rId17" Type="http://schemas.openxmlformats.org/officeDocument/2006/relationships/image" Target="../media/image21.svg"/><Relationship Id="rId25" Type="http://schemas.openxmlformats.org/officeDocument/2006/relationships/image" Target="../media/image29.svg"/><Relationship Id="rId33" Type="http://schemas.openxmlformats.org/officeDocument/2006/relationships/image" Target="../media/image37.svg"/><Relationship Id="rId2" Type="http://schemas.openxmlformats.org/officeDocument/2006/relationships/image" Target="../media/image6.png"/><Relationship Id="rId16" Type="http://schemas.openxmlformats.org/officeDocument/2006/relationships/image" Target="../media/image20.png"/><Relationship Id="rId20" Type="http://schemas.openxmlformats.org/officeDocument/2006/relationships/image" Target="../media/image24.png"/><Relationship Id="rId29" Type="http://schemas.openxmlformats.org/officeDocument/2006/relationships/image" Target="../media/image33.svg"/><Relationship Id="rId1" Type="http://schemas.openxmlformats.org/officeDocument/2006/relationships/slideMaster" Target="../slideMasters/slideMaster1.xml"/><Relationship Id="rId6" Type="http://schemas.openxmlformats.org/officeDocument/2006/relationships/image" Target="../media/image10.png"/><Relationship Id="rId11" Type="http://schemas.openxmlformats.org/officeDocument/2006/relationships/image" Target="../media/image15.svg"/><Relationship Id="rId24" Type="http://schemas.openxmlformats.org/officeDocument/2006/relationships/image" Target="../media/image28.png"/><Relationship Id="rId32" Type="http://schemas.openxmlformats.org/officeDocument/2006/relationships/image" Target="../media/image36.png"/><Relationship Id="rId37" Type="http://schemas.openxmlformats.org/officeDocument/2006/relationships/image" Target="../media/image41.emf"/><Relationship Id="rId5" Type="http://schemas.openxmlformats.org/officeDocument/2006/relationships/image" Target="../media/image9.emf"/><Relationship Id="rId15" Type="http://schemas.openxmlformats.org/officeDocument/2006/relationships/image" Target="../media/image19.svg"/><Relationship Id="rId23" Type="http://schemas.openxmlformats.org/officeDocument/2006/relationships/image" Target="../media/image27.svg"/><Relationship Id="rId28" Type="http://schemas.openxmlformats.org/officeDocument/2006/relationships/image" Target="../media/image32.png"/><Relationship Id="rId36" Type="http://schemas.openxmlformats.org/officeDocument/2006/relationships/image" Target="../media/image40.emf"/><Relationship Id="rId10" Type="http://schemas.openxmlformats.org/officeDocument/2006/relationships/image" Target="../media/image14.png"/><Relationship Id="rId19" Type="http://schemas.openxmlformats.org/officeDocument/2006/relationships/image" Target="../media/image23.svg"/><Relationship Id="rId31" Type="http://schemas.openxmlformats.org/officeDocument/2006/relationships/image" Target="../media/image35.svg"/><Relationship Id="rId4" Type="http://schemas.openxmlformats.org/officeDocument/2006/relationships/image" Target="../media/image8.svg"/><Relationship Id="rId9" Type="http://schemas.openxmlformats.org/officeDocument/2006/relationships/image" Target="../media/image13.svg"/><Relationship Id="rId14" Type="http://schemas.openxmlformats.org/officeDocument/2006/relationships/image" Target="../media/image18.png"/><Relationship Id="rId22" Type="http://schemas.openxmlformats.org/officeDocument/2006/relationships/image" Target="../media/image26.png"/><Relationship Id="rId27" Type="http://schemas.openxmlformats.org/officeDocument/2006/relationships/image" Target="../media/image31.png"/><Relationship Id="rId30" Type="http://schemas.openxmlformats.org/officeDocument/2006/relationships/image" Target="../media/image34.png"/><Relationship Id="rId35" Type="http://schemas.openxmlformats.org/officeDocument/2006/relationships/image" Target="../media/image39.svg"/><Relationship Id="rId8" Type="http://schemas.openxmlformats.org/officeDocument/2006/relationships/image" Target="../media/image12.png"/><Relationship Id="rId3" Type="http://schemas.openxmlformats.org/officeDocument/2006/relationships/image" Target="../media/image7.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l-G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l-GR"/>
          </a:p>
        </p:txBody>
      </p:sp>
      <p:sp>
        <p:nvSpPr>
          <p:cNvPr id="4" name="Date Placeholder 3"/>
          <p:cNvSpPr>
            <a:spLocks noGrp="1"/>
          </p:cNvSpPr>
          <p:nvPr>
            <p:ph type="dt" sz="half" idx="10"/>
          </p:nvPr>
        </p:nvSpPr>
        <p:spPr/>
        <p:txBody>
          <a:bodyPr/>
          <a:lstStyle/>
          <a:p>
            <a:fld id="{3D60B196-6C76-4FE0-A2E9-306EDE891380}" type="datetimeFigureOut">
              <a:rPr lang="el-GR" smtClean="0"/>
              <a:t>4/2/2025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0ECC3F82-1941-46A1-8C8A-A1E4426A0788}" type="slidenum">
              <a:rPr lang="el-GR" smtClean="0"/>
              <a:t>‹#›</a:t>
            </a:fld>
            <a:endParaRPr lang="el-GR"/>
          </a:p>
        </p:txBody>
      </p:sp>
    </p:spTree>
    <p:extLst>
      <p:ext uri="{BB962C8B-B14F-4D97-AF65-F5344CB8AC3E}">
        <p14:creationId xmlns:p14="http://schemas.microsoft.com/office/powerpoint/2010/main" val="22062555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10"/>
          </p:nvPr>
        </p:nvSpPr>
        <p:spPr/>
        <p:txBody>
          <a:bodyPr/>
          <a:lstStyle/>
          <a:p>
            <a:fld id="{3D60B196-6C76-4FE0-A2E9-306EDE891380}" type="datetimeFigureOut">
              <a:rPr lang="el-GR" smtClean="0"/>
              <a:t>4/2/2025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0ECC3F82-1941-46A1-8C8A-A1E4426A0788}" type="slidenum">
              <a:rPr lang="el-GR" smtClean="0"/>
              <a:t>‹#›</a:t>
            </a:fld>
            <a:endParaRPr lang="el-GR"/>
          </a:p>
        </p:txBody>
      </p:sp>
    </p:spTree>
    <p:extLst>
      <p:ext uri="{BB962C8B-B14F-4D97-AF65-F5344CB8AC3E}">
        <p14:creationId xmlns:p14="http://schemas.microsoft.com/office/powerpoint/2010/main" val="5404251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l-G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10"/>
          </p:nvPr>
        </p:nvSpPr>
        <p:spPr/>
        <p:txBody>
          <a:bodyPr/>
          <a:lstStyle/>
          <a:p>
            <a:fld id="{3D60B196-6C76-4FE0-A2E9-306EDE891380}" type="datetimeFigureOut">
              <a:rPr lang="el-GR" smtClean="0"/>
              <a:t>4/2/2025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0ECC3F82-1941-46A1-8C8A-A1E4426A0788}" type="slidenum">
              <a:rPr lang="el-GR" smtClean="0"/>
              <a:t>‹#›</a:t>
            </a:fld>
            <a:endParaRPr lang="el-GR"/>
          </a:p>
        </p:txBody>
      </p:sp>
    </p:spTree>
    <p:extLst>
      <p:ext uri="{BB962C8B-B14F-4D97-AF65-F5344CB8AC3E}">
        <p14:creationId xmlns:p14="http://schemas.microsoft.com/office/powerpoint/2010/main" val="8515109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ver">
    <p:spTree>
      <p:nvGrpSpPr>
        <p:cNvPr id="1" name=""/>
        <p:cNvGrpSpPr/>
        <p:nvPr/>
      </p:nvGrpSpPr>
      <p:grpSpPr>
        <a:xfrm>
          <a:off x="0" y="0"/>
          <a:ext cx="0" cy="0"/>
          <a:chOff x="0" y="0"/>
          <a:chExt cx="0" cy="0"/>
        </a:xfrm>
      </p:grpSpPr>
      <p:pic>
        <p:nvPicPr>
          <p:cNvPr id="16" name="Gráfico 15">
            <a:extLst>
              <a:ext uri="{FF2B5EF4-FFF2-40B4-BE49-F238E27FC236}">
                <a16:creationId xmlns:a16="http://schemas.microsoft.com/office/drawing/2014/main" id="{93D9522B-868A-43DC-9255-CD7A1780D40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826516" y="5172076"/>
            <a:ext cx="79734" cy="1262462"/>
          </a:xfrm>
          <a:prstGeom prst="rect">
            <a:avLst/>
          </a:prstGeom>
        </p:spPr>
      </p:pic>
      <p:sp>
        <p:nvSpPr>
          <p:cNvPr id="19" name="Title Placeholder 1">
            <a:extLst>
              <a:ext uri="{FF2B5EF4-FFF2-40B4-BE49-F238E27FC236}">
                <a16:creationId xmlns:a16="http://schemas.microsoft.com/office/drawing/2014/main" id="{52DB5F41-4F2B-4328-AE49-3707D2F74D0D}"/>
              </a:ext>
            </a:extLst>
          </p:cNvPr>
          <p:cNvSpPr>
            <a:spLocks noGrp="1"/>
          </p:cNvSpPr>
          <p:nvPr>
            <p:ph type="title" hasCustomPrompt="1"/>
          </p:nvPr>
        </p:nvSpPr>
        <p:spPr>
          <a:xfrm>
            <a:off x="859453" y="3100017"/>
            <a:ext cx="5880908" cy="1248212"/>
          </a:xfrm>
          <a:prstGeom prst="rect">
            <a:avLst/>
          </a:prstGeom>
        </p:spPr>
        <p:txBody>
          <a:bodyPr vert="horz" lIns="0" tIns="0" rIns="0" bIns="0" rtlCol="0" anchor="ctr" anchorCtr="0">
            <a:normAutofit/>
          </a:bodyPr>
          <a:lstStyle>
            <a:lvl1pPr algn="l">
              <a:defRPr b="1">
                <a:solidFill>
                  <a:schemeClr val="bg1"/>
                </a:solidFill>
                <a:latin typeface="Calibri" panose="020F0502020204030204" pitchFamily="34" charset="0"/>
                <a:cs typeface="Calibri" panose="020F0502020204030204" pitchFamily="34" charset="0"/>
              </a:defRPr>
            </a:lvl1pPr>
          </a:lstStyle>
          <a:p>
            <a:r>
              <a:rPr lang="en-US" dirty="0"/>
              <a:t>Title of the</a:t>
            </a:r>
            <a:br>
              <a:rPr lang="en-US" dirty="0"/>
            </a:br>
            <a:r>
              <a:rPr lang="en-US" dirty="0"/>
              <a:t>presentation</a:t>
            </a:r>
            <a:endParaRPr lang="pt-PT" dirty="0"/>
          </a:p>
        </p:txBody>
      </p:sp>
      <p:sp>
        <p:nvSpPr>
          <p:cNvPr id="20" name="Subtitle 2">
            <a:extLst>
              <a:ext uri="{FF2B5EF4-FFF2-40B4-BE49-F238E27FC236}">
                <a16:creationId xmlns:a16="http://schemas.microsoft.com/office/drawing/2014/main" id="{D4662E1A-1852-420A-BF5C-6602BA6CF884}"/>
              </a:ext>
            </a:extLst>
          </p:cNvPr>
          <p:cNvSpPr>
            <a:spLocks noGrp="1"/>
          </p:cNvSpPr>
          <p:nvPr>
            <p:ph type="subTitle" idx="1" hasCustomPrompt="1"/>
          </p:nvPr>
        </p:nvSpPr>
        <p:spPr>
          <a:xfrm>
            <a:off x="859453" y="4552533"/>
            <a:ext cx="3928648" cy="605474"/>
          </a:xfrm>
          <a:prstGeom prst="rect">
            <a:avLst/>
          </a:prstGeom>
        </p:spPr>
        <p:txBody>
          <a:bodyPr lIns="0" tIns="0" rIns="0" bIns="0" anchor="ctr" anchorCtr="0">
            <a:normAutofit/>
          </a:bodyPr>
          <a:lstStyle>
            <a:lvl1pPr marL="0" indent="0" algn="l">
              <a:buNone/>
              <a:defRPr sz="2500" b="0">
                <a:solidFill>
                  <a:srgbClr val="3BFF95"/>
                </a:solidFill>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here, if needed</a:t>
            </a:r>
            <a:endParaRPr lang="pt-PT" dirty="0"/>
          </a:p>
        </p:txBody>
      </p:sp>
      <p:sp>
        <p:nvSpPr>
          <p:cNvPr id="21" name="Text Placeholder 3">
            <a:extLst>
              <a:ext uri="{FF2B5EF4-FFF2-40B4-BE49-F238E27FC236}">
                <a16:creationId xmlns:a16="http://schemas.microsoft.com/office/drawing/2014/main" id="{A551FBB9-4D3D-4135-9095-7A3090D09995}"/>
              </a:ext>
            </a:extLst>
          </p:cNvPr>
          <p:cNvSpPr>
            <a:spLocks noGrp="1"/>
          </p:cNvSpPr>
          <p:nvPr>
            <p:ph type="body" sz="quarter" idx="11" hasCustomPrompt="1"/>
          </p:nvPr>
        </p:nvSpPr>
        <p:spPr>
          <a:xfrm>
            <a:off x="859453" y="5797201"/>
            <a:ext cx="3278188" cy="378952"/>
          </a:xfrm>
          <a:prstGeom prst="rect">
            <a:avLst/>
          </a:prstGeom>
        </p:spPr>
        <p:txBody>
          <a:bodyPr>
            <a:normAutofit/>
          </a:bodyPr>
          <a:lstStyle>
            <a:lvl1pPr marL="0" indent="0">
              <a:buNone/>
              <a:defRPr sz="1600" b="0">
                <a:solidFill>
                  <a:schemeClr val="bg1"/>
                </a:solidFill>
                <a:latin typeface="Calibri" panose="020F0502020204030204" pitchFamily="34" charset="0"/>
                <a:cs typeface="Calibri" panose="020F0502020204030204" pitchFamily="34" charset="0"/>
              </a:defRPr>
            </a:lvl1pPr>
            <a:lvl2pPr>
              <a:defRPr sz="1800" b="1">
                <a:solidFill>
                  <a:srgbClr val="02967E"/>
                </a:solidFill>
                <a:latin typeface="Calibri" panose="020F0502020204030204" pitchFamily="34" charset="0"/>
                <a:cs typeface="Calibri" panose="020F0502020204030204" pitchFamily="34" charset="0"/>
              </a:defRPr>
            </a:lvl2pPr>
            <a:lvl3pPr>
              <a:defRPr sz="1800" b="1">
                <a:solidFill>
                  <a:srgbClr val="02967E"/>
                </a:solidFill>
                <a:latin typeface="Calibri" panose="020F0502020204030204" pitchFamily="34" charset="0"/>
                <a:cs typeface="Calibri" panose="020F0502020204030204" pitchFamily="34" charset="0"/>
              </a:defRPr>
            </a:lvl3pPr>
            <a:lvl4pPr>
              <a:defRPr sz="1800" b="1">
                <a:solidFill>
                  <a:srgbClr val="02967E"/>
                </a:solidFill>
                <a:latin typeface="Calibri" panose="020F0502020204030204" pitchFamily="34" charset="0"/>
                <a:cs typeface="Calibri" panose="020F0502020204030204" pitchFamily="34" charset="0"/>
              </a:defRPr>
            </a:lvl4pPr>
            <a:lvl5pPr>
              <a:defRPr sz="1800" b="1">
                <a:solidFill>
                  <a:srgbClr val="02967E"/>
                </a:solidFill>
                <a:latin typeface="Calibri" panose="020F0502020204030204" pitchFamily="34" charset="0"/>
                <a:cs typeface="Calibri" panose="020F0502020204030204" pitchFamily="34" charset="0"/>
              </a:defRPr>
            </a:lvl5pPr>
          </a:lstStyle>
          <a:p>
            <a:pPr lvl="0"/>
            <a:r>
              <a:rPr lang="en-GB" dirty="0"/>
              <a:t>Date/Event Info</a:t>
            </a:r>
            <a:endParaRPr lang="en-PT" dirty="0"/>
          </a:p>
        </p:txBody>
      </p:sp>
      <p:pic>
        <p:nvPicPr>
          <p:cNvPr id="14" name="Gráfico 13">
            <a:extLst>
              <a:ext uri="{FF2B5EF4-FFF2-40B4-BE49-F238E27FC236}">
                <a16:creationId xmlns:a16="http://schemas.microsoft.com/office/drawing/2014/main" id="{832DF04A-AF0D-4355-A484-EC8E2FAAFA46}"/>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859453" y="871323"/>
            <a:ext cx="1955550" cy="1160611"/>
          </a:xfrm>
          <a:prstGeom prst="rect">
            <a:avLst/>
          </a:prstGeom>
        </p:spPr>
      </p:pic>
    </p:spTree>
    <p:extLst>
      <p:ext uri="{BB962C8B-B14F-4D97-AF65-F5344CB8AC3E}">
        <p14:creationId xmlns:p14="http://schemas.microsoft.com/office/powerpoint/2010/main" val="7152964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final slide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 Placeholder 2">
            <a:extLst>
              <a:ext uri="{FF2B5EF4-FFF2-40B4-BE49-F238E27FC236}">
                <a16:creationId xmlns:a16="http://schemas.microsoft.com/office/drawing/2014/main" id="{9739BA59-69B5-4BA8-A153-9A136681CF17}"/>
              </a:ext>
            </a:extLst>
          </p:cNvPr>
          <p:cNvSpPr>
            <a:spLocks noGrp="1"/>
          </p:cNvSpPr>
          <p:nvPr>
            <p:ph type="body" idx="1" hasCustomPrompt="1"/>
          </p:nvPr>
        </p:nvSpPr>
        <p:spPr>
          <a:xfrm>
            <a:off x="4175489" y="1430655"/>
            <a:ext cx="3841021" cy="707886"/>
          </a:xfrm>
          <a:prstGeom prst="rect">
            <a:avLst/>
          </a:prstGeom>
        </p:spPr>
        <p:txBody>
          <a:bodyPr>
            <a:normAutofit/>
          </a:bodyPr>
          <a:lstStyle>
            <a:lvl1pPr marL="0" indent="0" algn="ctr">
              <a:buNone/>
              <a:defRPr sz="4000" b="1" i="0">
                <a:solidFill>
                  <a:srgbClr val="3BFF95"/>
                </a:solidFill>
                <a:latin typeface="Calibri" panose="020F0502020204030204" pitchFamily="34" charset="0"/>
                <a:cs typeface="Calibri" panose="020F05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Thank you!</a:t>
            </a:r>
          </a:p>
        </p:txBody>
      </p:sp>
      <p:pic>
        <p:nvPicPr>
          <p:cNvPr id="7" name="Gráfico 6">
            <a:extLst>
              <a:ext uri="{FF2B5EF4-FFF2-40B4-BE49-F238E27FC236}">
                <a16:creationId xmlns:a16="http://schemas.microsoft.com/office/drawing/2014/main" id="{6A4652E0-C2FC-479D-B45C-9120A4C059D3}"/>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9457708" y="1093564"/>
            <a:ext cx="823913" cy="1172046"/>
          </a:xfrm>
          <a:prstGeom prst="rect">
            <a:avLst/>
          </a:prstGeom>
        </p:spPr>
      </p:pic>
      <p:sp>
        <p:nvSpPr>
          <p:cNvPr id="8" name="Subtitle 2">
            <a:extLst>
              <a:ext uri="{FF2B5EF4-FFF2-40B4-BE49-F238E27FC236}">
                <a16:creationId xmlns:a16="http://schemas.microsoft.com/office/drawing/2014/main" id="{49C1FC45-1D74-4177-9BEB-49CBE7669045}"/>
              </a:ext>
            </a:extLst>
          </p:cNvPr>
          <p:cNvSpPr>
            <a:spLocks noGrp="1"/>
          </p:cNvSpPr>
          <p:nvPr>
            <p:ph type="subTitle" idx="10" hasCustomPrompt="1"/>
          </p:nvPr>
        </p:nvSpPr>
        <p:spPr>
          <a:xfrm>
            <a:off x="9467233" y="1322831"/>
            <a:ext cx="1924667" cy="274778"/>
          </a:xfrm>
          <a:prstGeom prst="rect">
            <a:avLst/>
          </a:prstGeom>
        </p:spPr>
        <p:txBody>
          <a:bodyPr lIns="0" tIns="0" rIns="0" bIns="0" anchor="t" anchorCtr="0">
            <a:normAutofit/>
          </a:bodyPr>
          <a:lstStyle>
            <a:lvl1pPr marL="0" indent="0" algn="l">
              <a:spcBef>
                <a:spcPts val="0"/>
              </a:spcBef>
              <a:buNone/>
              <a:defRPr sz="1600" b="0">
                <a:solidFill>
                  <a:schemeClr val="bg1"/>
                </a:solidFill>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info@genb-project.eu</a:t>
            </a:r>
            <a:endParaRPr lang="pt-PT" dirty="0"/>
          </a:p>
        </p:txBody>
      </p:sp>
      <p:pic>
        <p:nvPicPr>
          <p:cNvPr id="9" name="Picture 2">
            <a:extLst>
              <a:ext uri="{FF2B5EF4-FFF2-40B4-BE49-F238E27FC236}">
                <a16:creationId xmlns:a16="http://schemas.microsoft.com/office/drawing/2014/main" id="{9706B8B9-BEDC-4794-8A82-3F12AD929062}"/>
              </a:ext>
            </a:extLst>
          </p:cNvPr>
          <p:cNvPicPr>
            <a:picLocks noChangeAspect="1"/>
          </p:cNvPicPr>
          <p:nvPr userDrawn="1"/>
        </p:nvPicPr>
        <p:blipFill>
          <a:blip r:embed="rId5"/>
          <a:stretch>
            <a:fillRect/>
          </a:stretch>
        </p:blipFill>
        <p:spPr>
          <a:xfrm>
            <a:off x="859453" y="6388617"/>
            <a:ext cx="1090543" cy="231741"/>
          </a:xfrm>
          <a:prstGeom prst="rect">
            <a:avLst/>
          </a:prstGeom>
        </p:spPr>
      </p:pic>
      <p:pic>
        <p:nvPicPr>
          <p:cNvPr id="10" name="Gráfico 9">
            <a:extLst>
              <a:ext uri="{FF2B5EF4-FFF2-40B4-BE49-F238E27FC236}">
                <a16:creationId xmlns:a16="http://schemas.microsoft.com/office/drawing/2014/main" id="{DB088986-685D-48D4-A472-86EC30A0375F}"/>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11829989" y="5172077"/>
            <a:ext cx="79734" cy="1262462"/>
          </a:xfrm>
          <a:prstGeom prst="rect">
            <a:avLst/>
          </a:prstGeom>
        </p:spPr>
      </p:pic>
      <p:pic>
        <p:nvPicPr>
          <p:cNvPr id="20" name="Gráfico 19">
            <a:extLst>
              <a:ext uri="{FF2B5EF4-FFF2-40B4-BE49-F238E27FC236}">
                <a16:creationId xmlns:a16="http://schemas.microsoft.com/office/drawing/2014/main" id="{83959350-4C7F-4EA5-BEBF-062C6A52C9BF}"/>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859453" y="3786081"/>
            <a:ext cx="1000125" cy="85725"/>
          </a:xfrm>
          <a:prstGeom prst="rect">
            <a:avLst/>
          </a:prstGeom>
        </p:spPr>
      </p:pic>
      <p:pic>
        <p:nvPicPr>
          <p:cNvPr id="15" name="Gráfico 14">
            <a:extLst>
              <a:ext uri="{FF2B5EF4-FFF2-40B4-BE49-F238E27FC236}">
                <a16:creationId xmlns:a16="http://schemas.microsoft.com/office/drawing/2014/main" id="{48E59FCA-A872-47B2-9988-8F6458DB6981}"/>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1021377" y="4461108"/>
            <a:ext cx="928619" cy="353137"/>
          </a:xfrm>
          <a:prstGeom prst="rect">
            <a:avLst/>
          </a:prstGeom>
        </p:spPr>
      </p:pic>
      <p:pic>
        <p:nvPicPr>
          <p:cNvPr id="18" name="Gráfico 17">
            <a:extLst>
              <a:ext uri="{FF2B5EF4-FFF2-40B4-BE49-F238E27FC236}">
                <a16:creationId xmlns:a16="http://schemas.microsoft.com/office/drawing/2014/main" id="{8E1BDFC4-08E9-4DE3-8B07-0E363C31F753}"/>
              </a:ext>
            </a:extLst>
          </p:cNvPr>
          <p:cNvPicPr>
            <a:picLocks noChangeAspect="1"/>
          </p:cNvPicPr>
          <p:nvPr userDrawn="1"/>
        </p:nvPicPr>
        <p:blipFill>
          <a:blip r:embed="rId12">
            <a:extLst>
              <a:ext uri="{96DAC541-7B7A-43D3-8B79-37D633B846F1}">
                <asvg:svgBlip xmlns:asvg="http://schemas.microsoft.com/office/drawing/2016/SVG/main" r:embed="rId13"/>
              </a:ext>
            </a:extLst>
          </a:blip>
          <a:stretch>
            <a:fillRect/>
          </a:stretch>
        </p:blipFill>
        <p:spPr>
          <a:xfrm>
            <a:off x="4273524" y="4481580"/>
            <a:ext cx="1219663" cy="324378"/>
          </a:xfrm>
          <a:prstGeom prst="rect">
            <a:avLst/>
          </a:prstGeom>
        </p:spPr>
      </p:pic>
      <p:pic>
        <p:nvPicPr>
          <p:cNvPr id="26" name="Gráfico 25">
            <a:extLst>
              <a:ext uri="{FF2B5EF4-FFF2-40B4-BE49-F238E27FC236}">
                <a16:creationId xmlns:a16="http://schemas.microsoft.com/office/drawing/2014/main" id="{B032CCAB-2D06-49D3-8B93-957B89E3147C}"/>
              </a:ext>
            </a:extLst>
          </p:cNvPr>
          <p:cNvPicPr>
            <a:picLocks noChangeAspect="1"/>
          </p:cNvPicPr>
          <p:nvPr userDrawn="1"/>
        </p:nvPicPr>
        <p:blipFill>
          <a:blip r:embed="rId14">
            <a:extLst>
              <a:ext uri="{96DAC541-7B7A-43D3-8B79-37D633B846F1}">
                <asvg:svgBlip xmlns:asvg="http://schemas.microsoft.com/office/drawing/2016/SVG/main" r:embed="rId15"/>
              </a:ext>
            </a:extLst>
          </a:blip>
          <a:stretch>
            <a:fillRect/>
          </a:stretch>
        </p:blipFill>
        <p:spPr>
          <a:xfrm>
            <a:off x="7707855" y="4410439"/>
            <a:ext cx="1045906" cy="374460"/>
          </a:xfrm>
          <a:prstGeom prst="rect">
            <a:avLst/>
          </a:prstGeom>
        </p:spPr>
      </p:pic>
      <p:pic>
        <p:nvPicPr>
          <p:cNvPr id="28" name="Gráfico 27">
            <a:extLst>
              <a:ext uri="{FF2B5EF4-FFF2-40B4-BE49-F238E27FC236}">
                <a16:creationId xmlns:a16="http://schemas.microsoft.com/office/drawing/2014/main" id="{18257D63-999A-40A0-8599-6606268AEB1F}"/>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1251383" y="5337974"/>
            <a:ext cx="440141" cy="414250"/>
          </a:xfrm>
          <a:prstGeom prst="rect">
            <a:avLst/>
          </a:prstGeom>
        </p:spPr>
      </p:pic>
      <p:pic>
        <p:nvPicPr>
          <p:cNvPr id="30" name="Gráfico 29">
            <a:extLst>
              <a:ext uri="{FF2B5EF4-FFF2-40B4-BE49-F238E27FC236}">
                <a16:creationId xmlns:a16="http://schemas.microsoft.com/office/drawing/2014/main" id="{4D2210F7-6BB9-4710-82C5-7147C51F5CB5}"/>
              </a:ext>
            </a:extLst>
          </p:cNvPr>
          <p:cNvPicPr>
            <a:picLocks noChangeAspect="1"/>
          </p:cNvPicPr>
          <p:nvPr userDrawn="1"/>
        </p:nvPicPr>
        <p:blipFill>
          <a:blip r:embed="rId18">
            <a:extLst>
              <a:ext uri="{96DAC541-7B7A-43D3-8B79-37D633B846F1}">
                <asvg:svgBlip xmlns:asvg="http://schemas.microsoft.com/office/drawing/2016/SVG/main" r:embed="rId19"/>
              </a:ext>
            </a:extLst>
          </a:blip>
          <a:stretch>
            <a:fillRect/>
          </a:stretch>
        </p:blipFill>
        <p:spPr>
          <a:xfrm>
            <a:off x="2779404" y="5320776"/>
            <a:ext cx="823604" cy="468603"/>
          </a:xfrm>
          <a:prstGeom prst="rect">
            <a:avLst/>
          </a:prstGeom>
        </p:spPr>
      </p:pic>
      <p:pic>
        <p:nvPicPr>
          <p:cNvPr id="37" name="Gráfico 36">
            <a:extLst>
              <a:ext uri="{FF2B5EF4-FFF2-40B4-BE49-F238E27FC236}">
                <a16:creationId xmlns:a16="http://schemas.microsoft.com/office/drawing/2014/main" id="{7CFEDBFB-A4AE-4061-A29B-C2E8223AC9D6}"/>
              </a:ext>
            </a:extLst>
          </p:cNvPr>
          <p:cNvPicPr>
            <a:picLocks noChangeAspect="1"/>
          </p:cNvPicPr>
          <p:nvPr userDrawn="1"/>
        </p:nvPicPr>
        <p:blipFill>
          <a:blip r:embed="rId20">
            <a:extLst>
              <a:ext uri="{96DAC541-7B7A-43D3-8B79-37D633B846F1}">
                <asvg:svgBlip xmlns:asvg="http://schemas.microsoft.com/office/drawing/2016/SVG/main" r:embed="rId21"/>
              </a:ext>
            </a:extLst>
          </a:blip>
          <a:stretch>
            <a:fillRect/>
          </a:stretch>
        </p:blipFill>
        <p:spPr>
          <a:xfrm>
            <a:off x="4236867" y="5393745"/>
            <a:ext cx="1283372" cy="317535"/>
          </a:xfrm>
          <a:prstGeom prst="rect">
            <a:avLst/>
          </a:prstGeom>
        </p:spPr>
      </p:pic>
      <p:pic>
        <p:nvPicPr>
          <p:cNvPr id="39" name="Gráfico 38">
            <a:extLst>
              <a:ext uri="{FF2B5EF4-FFF2-40B4-BE49-F238E27FC236}">
                <a16:creationId xmlns:a16="http://schemas.microsoft.com/office/drawing/2014/main" id="{4D0BD139-2100-4B2A-B282-4157F6EC4EDB}"/>
              </a:ext>
            </a:extLst>
          </p:cNvPr>
          <p:cNvPicPr>
            <a:picLocks noChangeAspect="1"/>
          </p:cNvPicPr>
          <p:nvPr userDrawn="1"/>
        </p:nvPicPr>
        <p:blipFill>
          <a:blip r:embed="rId22">
            <a:extLst>
              <a:ext uri="{96DAC541-7B7A-43D3-8B79-37D633B846F1}">
                <asvg:svgBlip xmlns:asvg="http://schemas.microsoft.com/office/drawing/2016/SVG/main" r:embed="rId23"/>
              </a:ext>
            </a:extLst>
          </a:blip>
          <a:stretch>
            <a:fillRect/>
          </a:stretch>
        </p:blipFill>
        <p:spPr>
          <a:xfrm>
            <a:off x="6095999" y="5377674"/>
            <a:ext cx="892277" cy="349676"/>
          </a:xfrm>
          <a:prstGeom prst="rect">
            <a:avLst/>
          </a:prstGeom>
        </p:spPr>
      </p:pic>
      <p:pic>
        <p:nvPicPr>
          <p:cNvPr id="42" name="Gráfico 41">
            <a:extLst>
              <a:ext uri="{FF2B5EF4-FFF2-40B4-BE49-F238E27FC236}">
                <a16:creationId xmlns:a16="http://schemas.microsoft.com/office/drawing/2014/main" id="{14F89BCA-A12D-49C2-9220-AD0BEA68D5F6}"/>
              </a:ext>
            </a:extLst>
          </p:cNvPr>
          <p:cNvPicPr>
            <a:picLocks noChangeAspect="1"/>
          </p:cNvPicPr>
          <p:nvPr userDrawn="1"/>
        </p:nvPicPr>
        <p:blipFill>
          <a:blip r:embed="rId24">
            <a:extLst>
              <a:ext uri="{96DAC541-7B7A-43D3-8B79-37D633B846F1}">
                <asvg:svgBlip xmlns:asvg="http://schemas.microsoft.com/office/drawing/2016/SVG/main" r:embed="rId25"/>
              </a:ext>
            </a:extLst>
          </a:blip>
          <a:stretch>
            <a:fillRect/>
          </a:stretch>
        </p:blipFill>
        <p:spPr>
          <a:xfrm>
            <a:off x="7661455" y="5376798"/>
            <a:ext cx="1138705" cy="349375"/>
          </a:xfrm>
          <a:prstGeom prst="rect">
            <a:avLst/>
          </a:prstGeom>
        </p:spPr>
      </p:pic>
      <p:pic>
        <p:nvPicPr>
          <p:cNvPr id="45" name="Imagem 44" descr="Uma imagem com texto&#10;&#10;Descrição gerada automaticamente">
            <a:extLst>
              <a:ext uri="{FF2B5EF4-FFF2-40B4-BE49-F238E27FC236}">
                <a16:creationId xmlns:a16="http://schemas.microsoft.com/office/drawing/2014/main" id="{FB115980-C199-4805-BF1C-EC58C685CFD2}"/>
              </a:ext>
            </a:extLst>
          </p:cNvPr>
          <p:cNvPicPr>
            <a:picLocks noChangeAspect="1"/>
          </p:cNvPicPr>
          <p:nvPr userDrawn="1"/>
        </p:nvPicPr>
        <p:blipFill>
          <a:blip r:embed="rId26" cstate="print">
            <a:extLst>
              <a:ext uri="{28A0092B-C50C-407E-A947-70E740481C1C}">
                <a14:useLocalDpi xmlns:a14="http://schemas.microsoft.com/office/drawing/2010/main" val="0"/>
              </a:ext>
            </a:extLst>
          </a:blip>
          <a:stretch>
            <a:fillRect/>
          </a:stretch>
        </p:blipFill>
        <p:spPr>
          <a:xfrm>
            <a:off x="2553587" y="4401878"/>
            <a:ext cx="1251383" cy="451702"/>
          </a:xfrm>
          <a:prstGeom prst="rect">
            <a:avLst/>
          </a:prstGeom>
        </p:spPr>
      </p:pic>
      <p:pic>
        <p:nvPicPr>
          <p:cNvPr id="47" name="Imagem 46" descr="Uma imagem com texto, relógio&#10;&#10;Descrição gerada automaticamente">
            <a:extLst>
              <a:ext uri="{FF2B5EF4-FFF2-40B4-BE49-F238E27FC236}">
                <a16:creationId xmlns:a16="http://schemas.microsoft.com/office/drawing/2014/main" id="{15660DBE-2727-4334-A252-D6A216931D45}"/>
              </a:ext>
            </a:extLst>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5924103" y="4442142"/>
            <a:ext cx="1257299" cy="391999"/>
          </a:xfrm>
          <a:prstGeom prst="rect">
            <a:avLst/>
          </a:prstGeom>
        </p:spPr>
      </p:pic>
      <p:pic>
        <p:nvPicPr>
          <p:cNvPr id="22" name="Gráfico 21">
            <a:extLst>
              <a:ext uri="{FF2B5EF4-FFF2-40B4-BE49-F238E27FC236}">
                <a16:creationId xmlns:a16="http://schemas.microsoft.com/office/drawing/2014/main" id="{2EB55039-2AE8-453C-A153-ACDC360C4433}"/>
              </a:ext>
            </a:extLst>
          </p:cNvPr>
          <p:cNvPicPr>
            <a:picLocks noChangeAspect="1"/>
          </p:cNvPicPr>
          <p:nvPr userDrawn="1"/>
        </p:nvPicPr>
        <p:blipFill>
          <a:blip r:embed="rId28">
            <a:extLst>
              <a:ext uri="{96DAC541-7B7A-43D3-8B79-37D633B846F1}">
                <asvg:svgBlip xmlns:asvg="http://schemas.microsoft.com/office/drawing/2016/SVG/main" r:embed="rId29"/>
              </a:ext>
            </a:extLst>
          </a:blip>
          <a:stretch>
            <a:fillRect/>
          </a:stretch>
        </p:blipFill>
        <p:spPr>
          <a:xfrm>
            <a:off x="859453" y="1322831"/>
            <a:ext cx="1947246" cy="1160101"/>
          </a:xfrm>
          <a:prstGeom prst="rect">
            <a:avLst/>
          </a:prstGeom>
        </p:spPr>
      </p:pic>
      <p:pic>
        <p:nvPicPr>
          <p:cNvPr id="2" name="Gráfico 28">
            <a:extLst>
              <a:ext uri="{FF2B5EF4-FFF2-40B4-BE49-F238E27FC236}">
                <a16:creationId xmlns:a16="http://schemas.microsoft.com/office/drawing/2014/main" id="{675D1097-52D4-0F2A-362C-B2628797C94D}"/>
              </a:ext>
            </a:extLst>
          </p:cNvPr>
          <p:cNvPicPr>
            <a:picLocks noChangeAspect="1"/>
          </p:cNvPicPr>
          <p:nvPr userDrawn="1"/>
        </p:nvPicPr>
        <p:blipFill>
          <a:blip r:embed="rId30">
            <a:extLst>
              <a:ext uri="{96DAC541-7B7A-43D3-8B79-37D633B846F1}">
                <asvg:svgBlip xmlns:asvg="http://schemas.microsoft.com/office/drawing/2016/SVG/main" r:embed="rId31"/>
              </a:ext>
            </a:extLst>
          </a:blip>
          <a:stretch>
            <a:fillRect/>
          </a:stretch>
        </p:blipFill>
        <p:spPr>
          <a:xfrm>
            <a:off x="9457708" y="2681342"/>
            <a:ext cx="276225" cy="276225"/>
          </a:xfrm>
          <a:prstGeom prst="rect">
            <a:avLst/>
          </a:prstGeom>
        </p:spPr>
      </p:pic>
      <p:pic>
        <p:nvPicPr>
          <p:cNvPr id="3" name="Gráfico 29">
            <a:extLst>
              <a:ext uri="{FF2B5EF4-FFF2-40B4-BE49-F238E27FC236}">
                <a16:creationId xmlns:a16="http://schemas.microsoft.com/office/drawing/2014/main" id="{15A8CEEE-8FEA-2084-18D0-9E45665D4201}"/>
              </a:ext>
            </a:extLst>
          </p:cNvPr>
          <p:cNvPicPr>
            <a:picLocks noChangeAspect="1"/>
          </p:cNvPicPr>
          <p:nvPr userDrawn="1"/>
        </p:nvPicPr>
        <p:blipFill>
          <a:blip r:embed="rId32">
            <a:extLst>
              <a:ext uri="{96DAC541-7B7A-43D3-8B79-37D633B846F1}">
                <asvg:svgBlip xmlns:asvg="http://schemas.microsoft.com/office/drawing/2016/SVG/main" r:embed="rId33"/>
              </a:ext>
            </a:extLst>
          </a:blip>
          <a:stretch>
            <a:fillRect/>
          </a:stretch>
        </p:blipFill>
        <p:spPr>
          <a:xfrm>
            <a:off x="9869664" y="2681342"/>
            <a:ext cx="276225" cy="276225"/>
          </a:xfrm>
          <a:prstGeom prst="rect">
            <a:avLst/>
          </a:prstGeom>
        </p:spPr>
      </p:pic>
      <p:pic>
        <p:nvPicPr>
          <p:cNvPr id="4" name="Gráfico 35">
            <a:extLst>
              <a:ext uri="{FF2B5EF4-FFF2-40B4-BE49-F238E27FC236}">
                <a16:creationId xmlns:a16="http://schemas.microsoft.com/office/drawing/2014/main" id="{5D7D807D-56DF-136D-A066-0770DBD7D861}"/>
              </a:ext>
            </a:extLst>
          </p:cNvPr>
          <p:cNvPicPr>
            <a:picLocks noChangeAspect="1"/>
          </p:cNvPicPr>
          <p:nvPr userDrawn="1"/>
        </p:nvPicPr>
        <p:blipFill>
          <a:blip r:embed="rId34">
            <a:extLst>
              <a:ext uri="{96DAC541-7B7A-43D3-8B79-37D633B846F1}">
                <asvg:svgBlip xmlns:asvg="http://schemas.microsoft.com/office/drawing/2016/SVG/main" r:embed="rId35"/>
              </a:ext>
            </a:extLst>
          </a:blip>
          <a:stretch>
            <a:fillRect/>
          </a:stretch>
        </p:blipFill>
        <p:spPr>
          <a:xfrm>
            <a:off x="10281620" y="2681342"/>
            <a:ext cx="276225" cy="276225"/>
          </a:xfrm>
          <a:prstGeom prst="rect">
            <a:avLst/>
          </a:prstGeom>
        </p:spPr>
      </p:pic>
      <p:pic>
        <p:nvPicPr>
          <p:cNvPr id="6" name="Picture 5">
            <a:extLst>
              <a:ext uri="{FF2B5EF4-FFF2-40B4-BE49-F238E27FC236}">
                <a16:creationId xmlns:a16="http://schemas.microsoft.com/office/drawing/2014/main" id="{24CFF4CC-82A1-21DF-5D3C-E73D9E93A109}"/>
              </a:ext>
            </a:extLst>
          </p:cNvPr>
          <p:cNvPicPr>
            <a:picLocks noChangeAspect="1"/>
          </p:cNvPicPr>
          <p:nvPr userDrawn="1"/>
        </p:nvPicPr>
        <p:blipFill>
          <a:blip r:embed="rId36"/>
          <a:stretch>
            <a:fillRect/>
          </a:stretch>
        </p:blipFill>
        <p:spPr>
          <a:xfrm>
            <a:off x="11105532" y="2681342"/>
            <a:ext cx="276225" cy="276225"/>
          </a:xfrm>
          <a:prstGeom prst="rect">
            <a:avLst/>
          </a:prstGeom>
        </p:spPr>
      </p:pic>
      <p:pic>
        <p:nvPicPr>
          <p:cNvPr id="11" name="Picture 10">
            <a:extLst>
              <a:ext uri="{FF2B5EF4-FFF2-40B4-BE49-F238E27FC236}">
                <a16:creationId xmlns:a16="http://schemas.microsoft.com/office/drawing/2014/main" id="{2C9027BA-4AAF-3622-0849-6939C6FB7222}"/>
              </a:ext>
            </a:extLst>
          </p:cNvPr>
          <p:cNvPicPr>
            <a:picLocks noChangeAspect="1"/>
          </p:cNvPicPr>
          <p:nvPr userDrawn="1"/>
        </p:nvPicPr>
        <p:blipFill>
          <a:blip r:embed="rId37"/>
          <a:stretch>
            <a:fillRect/>
          </a:stretch>
        </p:blipFill>
        <p:spPr>
          <a:xfrm>
            <a:off x="10693576" y="2681342"/>
            <a:ext cx="276225" cy="276225"/>
          </a:xfrm>
          <a:prstGeom prst="rect">
            <a:avLst/>
          </a:prstGeom>
        </p:spPr>
      </p:pic>
      <p:sp>
        <p:nvSpPr>
          <p:cNvPr id="13" name="Subtitle 2">
            <a:extLst>
              <a:ext uri="{FF2B5EF4-FFF2-40B4-BE49-F238E27FC236}">
                <a16:creationId xmlns:a16="http://schemas.microsoft.com/office/drawing/2014/main" id="{BCCA99D0-9476-E25C-24A1-C8494080DF5A}"/>
              </a:ext>
            </a:extLst>
          </p:cNvPr>
          <p:cNvSpPr txBox="1">
            <a:spLocks/>
          </p:cNvSpPr>
          <p:nvPr userDrawn="1"/>
        </p:nvSpPr>
        <p:spPr>
          <a:xfrm>
            <a:off x="9467233" y="2396901"/>
            <a:ext cx="1924667" cy="274778"/>
          </a:xfrm>
          <a:prstGeom prst="rect">
            <a:avLst/>
          </a:prstGeom>
        </p:spPr>
        <p:txBody>
          <a:bodyPr vert="horz" lIns="0" tIns="0" rIns="0" bIns="0" rtlCol="0" anchor="t" anchorCtr="0">
            <a:normAutofit/>
          </a:bodyPr>
          <a:lstStyle>
            <a:lvl1pPr marL="0" indent="0" algn="l" defTabSz="914400" rtl="0" eaLnBrk="1" latinLnBrk="0" hangingPunct="1">
              <a:lnSpc>
                <a:spcPct val="90000"/>
              </a:lnSpc>
              <a:spcBef>
                <a:spcPts val="0"/>
              </a:spcBef>
              <a:buClr>
                <a:srgbClr val="3BFF95"/>
              </a:buClr>
              <a:buFont typeface="Arial" panose="020B0604020202020204" pitchFamily="34" charset="0"/>
              <a:buNone/>
              <a:defRPr sz="1600" b="0" kern="1200">
                <a:solidFill>
                  <a:schemeClr val="bg1"/>
                </a:solidFill>
                <a:latin typeface="Calibri" panose="020F0502020204030204" pitchFamily="34" charset="0"/>
                <a:ea typeface="+mn-ea"/>
                <a:cs typeface="Calibri" panose="020F0502020204030204" pitchFamily="34" charset="0"/>
              </a:defRPr>
            </a:lvl1pPr>
            <a:lvl2pPr marL="457200" indent="0" algn="ctr" defTabSz="914400" rtl="0" eaLnBrk="1" latinLnBrk="0" hangingPunct="1">
              <a:lnSpc>
                <a:spcPct val="90000"/>
              </a:lnSpc>
              <a:spcBef>
                <a:spcPts val="500"/>
              </a:spcBef>
              <a:buClr>
                <a:srgbClr val="3BFF95"/>
              </a:buClr>
              <a:buFont typeface="Arial" panose="020B0604020202020204" pitchFamily="34" charset="0"/>
              <a:buNone/>
              <a:defRPr sz="2000" kern="1200">
                <a:solidFill>
                  <a:srgbClr val="454D47"/>
                </a:solidFill>
                <a:latin typeface="+mj-lt"/>
                <a:ea typeface="+mn-ea"/>
                <a:cs typeface="+mn-cs"/>
              </a:defRPr>
            </a:lvl2pPr>
            <a:lvl3pPr marL="914400" indent="0" algn="ctr" defTabSz="914400" rtl="0" eaLnBrk="1" latinLnBrk="0" hangingPunct="1">
              <a:lnSpc>
                <a:spcPct val="90000"/>
              </a:lnSpc>
              <a:spcBef>
                <a:spcPts val="500"/>
              </a:spcBef>
              <a:buClr>
                <a:srgbClr val="3BFF95"/>
              </a:buClr>
              <a:buFont typeface="Arial" panose="020B0604020202020204" pitchFamily="34" charset="0"/>
              <a:buNone/>
              <a:defRPr sz="1800" kern="1200">
                <a:solidFill>
                  <a:srgbClr val="454D47"/>
                </a:solidFill>
                <a:latin typeface="+mj-lt"/>
                <a:ea typeface="+mn-ea"/>
                <a:cs typeface="+mn-cs"/>
              </a:defRPr>
            </a:lvl3pPr>
            <a:lvl4pPr marL="1371600" indent="0" algn="ctr" defTabSz="914400" rtl="0" eaLnBrk="1" latinLnBrk="0" hangingPunct="1">
              <a:lnSpc>
                <a:spcPct val="90000"/>
              </a:lnSpc>
              <a:spcBef>
                <a:spcPts val="500"/>
              </a:spcBef>
              <a:buClr>
                <a:srgbClr val="3BFF95"/>
              </a:buClr>
              <a:buFont typeface="Arial" panose="020B0604020202020204" pitchFamily="34" charset="0"/>
              <a:buNone/>
              <a:defRPr sz="1600" kern="1200">
                <a:solidFill>
                  <a:srgbClr val="454D47"/>
                </a:solidFill>
                <a:latin typeface="+mj-lt"/>
                <a:ea typeface="+mn-ea"/>
                <a:cs typeface="+mn-cs"/>
              </a:defRPr>
            </a:lvl4pPr>
            <a:lvl5pPr marL="1828800" indent="0" algn="ctr" defTabSz="914400" rtl="0" eaLnBrk="1" latinLnBrk="0" hangingPunct="1">
              <a:lnSpc>
                <a:spcPct val="90000"/>
              </a:lnSpc>
              <a:spcBef>
                <a:spcPts val="500"/>
              </a:spcBef>
              <a:buClr>
                <a:srgbClr val="3BFF95"/>
              </a:buClr>
              <a:buFont typeface="Arial" panose="020B0604020202020204" pitchFamily="34" charset="0"/>
              <a:buNone/>
              <a:defRPr sz="1600" kern="1200">
                <a:solidFill>
                  <a:srgbClr val="454D47"/>
                </a:solidFill>
                <a:latin typeface="+mj-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1400" b="0" i="0" dirty="0">
                <a:solidFill>
                  <a:schemeClr val="bg1"/>
                </a:solidFill>
                <a:effectLst/>
                <a:latin typeface="PuviRegular"/>
              </a:rPr>
              <a:t>@BIOVOICES</a:t>
            </a:r>
            <a:endParaRPr lang="pt-PT" sz="1400" dirty="0">
              <a:solidFill>
                <a:schemeClr val="bg1"/>
              </a:solidFill>
            </a:endParaRPr>
          </a:p>
        </p:txBody>
      </p:sp>
    </p:spTree>
    <p:extLst>
      <p:ext uri="{BB962C8B-B14F-4D97-AF65-F5344CB8AC3E}">
        <p14:creationId xmlns:p14="http://schemas.microsoft.com/office/powerpoint/2010/main" val="17657917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10"/>
          </p:nvPr>
        </p:nvSpPr>
        <p:spPr/>
        <p:txBody>
          <a:bodyPr/>
          <a:lstStyle/>
          <a:p>
            <a:fld id="{3D60B196-6C76-4FE0-A2E9-306EDE891380}" type="datetimeFigureOut">
              <a:rPr lang="el-GR" smtClean="0"/>
              <a:t>4/2/2025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0ECC3F82-1941-46A1-8C8A-A1E4426A0788}" type="slidenum">
              <a:rPr lang="el-GR" smtClean="0"/>
              <a:t>‹#›</a:t>
            </a:fld>
            <a:endParaRPr lang="el-GR"/>
          </a:p>
        </p:txBody>
      </p:sp>
    </p:spTree>
    <p:extLst>
      <p:ext uri="{BB962C8B-B14F-4D97-AF65-F5344CB8AC3E}">
        <p14:creationId xmlns:p14="http://schemas.microsoft.com/office/powerpoint/2010/main" val="22744619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l-G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D60B196-6C76-4FE0-A2E9-306EDE891380}" type="datetimeFigureOut">
              <a:rPr lang="el-GR" smtClean="0"/>
              <a:t>4/2/2025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0ECC3F82-1941-46A1-8C8A-A1E4426A0788}" type="slidenum">
              <a:rPr lang="el-GR" smtClean="0"/>
              <a:t>‹#›</a:t>
            </a:fld>
            <a:endParaRPr lang="el-GR"/>
          </a:p>
        </p:txBody>
      </p:sp>
    </p:spTree>
    <p:extLst>
      <p:ext uri="{BB962C8B-B14F-4D97-AF65-F5344CB8AC3E}">
        <p14:creationId xmlns:p14="http://schemas.microsoft.com/office/powerpoint/2010/main" val="37909555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Date Placeholder 4"/>
          <p:cNvSpPr>
            <a:spLocks noGrp="1"/>
          </p:cNvSpPr>
          <p:nvPr>
            <p:ph type="dt" sz="half" idx="10"/>
          </p:nvPr>
        </p:nvSpPr>
        <p:spPr/>
        <p:txBody>
          <a:bodyPr/>
          <a:lstStyle/>
          <a:p>
            <a:fld id="{3D60B196-6C76-4FE0-A2E9-306EDE891380}" type="datetimeFigureOut">
              <a:rPr lang="el-GR" smtClean="0"/>
              <a:t>4/2/2025</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0ECC3F82-1941-46A1-8C8A-A1E4426A0788}" type="slidenum">
              <a:rPr lang="el-GR" smtClean="0"/>
              <a:t>‹#›</a:t>
            </a:fld>
            <a:endParaRPr lang="el-GR"/>
          </a:p>
        </p:txBody>
      </p:sp>
    </p:spTree>
    <p:extLst>
      <p:ext uri="{BB962C8B-B14F-4D97-AF65-F5344CB8AC3E}">
        <p14:creationId xmlns:p14="http://schemas.microsoft.com/office/powerpoint/2010/main" val="554489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l-G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7" name="Date Placeholder 6"/>
          <p:cNvSpPr>
            <a:spLocks noGrp="1"/>
          </p:cNvSpPr>
          <p:nvPr>
            <p:ph type="dt" sz="half" idx="10"/>
          </p:nvPr>
        </p:nvSpPr>
        <p:spPr/>
        <p:txBody>
          <a:bodyPr/>
          <a:lstStyle/>
          <a:p>
            <a:fld id="{3D60B196-6C76-4FE0-A2E9-306EDE891380}" type="datetimeFigureOut">
              <a:rPr lang="el-GR" smtClean="0"/>
              <a:t>4/2/2025</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0ECC3F82-1941-46A1-8C8A-A1E4426A0788}" type="slidenum">
              <a:rPr lang="el-GR" smtClean="0"/>
              <a:t>‹#›</a:t>
            </a:fld>
            <a:endParaRPr lang="el-GR"/>
          </a:p>
        </p:txBody>
      </p:sp>
    </p:spTree>
    <p:extLst>
      <p:ext uri="{BB962C8B-B14F-4D97-AF65-F5344CB8AC3E}">
        <p14:creationId xmlns:p14="http://schemas.microsoft.com/office/powerpoint/2010/main" val="26499667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Date Placeholder 2"/>
          <p:cNvSpPr>
            <a:spLocks noGrp="1"/>
          </p:cNvSpPr>
          <p:nvPr>
            <p:ph type="dt" sz="half" idx="10"/>
          </p:nvPr>
        </p:nvSpPr>
        <p:spPr/>
        <p:txBody>
          <a:bodyPr/>
          <a:lstStyle/>
          <a:p>
            <a:fld id="{3D60B196-6C76-4FE0-A2E9-306EDE891380}" type="datetimeFigureOut">
              <a:rPr lang="el-GR" smtClean="0"/>
              <a:t>4/2/2025</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0ECC3F82-1941-46A1-8C8A-A1E4426A0788}" type="slidenum">
              <a:rPr lang="el-GR" smtClean="0"/>
              <a:t>‹#›</a:t>
            </a:fld>
            <a:endParaRPr lang="el-GR"/>
          </a:p>
        </p:txBody>
      </p:sp>
    </p:spTree>
    <p:extLst>
      <p:ext uri="{BB962C8B-B14F-4D97-AF65-F5344CB8AC3E}">
        <p14:creationId xmlns:p14="http://schemas.microsoft.com/office/powerpoint/2010/main" val="36593957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60B196-6C76-4FE0-A2E9-306EDE891380}" type="datetimeFigureOut">
              <a:rPr lang="el-GR" smtClean="0"/>
              <a:t>4/2/2025</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0ECC3F82-1941-46A1-8C8A-A1E4426A0788}" type="slidenum">
              <a:rPr lang="el-GR" smtClean="0"/>
              <a:t>‹#›</a:t>
            </a:fld>
            <a:endParaRPr lang="el-GR"/>
          </a:p>
        </p:txBody>
      </p:sp>
    </p:spTree>
    <p:extLst>
      <p:ext uri="{BB962C8B-B14F-4D97-AF65-F5344CB8AC3E}">
        <p14:creationId xmlns:p14="http://schemas.microsoft.com/office/powerpoint/2010/main" val="8962448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l-G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D60B196-6C76-4FE0-A2E9-306EDE891380}" type="datetimeFigureOut">
              <a:rPr lang="el-GR" smtClean="0"/>
              <a:t>4/2/2025</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0ECC3F82-1941-46A1-8C8A-A1E4426A0788}" type="slidenum">
              <a:rPr lang="el-GR" smtClean="0"/>
              <a:t>‹#›</a:t>
            </a:fld>
            <a:endParaRPr lang="el-GR"/>
          </a:p>
        </p:txBody>
      </p:sp>
    </p:spTree>
    <p:extLst>
      <p:ext uri="{BB962C8B-B14F-4D97-AF65-F5344CB8AC3E}">
        <p14:creationId xmlns:p14="http://schemas.microsoft.com/office/powerpoint/2010/main" val="22527839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l-G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D60B196-6C76-4FE0-A2E9-306EDE891380}" type="datetimeFigureOut">
              <a:rPr lang="el-GR" smtClean="0"/>
              <a:t>4/2/2025</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0ECC3F82-1941-46A1-8C8A-A1E4426A0788}" type="slidenum">
              <a:rPr lang="el-GR" smtClean="0"/>
              <a:t>‹#›</a:t>
            </a:fld>
            <a:endParaRPr lang="el-GR"/>
          </a:p>
        </p:txBody>
      </p:sp>
    </p:spTree>
    <p:extLst>
      <p:ext uri="{BB962C8B-B14F-4D97-AF65-F5344CB8AC3E}">
        <p14:creationId xmlns:p14="http://schemas.microsoft.com/office/powerpoint/2010/main" val="4232742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l-G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60B196-6C76-4FE0-A2E9-306EDE891380}" type="datetimeFigureOut">
              <a:rPr lang="el-GR" smtClean="0"/>
              <a:t>4/2/2025</a:t>
            </a:fld>
            <a:endParaRPr lang="el-G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CC3F82-1941-46A1-8C8A-A1E4426A0788}" type="slidenum">
              <a:rPr lang="el-GR" smtClean="0"/>
              <a:t>‹#›</a:t>
            </a:fld>
            <a:endParaRPr lang="el-GR"/>
          </a:p>
        </p:txBody>
      </p:sp>
    </p:spTree>
    <p:extLst>
      <p:ext uri="{BB962C8B-B14F-4D97-AF65-F5344CB8AC3E}">
        <p14:creationId xmlns:p14="http://schemas.microsoft.com/office/powerpoint/2010/main" val="10332819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7.png"/><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1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1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s://www.ecoschools.global/seven-steps-methodology"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hyperlink" Target="https://www.ecoschools.global/seven-steps-methodology"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ítulo 6">
            <a:extLst>
              <a:ext uri="{FF2B5EF4-FFF2-40B4-BE49-F238E27FC236}">
                <a16:creationId xmlns:a16="http://schemas.microsoft.com/office/drawing/2014/main" id="{32CE5319-B5FA-4C8F-A6BC-3E1C3B92DEA5}"/>
              </a:ext>
            </a:extLst>
          </p:cNvPr>
          <p:cNvSpPr>
            <a:spLocks noGrp="1"/>
          </p:cNvSpPr>
          <p:nvPr>
            <p:ph type="title"/>
          </p:nvPr>
        </p:nvSpPr>
        <p:spPr/>
        <p:txBody>
          <a:bodyPr>
            <a:normAutofit/>
          </a:bodyPr>
          <a:lstStyle/>
          <a:p>
            <a:r>
              <a:rPr lang="en-US" dirty="0" err="1"/>
              <a:t>Materiali</a:t>
            </a:r>
            <a:r>
              <a:rPr lang="en-US" dirty="0"/>
              <a:t> </a:t>
            </a:r>
            <a:r>
              <a:rPr lang="en-US" dirty="0" err="1"/>
              <a:t>didattici</a:t>
            </a:r>
            <a:r>
              <a:rPr lang="en-US" dirty="0"/>
              <a:t>​</a:t>
            </a:r>
            <a:endParaRPr lang="pt-PT" dirty="0"/>
          </a:p>
        </p:txBody>
      </p:sp>
      <p:sp>
        <p:nvSpPr>
          <p:cNvPr id="8" name="Subtítulo 7">
            <a:extLst>
              <a:ext uri="{FF2B5EF4-FFF2-40B4-BE49-F238E27FC236}">
                <a16:creationId xmlns:a16="http://schemas.microsoft.com/office/drawing/2014/main" id="{CC2F6698-AAC8-4D41-BFA3-C64E5D72655A}"/>
              </a:ext>
            </a:extLst>
          </p:cNvPr>
          <p:cNvSpPr>
            <a:spLocks noGrp="1"/>
          </p:cNvSpPr>
          <p:nvPr>
            <p:ph type="subTitle" idx="1"/>
          </p:nvPr>
        </p:nvSpPr>
        <p:spPr>
          <a:xfrm>
            <a:off x="859452" y="4552533"/>
            <a:ext cx="6205581" cy="605474"/>
          </a:xfrm>
        </p:spPr>
        <p:txBody>
          <a:bodyPr>
            <a:normAutofit/>
          </a:bodyPr>
          <a:lstStyle/>
          <a:p>
            <a:r>
              <a:rPr lang="en-US" dirty="0"/>
              <a:t>STEP 4: MONITORARE ​E VALUTARE</a:t>
            </a:r>
          </a:p>
        </p:txBody>
      </p:sp>
      <p:sp>
        <p:nvSpPr>
          <p:cNvPr id="6" name="Subtítulo 7">
            <a:extLst>
              <a:ext uri="{FF2B5EF4-FFF2-40B4-BE49-F238E27FC236}">
                <a16:creationId xmlns:a16="http://schemas.microsoft.com/office/drawing/2014/main" id="{C2FF946B-4D30-C60B-EDE0-62971BEDA099}"/>
              </a:ext>
            </a:extLst>
          </p:cNvPr>
          <p:cNvSpPr txBox="1">
            <a:spLocks/>
          </p:cNvSpPr>
          <p:nvPr/>
        </p:nvSpPr>
        <p:spPr>
          <a:xfrm>
            <a:off x="859451" y="5445224"/>
            <a:ext cx="6205581" cy="605474"/>
          </a:xfrm>
          <a:prstGeom prst="rect">
            <a:avLst/>
          </a:prstGeom>
        </p:spPr>
        <p:txBody>
          <a:bodyPr vert="horz" lIns="0" tIns="0" rIns="0" bIns="0" rtlCol="0" anchor="ctr" anchorCtr="0">
            <a:normAutofit/>
          </a:bodyPr>
          <a:lstStyle>
            <a:lvl1pPr marL="0" indent="0" algn="l" defTabSz="914400" rtl="0" eaLnBrk="1" latinLnBrk="0" hangingPunct="1">
              <a:spcBef>
                <a:spcPct val="20000"/>
              </a:spcBef>
              <a:buFont typeface="Arial" pitchFamily="34" charset="0"/>
              <a:buNone/>
              <a:defRPr sz="2500" b="0" kern="1200">
                <a:solidFill>
                  <a:srgbClr val="3BFF95"/>
                </a:solidFill>
                <a:latin typeface="Calibri" panose="020F0502020204030204" pitchFamily="34" charset="0"/>
                <a:ea typeface="+mn-ea"/>
                <a:cs typeface="Calibri" panose="020F0502020204030204" pitchFamily="34" charset="0"/>
              </a:defRPr>
            </a:lvl1pPr>
            <a:lvl2pPr marL="457200" indent="0" algn="ctr" defTabSz="914400" rtl="0" eaLnBrk="1" latinLnBrk="0" hangingPunct="1">
              <a:spcBef>
                <a:spcPct val="20000"/>
              </a:spcBef>
              <a:buFont typeface="Arial" pitchFamily="34" charset="0"/>
              <a:buNone/>
              <a:defRPr sz="2000" kern="1200">
                <a:solidFill>
                  <a:schemeClr val="tx1"/>
                </a:solidFill>
                <a:latin typeface="+mn-lt"/>
                <a:ea typeface="+mn-ea"/>
                <a:cs typeface="+mn-cs"/>
              </a:defRPr>
            </a:lvl2pPr>
            <a:lvl3pPr marL="914400" indent="0" algn="ctr" defTabSz="914400" rtl="0" eaLnBrk="1" latinLnBrk="0" hangingPunct="1">
              <a:spcBef>
                <a:spcPct val="20000"/>
              </a:spcBef>
              <a:buFont typeface="Arial" pitchFamily="34" charset="0"/>
              <a:buNone/>
              <a:defRPr sz="1800" kern="1200">
                <a:solidFill>
                  <a:schemeClr val="tx1"/>
                </a:solidFill>
                <a:latin typeface="+mn-lt"/>
                <a:ea typeface="+mn-ea"/>
                <a:cs typeface="+mn-cs"/>
              </a:defRPr>
            </a:lvl3pPr>
            <a:lvl4pPr marL="1371600" indent="0" algn="ctr" defTabSz="914400" rtl="0" eaLnBrk="1" latinLnBrk="0" hangingPunct="1">
              <a:spcBef>
                <a:spcPct val="20000"/>
              </a:spcBef>
              <a:buFont typeface="Arial" pitchFamily="34" charset="0"/>
              <a:buNone/>
              <a:defRPr sz="1600" kern="1200">
                <a:solidFill>
                  <a:schemeClr val="tx1"/>
                </a:solidFill>
                <a:latin typeface="+mn-lt"/>
                <a:ea typeface="+mn-ea"/>
                <a:cs typeface="+mn-cs"/>
              </a:defRPr>
            </a:lvl4pPr>
            <a:lvl5pPr marL="1828800" indent="0" algn="ctr" defTabSz="914400" rtl="0" eaLnBrk="1" latinLnBrk="0" hangingPunct="1">
              <a:spcBef>
                <a:spcPct val="20000"/>
              </a:spcBef>
              <a:buFont typeface="Arial" pitchFamily="34" charset="0"/>
              <a:buNone/>
              <a:defRPr sz="1600" kern="1200">
                <a:solidFill>
                  <a:schemeClr val="tx1"/>
                </a:solidFill>
                <a:latin typeface="+mn-lt"/>
                <a:ea typeface="+mn-ea"/>
                <a:cs typeface="+mn-cs"/>
              </a:defRPr>
            </a:lvl5pPr>
            <a:lvl6pPr marL="2286000" indent="0" algn="ctr" defTabSz="914400" rtl="0" eaLnBrk="1" latinLnBrk="0" hangingPunct="1">
              <a:spcBef>
                <a:spcPct val="20000"/>
              </a:spcBef>
              <a:buFont typeface="Arial" pitchFamily="34" charset="0"/>
              <a:buNone/>
              <a:defRPr sz="1600" kern="1200">
                <a:solidFill>
                  <a:schemeClr val="tx1"/>
                </a:solidFill>
                <a:latin typeface="+mn-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solidFill>
                <a:latin typeface="+mn-lt"/>
                <a:ea typeface="+mn-ea"/>
                <a:cs typeface="+mn-cs"/>
              </a:defRPr>
            </a:lvl7pPr>
            <a:lvl8pPr marL="3200400" indent="0" algn="ctr" defTabSz="914400" rtl="0" eaLnBrk="1" latinLnBrk="0" hangingPunct="1">
              <a:spcBef>
                <a:spcPct val="20000"/>
              </a:spcBef>
              <a:buFont typeface="Arial" pitchFamily="34" charset="0"/>
              <a:buNone/>
              <a:defRPr sz="1600" kern="1200">
                <a:solidFill>
                  <a:schemeClr val="tx1"/>
                </a:solidFill>
                <a:latin typeface="+mn-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solidFill>
                <a:latin typeface="+mn-lt"/>
                <a:ea typeface="+mn-ea"/>
                <a:cs typeface="+mn-cs"/>
              </a:defRPr>
            </a:lvl9pPr>
          </a:lstStyle>
          <a:p>
            <a:r>
              <a:rPr lang="en-US" dirty="0"/>
              <a:t>M. </a:t>
            </a:r>
            <a:r>
              <a:rPr lang="en-US" dirty="0" err="1"/>
              <a:t>Giannakopoulou</a:t>
            </a:r>
            <a:endParaRPr lang="en-US" dirty="0"/>
          </a:p>
        </p:txBody>
      </p:sp>
    </p:spTree>
    <p:extLst>
      <p:ext uri="{BB962C8B-B14F-4D97-AF65-F5344CB8AC3E}">
        <p14:creationId xmlns:p14="http://schemas.microsoft.com/office/powerpoint/2010/main" val="33960598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5171" y="1582548"/>
            <a:ext cx="6444925" cy="4870788"/>
          </a:xfrm>
        </p:spPr>
        <p:txBody>
          <a:bodyPr vert="horz" lIns="91440" tIns="45720" rIns="91440" bIns="45720" rtlCol="0" anchor="t">
            <a:noAutofit/>
          </a:bodyPr>
          <a:lstStyle/>
          <a:p>
            <a:pPr marL="0" indent="0">
              <a:spcBef>
                <a:spcPts val="0"/>
              </a:spcBef>
              <a:spcAft>
                <a:spcPts val="600"/>
              </a:spcAft>
              <a:buNone/>
            </a:pPr>
            <a:r>
              <a:rPr lang="it-IT" sz="2400" dirty="0"/>
              <a:t>Per quanto riguarda il progetto di gestione dei rifiuti, ecco alcuni esempi di attività di monitoraggio relative ai metodi della bioeconomia utilizzati a scuola.​</a:t>
            </a:r>
          </a:p>
          <a:p>
            <a:pPr marL="0" indent="0">
              <a:spcBef>
                <a:spcPts val="0"/>
              </a:spcBef>
              <a:spcAft>
                <a:spcPts val="600"/>
              </a:spcAft>
              <a:buNone/>
            </a:pPr>
            <a:endParaRPr lang="it-IT" sz="2400" dirty="0"/>
          </a:p>
          <a:p>
            <a:pPr>
              <a:spcBef>
                <a:spcPts val="0"/>
              </a:spcBef>
              <a:spcAft>
                <a:spcPts val="600"/>
              </a:spcAft>
            </a:pPr>
            <a:r>
              <a:rPr lang="it-IT" sz="2400" dirty="0"/>
              <a:t>Se gli studenti vogliono verificare se le attitudini verso lo smaltimento dei rifiuti sono cambiate, possono misurare e confrontare la quantità e il tipo di rifiuti prodotti ogni giorno. </a:t>
            </a:r>
            <a:endParaRPr lang="en-US" sz="2400" dirty="0"/>
          </a:p>
        </p:txBody>
      </p:sp>
      <p:pic>
        <p:nvPicPr>
          <p:cNvPr id="4" name="Picture 2">
            <a:extLst>
              <a:ext uri="{FF2B5EF4-FFF2-40B4-BE49-F238E27FC236}">
                <a16:creationId xmlns:a16="http://schemas.microsoft.com/office/drawing/2014/main" id="{C70BF709-4D60-9B27-E7E9-D63B414E4CE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0523" t="6611" r="21705" b="10075"/>
          <a:stretch/>
        </p:blipFill>
        <p:spPr bwMode="auto">
          <a:xfrm>
            <a:off x="512764" y="109728"/>
            <a:ext cx="868680" cy="1252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4">
            <a:extLst>
              <a:ext uri="{FF2B5EF4-FFF2-40B4-BE49-F238E27FC236}">
                <a16:creationId xmlns:a16="http://schemas.microsoft.com/office/drawing/2014/main" id="{52DAE862-8A77-944D-00FB-B2BBF2EA2D4B}"/>
              </a:ext>
            </a:extLst>
          </p:cNvPr>
          <p:cNvSpPr txBox="1">
            <a:spLocks/>
          </p:cNvSpPr>
          <p:nvPr/>
        </p:nvSpPr>
        <p:spPr>
          <a:xfrm>
            <a:off x="1381444" y="274638"/>
            <a:ext cx="10200956"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it-IT" sz="3600" b="1" dirty="0"/>
              <a:t>Mettiamo in pratica la teoria​</a:t>
            </a:r>
            <a:endParaRPr lang="en-GB" sz="3600" b="1" dirty="0">
              <a:latin typeface="+mn-lt"/>
            </a:endParaRP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15899" y="1862318"/>
            <a:ext cx="5210027" cy="2930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067320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7408" y="1196752"/>
            <a:ext cx="11089232" cy="2566532"/>
          </a:xfrm>
        </p:spPr>
        <p:txBody>
          <a:bodyPr>
            <a:normAutofit/>
          </a:bodyPr>
          <a:lstStyle/>
          <a:p>
            <a:pPr marL="0" indent="0">
              <a:buNone/>
            </a:pPr>
            <a:r>
              <a:rPr lang="it-IT" sz="2400" dirty="0"/>
              <a:t>Gli studenti delle scuole medie e superiori possono anche progettare attività di monitoraggio per valutare i programmi di educazione sui prodotti biobased tramite questionari che progettano e distribuiscono ai loro coetanei per valutare le loro conoscenze prima e dopo un programma educativo o una campagna sui bio-prodotti.​</a:t>
            </a:r>
            <a:endParaRPr lang="en-US" sz="2400" dirty="0"/>
          </a:p>
          <a:p>
            <a:pPr marL="0" indent="0">
              <a:buNone/>
            </a:pPr>
            <a:endParaRPr lang="el-GR" sz="2400" dirty="0"/>
          </a:p>
        </p:txBody>
      </p:sp>
      <p:pic>
        <p:nvPicPr>
          <p:cNvPr id="4" name="Picture 2">
            <a:extLst>
              <a:ext uri="{FF2B5EF4-FFF2-40B4-BE49-F238E27FC236}">
                <a16:creationId xmlns:a16="http://schemas.microsoft.com/office/drawing/2014/main" id="{46C750CE-5C05-2949-4582-F0E2EF37496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0523" t="6611" r="21705" b="10075"/>
          <a:stretch/>
        </p:blipFill>
        <p:spPr bwMode="auto">
          <a:xfrm>
            <a:off x="479376" y="156148"/>
            <a:ext cx="703396" cy="10143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4">
            <a:extLst>
              <a:ext uri="{FF2B5EF4-FFF2-40B4-BE49-F238E27FC236}">
                <a16:creationId xmlns:a16="http://schemas.microsoft.com/office/drawing/2014/main" id="{0CB737D4-23C4-9DB3-A3D7-F1363F3643D5}"/>
              </a:ext>
            </a:extLst>
          </p:cNvPr>
          <p:cNvSpPr txBox="1">
            <a:spLocks/>
          </p:cNvSpPr>
          <p:nvPr/>
        </p:nvSpPr>
        <p:spPr>
          <a:xfrm>
            <a:off x="1381444" y="274638"/>
            <a:ext cx="10200956"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it-IT" sz="3600" b="1" dirty="0">
                <a:latin typeface="+mn-lt"/>
              </a:rPr>
              <a:t>Mettiamo in pratica la teoria​</a:t>
            </a:r>
          </a:p>
        </p:txBody>
      </p:sp>
      <p:pic>
        <p:nvPicPr>
          <p:cNvPr id="614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t="19708" r="23394"/>
          <a:stretch/>
        </p:blipFill>
        <p:spPr bwMode="auto">
          <a:xfrm>
            <a:off x="975453" y="2837258"/>
            <a:ext cx="3974233" cy="31240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9" name="Picture 5"/>
          <p:cNvPicPr>
            <a:picLocks noChangeAspect="1" noChangeArrowheads="1"/>
          </p:cNvPicPr>
          <p:nvPr/>
        </p:nvPicPr>
        <p:blipFill rotWithShape="1">
          <a:blip r:embed="rId4">
            <a:extLst>
              <a:ext uri="{28A0092B-C50C-407E-A947-70E740481C1C}">
                <a14:useLocalDpi xmlns:a14="http://schemas.microsoft.com/office/drawing/2010/main" val="0"/>
              </a:ext>
            </a:extLst>
          </a:blip>
          <a:srcRect l="12927" t="19106" r="16754" b="8940"/>
          <a:stretch/>
        </p:blipFill>
        <p:spPr bwMode="auto">
          <a:xfrm>
            <a:off x="7608168" y="2708921"/>
            <a:ext cx="3974232" cy="3049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258944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2764" y="1711253"/>
            <a:ext cx="6663356" cy="3235498"/>
          </a:xfrm>
        </p:spPr>
        <p:txBody>
          <a:bodyPr vert="horz" lIns="91440" tIns="45720" rIns="91440" bIns="45720" rtlCol="0" anchor="t">
            <a:noAutofit/>
          </a:bodyPr>
          <a:lstStyle/>
          <a:p>
            <a:pPr marL="0" indent="0">
              <a:spcBef>
                <a:spcPts val="0"/>
              </a:spcBef>
              <a:spcAft>
                <a:spcPts val="600"/>
              </a:spcAft>
              <a:buNone/>
            </a:pPr>
            <a:r>
              <a:rPr lang="it-IT" sz="2000" dirty="0"/>
              <a:t>Gli studenti possono aggiornare e visualizzare i risultati in diversi modi. Ad esempio:​</a:t>
            </a:r>
          </a:p>
          <a:p>
            <a:pPr marL="0" indent="0">
              <a:spcBef>
                <a:spcPts val="0"/>
              </a:spcBef>
              <a:spcAft>
                <a:spcPts val="600"/>
              </a:spcAft>
              <a:buNone/>
            </a:pPr>
            <a:endParaRPr lang="it-IT" sz="2000" dirty="0"/>
          </a:p>
          <a:p>
            <a:pPr>
              <a:spcBef>
                <a:spcPts val="0"/>
              </a:spcBef>
              <a:spcAft>
                <a:spcPts val="600"/>
              </a:spcAft>
            </a:pPr>
            <a:r>
              <a:rPr lang="it-IT" sz="2000" dirty="0"/>
              <a:t>Possono utilizzare schermi digitali nell'atrio principale, nella mensa, nella biblioteca, o il sito web della scuola per mostrare dati in tempo reale sulla gestione dei rifiuti e sull'uso di bio-prodotti.​</a:t>
            </a:r>
          </a:p>
          <a:p>
            <a:pPr>
              <a:spcBef>
                <a:spcPts val="0"/>
              </a:spcBef>
              <a:spcAft>
                <a:spcPts val="600"/>
              </a:spcAft>
            </a:pPr>
            <a:endParaRPr lang="it-IT" sz="2000" dirty="0"/>
          </a:p>
          <a:p>
            <a:pPr>
              <a:spcBef>
                <a:spcPts val="0"/>
              </a:spcBef>
              <a:spcAft>
                <a:spcPts val="600"/>
              </a:spcAft>
            </a:pPr>
            <a:r>
              <a:rPr lang="it-IT" sz="2000" dirty="0"/>
              <a:t>L’Eco-Comitato può richiedere una bacheca nel corridoio principale, che può essere aggiornata settimanalmente con grafici, diagrammi e riassunti dei dati relativi al progetto di gestione dei rifiuti.</a:t>
            </a:r>
            <a:endParaRPr lang="el-GR" sz="2000"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08168" y="1201614"/>
            <a:ext cx="4003145" cy="12609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08168" y="2564904"/>
            <a:ext cx="3974232" cy="29653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a:extLst>
              <a:ext uri="{FF2B5EF4-FFF2-40B4-BE49-F238E27FC236}">
                <a16:creationId xmlns:a16="http://schemas.microsoft.com/office/drawing/2014/main" id="{C3373BA2-2B72-B160-1E04-7399B1BF2E7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0523" t="6611" r="21705" b="10075"/>
          <a:stretch/>
        </p:blipFill>
        <p:spPr bwMode="auto">
          <a:xfrm>
            <a:off x="512764" y="109728"/>
            <a:ext cx="868680" cy="1252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4">
            <a:extLst>
              <a:ext uri="{FF2B5EF4-FFF2-40B4-BE49-F238E27FC236}">
                <a16:creationId xmlns:a16="http://schemas.microsoft.com/office/drawing/2014/main" id="{AFB4CC57-9E1E-B067-3591-D16916073E98}"/>
              </a:ext>
            </a:extLst>
          </p:cNvPr>
          <p:cNvSpPr txBox="1">
            <a:spLocks/>
          </p:cNvSpPr>
          <p:nvPr/>
        </p:nvSpPr>
        <p:spPr>
          <a:xfrm>
            <a:off x="1381444" y="274638"/>
            <a:ext cx="10200956"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it-IT" sz="3600" b="1" dirty="0"/>
              <a:t>Mettiamo in pratica la teoria​</a:t>
            </a:r>
          </a:p>
        </p:txBody>
      </p:sp>
    </p:spTree>
    <p:extLst>
      <p:ext uri="{BB962C8B-B14F-4D97-AF65-F5344CB8AC3E}">
        <p14:creationId xmlns:p14="http://schemas.microsoft.com/office/powerpoint/2010/main" val="32867678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5171" y="1558387"/>
            <a:ext cx="6814074" cy="4638722"/>
          </a:xfrm>
        </p:spPr>
        <p:txBody>
          <a:bodyPr vert="horz" lIns="91440" tIns="45720" rIns="91440" bIns="45720" rtlCol="0" anchor="t">
            <a:normAutofit lnSpcReduction="10000"/>
          </a:bodyPr>
          <a:lstStyle/>
          <a:p>
            <a:pPr marL="0" indent="0">
              <a:spcBef>
                <a:spcPts val="0"/>
              </a:spcBef>
              <a:spcAft>
                <a:spcPts val="600"/>
              </a:spcAft>
              <a:buNone/>
            </a:pPr>
            <a:r>
              <a:rPr lang="it-IT" sz="2000" dirty="0"/>
              <a:t>Gli studenti possono dare aggiornamenti e visualizzare i risultati in diversi modi. Ad esempio:​</a:t>
            </a:r>
          </a:p>
          <a:p>
            <a:pPr marL="0" indent="0">
              <a:spcBef>
                <a:spcPts val="0"/>
              </a:spcBef>
              <a:spcAft>
                <a:spcPts val="600"/>
              </a:spcAft>
              <a:buNone/>
            </a:pPr>
            <a:endParaRPr lang="it-IT" sz="2000" dirty="0"/>
          </a:p>
          <a:p>
            <a:pPr>
              <a:spcBef>
                <a:spcPts val="0"/>
              </a:spcBef>
              <a:spcAft>
                <a:spcPts val="600"/>
              </a:spcAft>
            </a:pPr>
            <a:r>
              <a:rPr lang="it-IT" sz="2000" b="1" dirty="0"/>
              <a:t>Newsletter Mensili della Scuola</a:t>
            </a:r>
            <a:r>
              <a:rPr lang="it-IT" sz="2000" dirty="0"/>
              <a:t>, in cui l’Eco-Comitato può pubblicare una sezione con aggiornamenti sui progetti ambientali, inclusi dati sull'uso di bio-prodotti e il loro impatto. Le newsletter possono essere distribuite a tutti gli studenti, al personale e ai genitori.​</a:t>
            </a:r>
          </a:p>
          <a:p>
            <a:pPr>
              <a:spcBef>
                <a:spcPts val="0"/>
              </a:spcBef>
              <a:spcAft>
                <a:spcPts val="600"/>
              </a:spcAft>
            </a:pPr>
            <a:endParaRPr lang="it-IT" sz="2000" dirty="0"/>
          </a:p>
          <a:p>
            <a:pPr>
              <a:spcBef>
                <a:spcPts val="0"/>
              </a:spcBef>
              <a:spcAft>
                <a:spcPts val="600"/>
              </a:spcAft>
            </a:pPr>
            <a:r>
              <a:rPr lang="it-IT" sz="2000" b="1" dirty="0"/>
              <a:t>Presentazioni in Aula e Assemblee</a:t>
            </a:r>
            <a:r>
              <a:rPr lang="it-IT" sz="2000" dirty="0"/>
              <a:t>, che possono avere luogo alla fine di ogni trimestre. Gli studenti coordinatori dell’Eco-Comitato possono presentare i risultati delle loro attività di monitoraggio e i progressi rispetto agli obiettivi iniziali ai loro coetanei, insegnanti e genitori.​</a:t>
            </a:r>
            <a:endParaRPr lang="el-GR" sz="1200" dirty="0"/>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49952" y="1988840"/>
            <a:ext cx="4032448" cy="2880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2">
            <a:extLst>
              <a:ext uri="{FF2B5EF4-FFF2-40B4-BE49-F238E27FC236}">
                <a16:creationId xmlns:a16="http://schemas.microsoft.com/office/drawing/2014/main" id="{FA6A8179-4428-1EF6-8173-D7DE06D2881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0523" t="6611" r="21705" b="10075"/>
          <a:stretch/>
        </p:blipFill>
        <p:spPr bwMode="auto">
          <a:xfrm>
            <a:off x="512764" y="109728"/>
            <a:ext cx="868680" cy="1252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4">
            <a:extLst>
              <a:ext uri="{FF2B5EF4-FFF2-40B4-BE49-F238E27FC236}">
                <a16:creationId xmlns:a16="http://schemas.microsoft.com/office/drawing/2014/main" id="{9A5A337F-0027-B2C5-A55B-016239B06514}"/>
              </a:ext>
            </a:extLst>
          </p:cNvPr>
          <p:cNvSpPr txBox="1">
            <a:spLocks/>
          </p:cNvSpPr>
          <p:nvPr/>
        </p:nvSpPr>
        <p:spPr>
          <a:xfrm>
            <a:off x="1381444" y="274638"/>
            <a:ext cx="10200956"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it-IT" sz="3600" b="1" dirty="0">
                <a:latin typeface="+mn-lt"/>
              </a:rPr>
              <a:t>Mettiamo in pratica la teoria​</a:t>
            </a:r>
          </a:p>
        </p:txBody>
      </p:sp>
    </p:spTree>
    <p:extLst>
      <p:ext uri="{BB962C8B-B14F-4D97-AF65-F5344CB8AC3E}">
        <p14:creationId xmlns:p14="http://schemas.microsoft.com/office/powerpoint/2010/main" val="9652011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91634" y="1417639"/>
            <a:ext cx="10890766" cy="4316888"/>
          </a:xfrm>
        </p:spPr>
        <p:txBody>
          <a:bodyPr vert="horz" lIns="91440" tIns="45720" rIns="91440" bIns="45720" rtlCol="0" anchor="t">
            <a:normAutofit lnSpcReduction="10000"/>
          </a:bodyPr>
          <a:lstStyle/>
          <a:p>
            <a:pPr marL="0" indent="0">
              <a:spcBef>
                <a:spcPts val="0"/>
              </a:spcBef>
              <a:spcAft>
                <a:spcPts val="600"/>
              </a:spcAft>
              <a:buNone/>
            </a:pPr>
            <a:r>
              <a:rPr lang="it-IT" sz="2400" dirty="0"/>
              <a:t>Parlando del piano d'azione relativo alla gestione dei rifiuti a scuola:​</a:t>
            </a:r>
          </a:p>
          <a:p>
            <a:pPr marL="0" indent="0">
              <a:spcBef>
                <a:spcPts val="0"/>
              </a:spcBef>
              <a:spcAft>
                <a:spcPts val="600"/>
              </a:spcAft>
              <a:buNone/>
            </a:pPr>
            <a:endParaRPr lang="it-IT" sz="2400" dirty="0"/>
          </a:p>
          <a:p>
            <a:pPr>
              <a:spcBef>
                <a:spcPts val="0"/>
              </a:spcBef>
              <a:spcAft>
                <a:spcPts val="600"/>
              </a:spcAft>
            </a:pPr>
            <a:r>
              <a:rPr lang="it-IT" sz="2400" dirty="0"/>
              <a:t>Gli studenti delle scuole elementari probabilmente utilizzerebbero grafici semplici per stimare la quantità di rifiuti che producono.​</a:t>
            </a:r>
          </a:p>
          <a:p>
            <a:pPr>
              <a:spcBef>
                <a:spcPts val="0"/>
              </a:spcBef>
              <a:spcAft>
                <a:spcPts val="600"/>
              </a:spcAft>
            </a:pPr>
            <a:endParaRPr lang="it-IT" sz="2400" dirty="0"/>
          </a:p>
          <a:p>
            <a:pPr>
              <a:spcBef>
                <a:spcPts val="0"/>
              </a:spcBef>
              <a:spcAft>
                <a:spcPts val="600"/>
              </a:spcAft>
            </a:pPr>
            <a:r>
              <a:rPr lang="it-IT" sz="2400" dirty="0"/>
              <a:t>Gli studenti delle scuole medie stimerebbero la riduzione mensile dei rifiuti leggendo i risultati e confrontando i cambiamenti.​</a:t>
            </a:r>
          </a:p>
          <a:p>
            <a:pPr>
              <a:spcBef>
                <a:spcPts val="0"/>
              </a:spcBef>
              <a:spcAft>
                <a:spcPts val="600"/>
              </a:spcAft>
            </a:pPr>
            <a:endParaRPr lang="it-IT" sz="2400" dirty="0"/>
          </a:p>
          <a:p>
            <a:pPr>
              <a:spcBef>
                <a:spcPts val="0"/>
              </a:spcBef>
              <a:spcAft>
                <a:spcPts val="600"/>
              </a:spcAft>
            </a:pPr>
            <a:r>
              <a:rPr lang="it-IT" sz="2400" dirty="0"/>
              <a:t>Gli studenti delle scuole superiori sarebbero in grado di fare un sondaggio e un'analisi statistica relativa al processo di compostaggio e calcolare l'importo dei soldi risparmiati dalla scuola su base mensile. ​</a:t>
            </a:r>
            <a:endParaRPr lang="en-US" sz="2400" dirty="0"/>
          </a:p>
        </p:txBody>
      </p:sp>
      <p:pic>
        <p:nvPicPr>
          <p:cNvPr id="4" name="Picture 2">
            <a:extLst>
              <a:ext uri="{FF2B5EF4-FFF2-40B4-BE49-F238E27FC236}">
                <a16:creationId xmlns:a16="http://schemas.microsoft.com/office/drawing/2014/main" id="{D3945FE0-A7BD-B6D7-69DA-E0C322CCA89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0523" t="6611" r="21705" b="10075"/>
          <a:stretch/>
        </p:blipFill>
        <p:spPr bwMode="auto">
          <a:xfrm>
            <a:off x="512764" y="109728"/>
            <a:ext cx="868680" cy="1252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4">
            <a:extLst>
              <a:ext uri="{FF2B5EF4-FFF2-40B4-BE49-F238E27FC236}">
                <a16:creationId xmlns:a16="http://schemas.microsoft.com/office/drawing/2014/main" id="{BA458AFE-23BE-260D-7901-4203D6577A0E}"/>
              </a:ext>
            </a:extLst>
          </p:cNvPr>
          <p:cNvSpPr txBox="1">
            <a:spLocks/>
          </p:cNvSpPr>
          <p:nvPr/>
        </p:nvSpPr>
        <p:spPr>
          <a:xfrm>
            <a:off x="1381444" y="274638"/>
            <a:ext cx="10200956"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it-IT" sz="3600" b="1" dirty="0">
                <a:latin typeface="+mn-lt"/>
              </a:rPr>
              <a:t>Mettiamo in pratica la teoria​</a:t>
            </a:r>
          </a:p>
        </p:txBody>
      </p:sp>
    </p:spTree>
    <p:extLst>
      <p:ext uri="{BB962C8B-B14F-4D97-AF65-F5344CB8AC3E}">
        <p14:creationId xmlns:p14="http://schemas.microsoft.com/office/powerpoint/2010/main" val="7975161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763823" y="1582549"/>
            <a:ext cx="10590031" cy="4120075"/>
          </a:xfrm>
        </p:spPr>
        <p:txBody>
          <a:bodyPr vert="horz" lIns="91440" tIns="45720" rIns="91440" bIns="45720" rtlCol="0" anchor="t">
            <a:normAutofit lnSpcReduction="10000"/>
          </a:bodyPr>
          <a:lstStyle/>
          <a:p>
            <a:pPr marL="0" indent="0">
              <a:spcBef>
                <a:spcPts val="0"/>
              </a:spcBef>
              <a:spcAft>
                <a:spcPts val="600"/>
              </a:spcAft>
              <a:buNone/>
            </a:pPr>
            <a:r>
              <a:rPr lang="it-IT" sz="2400" dirty="0"/>
              <a:t>n un programma di monitoraggio del riciclaggio mirato alla riduzione dei rifiuti, gli studenti possono decidere di confrontare la quantità totale di carta riciclata nell'arco di tre mesi con l'obiettivo iniziale. Se l'obiettivo non viene raggiunto, possono cercare di individuare le cause.​</a:t>
            </a:r>
          </a:p>
          <a:p>
            <a:pPr marL="0" indent="0">
              <a:spcBef>
                <a:spcPts val="0"/>
              </a:spcBef>
              <a:spcAft>
                <a:spcPts val="600"/>
              </a:spcAft>
              <a:buNone/>
            </a:pPr>
            <a:endParaRPr lang="it-IT" sz="2400" dirty="0"/>
          </a:p>
          <a:p>
            <a:pPr>
              <a:spcBef>
                <a:spcPts val="0"/>
              </a:spcBef>
              <a:spcAft>
                <a:spcPts val="600"/>
              </a:spcAft>
            </a:pPr>
            <a:r>
              <a:rPr lang="it-IT" sz="2400" b="1" dirty="0"/>
              <a:t>Potrebbe essere a causa di una mancanza di consapevolezza? ​</a:t>
            </a:r>
          </a:p>
          <a:p>
            <a:pPr>
              <a:spcBef>
                <a:spcPts val="0"/>
              </a:spcBef>
              <a:spcAft>
                <a:spcPts val="600"/>
              </a:spcAft>
            </a:pPr>
            <a:r>
              <a:rPr lang="it-IT" sz="2400" b="1" dirty="0"/>
              <a:t>Potrebbe essere dovuto a un numero insufficiente di contenitori?​</a:t>
            </a:r>
          </a:p>
          <a:p>
            <a:pPr marL="0" indent="0">
              <a:spcBef>
                <a:spcPts val="0"/>
              </a:spcBef>
              <a:spcAft>
                <a:spcPts val="600"/>
              </a:spcAft>
              <a:buNone/>
            </a:pPr>
            <a:endParaRPr lang="it-IT" sz="2400" dirty="0"/>
          </a:p>
          <a:p>
            <a:pPr marL="0" indent="0">
              <a:spcBef>
                <a:spcPts val="0"/>
              </a:spcBef>
              <a:spcAft>
                <a:spcPts val="600"/>
              </a:spcAft>
              <a:buNone/>
            </a:pPr>
            <a:r>
              <a:rPr lang="it-IT" sz="2400" dirty="0"/>
              <a:t>Dopodiché, possono modificare il piano d’azione, aumentando la consapevolezza attraverso campagne specifiche o aggiungendo più contenitori.​</a:t>
            </a:r>
            <a:endParaRPr lang="en-US" sz="2400" dirty="0"/>
          </a:p>
        </p:txBody>
      </p:sp>
      <p:pic>
        <p:nvPicPr>
          <p:cNvPr id="3" name="Picture 2">
            <a:extLst>
              <a:ext uri="{FF2B5EF4-FFF2-40B4-BE49-F238E27FC236}">
                <a16:creationId xmlns:a16="http://schemas.microsoft.com/office/drawing/2014/main" id="{F3AF85D3-5CFD-3B2E-A5D6-905389F3A43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0523" t="6611" r="21705" b="10075"/>
          <a:stretch/>
        </p:blipFill>
        <p:spPr bwMode="auto">
          <a:xfrm>
            <a:off x="512764" y="109728"/>
            <a:ext cx="868680" cy="1252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4">
            <a:extLst>
              <a:ext uri="{FF2B5EF4-FFF2-40B4-BE49-F238E27FC236}">
                <a16:creationId xmlns:a16="http://schemas.microsoft.com/office/drawing/2014/main" id="{DBF039EE-D4CF-4203-0894-5ABD8DC02AFF}"/>
              </a:ext>
            </a:extLst>
          </p:cNvPr>
          <p:cNvSpPr txBox="1">
            <a:spLocks/>
          </p:cNvSpPr>
          <p:nvPr/>
        </p:nvSpPr>
        <p:spPr>
          <a:xfrm>
            <a:off x="1381444" y="274638"/>
            <a:ext cx="10200956"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it-IT" sz="3600" b="1" dirty="0"/>
              <a:t>Mettiamo in pratica la teoria​</a:t>
            </a:r>
          </a:p>
        </p:txBody>
      </p:sp>
    </p:spTree>
    <p:extLst>
      <p:ext uri="{BB962C8B-B14F-4D97-AF65-F5344CB8AC3E}">
        <p14:creationId xmlns:p14="http://schemas.microsoft.com/office/powerpoint/2010/main" val="33135766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1642" y="1699773"/>
            <a:ext cx="7729463" cy="5086813"/>
          </a:xfrm>
        </p:spPr>
        <p:txBody>
          <a:bodyPr vert="horz" lIns="91440" tIns="45720" rIns="91440" bIns="45720" rtlCol="0" anchor="t">
            <a:noAutofit/>
          </a:bodyPr>
          <a:lstStyle/>
          <a:p>
            <a:r>
              <a:rPr lang="it-IT" sz="2000" dirty="0"/>
              <a:t>In un monitoraggio riguardante l'uso di bio-prodotti per trasportare cibo e snack nella mensa scolastica, gli studenti possono esaminare i risultati del sondaggio durante il primo semestre.​</a:t>
            </a:r>
          </a:p>
          <a:p>
            <a:endParaRPr lang="it-IT" sz="2000" dirty="0"/>
          </a:p>
          <a:p>
            <a:r>
              <a:rPr lang="it-IT" sz="2000" dirty="0"/>
              <a:t>Se l'uso non è aumentato, come inizialmente previsto attraverso il piano d'azione, gli studenti possono analizzare i parametri di costo e disponibilità.​</a:t>
            </a:r>
          </a:p>
          <a:p>
            <a:endParaRPr lang="it-IT" sz="2000" dirty="0"/>
          </a:p>
          <a:p>
            <a:r>
              <a:rPr lang="it-IT" sz="2000" dirty="0"/>
              <a:t>Una possibile modifica del piano d’azione sarebbe quella di trovare fornitori convenienti o informare la comunità scolastica tramite una campagna sui benefici dell'uso di bio-prodotti​</a:t>
            </a:r>
            <a:endParaRPr lang="el-GR" sz="2000" dirty="0"/>
          </a:p>
        </p:txBody>
      </p:sp>
      <p:pic>
        <p:nvPicPr>
          <p:cNvPr id="11268"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84009" y="1700808"/>
            <a:ext cx="3198391" cy="41579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a:extLst>
              <a:ext uri="{FF2B5EF4-FFF2-40B4-BE49-F238E27FC236}">
                <a16:creationId xmlns:a16="http://schemas.microsoft.com/office/drawing/2014/main" id="{9922A58B-DC4F-93B7-D1A0-33F5A470D2A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0523" t="6611" r="21705" b="10075"/>
          <a:stretch/>
        </p:blipFill>
        <p:spPr bwMode="auto">
          <a:xfrm>
            <a:off x="512764" y="109728"/>
            <a:ext cx="868680" cy="1252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4">
            <a:extLst>
              <a:ext uri="{FF2B5EF4-FFF2-40B4-BE49-F238E27FC236}">
                <a16:creationId xmlns:a16="http://schemas.microsoft.com/office/drawing/2014/main" id="{07259363-2785-4A21-0715-AB6590229538}"/>
              </a:ext>
            </a:extLst>
          </p:cNvPr>
          <p:cNvSpPr txBox="1">
            <a:spLocks/>
          </p:cNvSpPr>
          <p:nvPr/>
        </p:nvSpPr>
        <p:spPr>
          <a:xfrm>
            <a:off x="1381444" y="274638"/>
            <a:ext cx="10200956"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it-IT" sz="3600" b="1" dirty="0">
                <a:latin typeface="+mn-lt"/>
              </a:rPr>
              <a:t>Mettiamo in pratica la teoria​</a:t>
            </a:r>
          </a:p>
        </p:txBody>
      </p:sp>
    </p:spTree>
    <p:extLst>
      <p:ext uri="{BB962C8B-B14F-4D97-AF65-F5344CB8AC3E}">
        <p14:creationId xmlns:p14="http://schemas.microsoft.com/office/powerpoint/2010/main" val="4971166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a:t>Risorse</a:t>
            </a:r>
            <a:r>
              <a:rPr lang="en-US" b="1" dirty="0"/>
              <a:t> educative​</a:t>
            </a:r>
            <a:endParaRPr lang="el-GR" b="1" dirty="0"/>
          </a:p>
        </p:txBody>
      </p:sp>
      <p:sp>
        <p:nvSpPr>
          <p:cNvPr id="4" name="Content Placeholder 3"/>
          <p:cNvSpPr txBox="1">
            <a:spLocks noGrp="1"/>
          </p:cNvSpPr>
          <p:nvPr>
            <p:ph idx="1"/>
          </p:nvPr>
        </p:nvSpPr>
        <p:spPr>
          <a:xfrm>
            <a:off x="1981200" y="1600201"/>
            <a:ext cx="8229600" cy="1668149"/>
          </a:xfrm>
          <a:prstGeom prst="rect">
            <a:avLst/>
          </a:prstGeom>
          <a:noFill/>
        </p:spPr>
        <p:txBody>
          <a:bodyPr wrap="square" rtlCol="0">
            <a:spAutoFit/>
          </a:bodyPr>
          <a:lstStyle/>
          <a:p>
            <a:r>
              <a:rPr lang="en-US" dirty="0">
                <a:hlinkClick r:id="rId2"/>
              </a:rPr>
              <a:t>https</a:t>
            </a:r>
            <a:r>
              <a:rPr lang="en-US">
                <a:hlinkClick r:id="rId2"/>
              </a:rPr>
              <a:t>://www.ecoschools.global/seven-steps-methodology</a:t>
            </a:r>
            <a:endParaRPr lang="en-US"/>
          </a:p>
          <a:p>
            <a:endParaRPr lang="en-US" dirty="0"/>
          </a:p>
        </p:txBody>
      </p:sp>
    </p:spTree>
    <p:extLst>
      <p:ext uri="{BB962C8B-B14F-4D97-AF65-F5344CB8AC3E}">
        <p14:creationId xmlns:p14="http://schemas.microsoft.com/office/powerpoint/2010/main" val="1962374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ítulo 6">
            <a:extLst>
              <a:ext uri="{FF2B5EF4-FFF2-40B4-BE49-F238E27FC236}">
                <a16:creationId xmlns:a16="http://schemas.microsoft.com/office/drawing/2014/main" id="{2AEF3B2B-0E49-4BC9-A496-FF35DA12A953}"/>
              </a:ext>
            </a:extLst>
          </p:cNvPr>
          <p:cNvSpPr>
            <a:spLocks noGrp="1"/>
          </p:cNvSpPr>
          <p:nvPr>
            <p:ph type="subTitle" idx="10"/>
          </p:nvPr>
        </p:nvSpPr>
        <p:spPr/>
        <p:txBody>
          <a:bodyPr/>
          <a:lstStyle/>
          <a:p>
            <a:endParaRPr lang="pt-PT"/>
          </a:p>
        </p:txBody>
      </p:sp>
      <p:sp>
        <p:nvSpPr>
          <p:cNvPr id="2" name="Marcador de Posição do Texto 1">
            <a:extLst>
              <a:ext uri="{FF2B5EF4-FFF2-40B4-BE49-F238E27FC236}">
                <a16:creationId xmlns:a16="http://schemas.microsoft.com/office/drawing/2014/main" id="{13727AA5-CB42-67BA-8033-1D36D399675F}"/>
              </a:ext>
            </a:extLst>
          </p:cNvPr>
          <p:cNvSpPr>
            <a:spLocks noGrp="1"/>
          </p:cNvSpPr>
          <p:nvPr>
            <p:ph type="body" idx="1"/>
          </p:nvPr>
        </p:nvSpPr>
        <p:spPr>
          <a:xfrm>
            <a:off x="4439816" y="1322831"/>
            <a:ext cx="2880766" cy="707886"/>
          </a:xfrm>
        </p:spPr>
        <p:txBody>
          <a:bodyPr/>
          <a:lstStyle/>
          <a:p>
            <a:r>
              <a:rPr lang="pt-PT"/>
              <a:t>Grazie!</a:t>
            </a:r>
          </a:p>
        </p:txBody>
      </p:sp>
    </p:spTree>
    <p:extLst>
      <p:ext uri="{BB962C8B-B14F-4D97-AF65-F5344CB8AC3E}">
        <p14:creationId xmlns:p14="http://schemas.microsoft.com/office/powerpoint/2010/main" val="20243167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200" b="1" dirty="0" err="1">
                <a:latin typeface="+mn-lt"/>
              </a:rPr>
              <a:t>Monitorare</a:t>
            </a:r>
            <a:r>
              <a:rPr lang="en-US" sz="3200" b="1" dirty="0">
                <a:latin typeface="+mn-lt"/>
              </a:rPr>
              <a:t> e </a:t>
            </a:r>
            <a:r>
              <a:rPr lang="en-US" sz="3200" b="1" dirty="0" err="1">
                <a:latin typeface="+mn-lt"/>
              </a:rPr>
              <a:t>valutare</a:t>
            </a:r>
            <a:r>
              <a:rPr lang="en-US" sz="3200" b="1" dirty="0">
                <a:latin typeface="+mn-lt"/>
              </a:rPr>
              <a:t> </a:t>
            </a:r>
            <a:r>
              <a:rPr lang="en-US" sz="3200" b="1" dirty="0" err="1">
                <a:latin typeface="+mn-lt"/>
              </a:rPr>
              <a:t>significa</a:t>
            </a:r>
            <a:r>
              <a:rPr lang="en-US" sz="3200" b="1" dirty="0">
                <a:latin typeface="+mn-lt"/>
              </a:rPr>
              <a:t>…​</a:t>
            </a:r>
            <a:endParaRPr lang="el-GR" sz="3200" b="1" dirty="0">
              <a:latin typeface="+mn-lt"/>
            </a:endParaRPr>
          </a:p>
        </p:txBody>
      </p:sp>
      <p:sp>
        <p:nvSpPr>
          <p:cNvPr id="3" name="Content Placeholder 2"/>
          <p:cNvSpPr>
            <a:spLocks noGrp="1"/>
          </p:cNvSpPr>
          <p:nvPr>
            <p:ph idx="1"/>
          </p:nvPr>
        </p:nvSpPr>
        <p:spPr>
          <a:xfrm>
            <a:off x="609600" y="1556793"/>
            <a:ext cx="5558408" cy="2572125"/>
          </a:xfrm>
        </p:spPr>
        <p:txBody>
          <a:bodyPr anchor="ctr">
            <a:normAutofit/>
          </a:bodyPr>
          <a:lstStyle/>
          <a:p>
            <a:pPr marL="0" indent="0">
              <a:buNone/>
            </a:pPr>
            <a:r>
              <a:rPr lang="it-IT" sz="2400" dirty="0"/>
              <a:t>Scoprire se stai raggiungendo con successo gli obiettivi stabiliti nel tuo piano d’azione. Per fare ciò, devi monitorare e misurare i tuoi progressi.​</a:t>
            </a:r>
            <a:endParaRPr lang="el-GR" sz="2400" dirty="0"/>
          </a:p>
        </p:txBody>
      </p:sp>
      <p:sp>
        <p:nvSpPr>
          <p:cNvPr id="4" name="TextBox 3"/>
          <p:cNvSpPr txBox="1"/>
          <p:nvPr/>
        </p:nvSpPr>
        <p:spPr>
          <a:xfrm>
            <a:off x="609600" y="4653136"/>
            <a:ext cx="6408712" cy="400110"/>
          </a:xfrm>
          <a:prstGeom prst="rect">
            <a:avLst/>
          </a:prstGeom>
          <a:noFill/>
        </p:spPr>
        <p:txBody>
          <a:bodyPr wrap="square" rtlCol="0">
            <a:spAutoFit/>
          </a:bodyPr>
          <a:lstStyle/>
          <a:p>
            <a:r>
              <a:rPr lang="en-US" sz="2000" dirty="0">
                <a:hlinkClick r:id="rId2"/>
              </a:rPr>
              <a:t>https://www.ecoschools.global/seven-steps-methodology</a:t>
            </a:r>
            <a:endParaRPr lang="en-US" sz="2000" dirty="0"/>
          </a:p>
        </p:txBody>
      </p:sp>
      <p:pic>
        <p:nvPicPr>
          <p:cNvPr id="6" name="Picture 5">
            <a:extLst>
              <a:ext uri="{FF2B5EF4-FFF2-40B4-BE49-F238E27FC236}">
                <a16:creationId xmlns:a16="http://schemas.microsoft.com/office/drawing/2014/main" id="{4F73BA80-A995-A08B-163D-AB505FCDCF46}"/>
              </a:ext>
            </a:extLst>
          </p:cNvPr>
          <p:cNvPicPr>
            <a:picLocks noChangeAspect="1"/>
          </p:cNvPicPr>
          <p:nvPr/>
        </p:nvPicPr>
        <p:blipFill>
          <a:blip r:embed="rId3"/>
          <a:stretch>
            <a:fillRect/>
          </a:stretch>
        </p:blipFill>
        <p:spPr>
          <a:xfrm>
            <a:off x="6508583" y="1427498"/>
            <a:ext cx="5230729" cy="3016417"/>
          </a:xfrm>
          <a:prstGeom prst="rect">
            <a:avLst/>
          </a:prstGeom>
        </p:spPr>
      </p:pic>
    </p:spTree>
    <p:extLst>
      <p:ext uri="{BB962C8B-B14F-4D97-AF65-F5344CB8AC3E}">
        <p14:creationId xmlns:p14="http://schemas.microsoft.com/office/powerpoint/2010/main" val="38864304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1263" y="242554"/>
            <a:ext cx="10972800" cy="1143000"/>
          </a:xfrm>
        </p:spPr>
        <p:txBody>
          <a:bodyPr>
            <a:normAutofit/>
          </a:bodyPr>
          <a:lstStyle/>
          <a:p>
            <a:pPr algn="l"/>
            <a:r>
              <a:rPr lang="it-IT" sz="3200" b="1" dirty="0">
                <a:latin typeface="+mn-lt"/>
              </a:rPr>
              <a:t>Monitorare e valutare significa anche che…​</a:t>
            </a:r>
            <a:endParaRPr lang="el-GR" sz="3200" b="1" dirty="0">
              <a:latin typeface="+mn-lt"/>
            </a:endParaRPr>
          </a:p>
        </p:txBody>
      </p:sp>
      <p:sp>
        <p:nvSpPr>
          <p:cNvPr id="3" name="Content Placeholder 2"/>
          <p:cNvSpPr>
            <a:spLocks noGrp="1"/>
          </p:cNvSpPr>
          <p:nvPr>
            <p:ph idx="1"/>
          </p:nvPr>
        </p:nvSpPr>
        <p:spPr>
          <a:xfrm>
            <a:off x="248652" y="1556793"/>
            <a:ext cx="11438021" cy="4525963"/>
          </a:xfrm>
        </p:spPr>
        <p:txBody>
          <a:bodyPr vert="horz" lIns="91440" tIns="45720" rIns="91440" bIns="45720" rtlCol="0" anchor="t">
            <a:noAutofit/>
          </a:bodyPr>
          <a:lstStyle/>
          <a:p>
            <a:pPr marL="514350" indent="-514350">
              <a:buFont typeface="+mj-lt"/>
              <a:buAutoNum type="arabicPeriod"/>
            </a:pPr>
            <a:r>
              <a:rPr lang="it-IT" sz="2000" b="1" dirty="0"/>
              <a:t>Gli studenti dovrebbero avere la responsabilità </a:t>
            </a:r>
            <a:r>
              <a:rPr lang="it-IT" sz="2000" dirty="0"/>
              <a:t>di svolgere attività di monitoraggio ogni volta che sia possibile.​</a:t>
            </a:r>
          </a:p>
          <a:p>
            <a:pPr marL="514350" indent="-514350">
              <a:buFont typeface="+mj-lt"/>
              <a:buAutoNum type="arabicPeriod"/>
            </a:pPr>
            <a:endParaRPr lang="it-IT" sz="2000" b="1" dirty="0"/>
          </a:p>
          <a:p>
            <a:pPr marL="514350" indent="-514350">
              <a:buFont typeface="+mj-lt"/>
              <a:buAutoNum type="arabicPeriod"/>
            </a:pPr>
            <a:r>
              <a:rPr lang="it-IT" sz="2000" b="1" dirty="0"/>
              <a:t>I risultati </a:t>
            </a:r>
            <a:r>
              <a:rPr lang="it-IT" sz="2000" dirty="0"/>
              <a:t>del monitoraggio dovrebbero essere </a:t>
            </a:r>
            <a:r>
              <a:rPr lang="it-IT" sz="2000" b="1" dirty="0"/>
              <a:t>aggiornati </a:t>
            </a:r>
            <a:r>
              <a:rPr lang="it-IT" sz="2000" dirty="0"/>
              <a:t>regolarmente e </a:t>
            </a:r>
            <a:r>
              <a:rPr lang="it-IT" sz="2000" b="1" dirty="0"/>
              <a:t>mostrati </a:t>
            </a:r>
            <a:r>
              <a:rPr lang="it-IT" sz="2000" dirty="0"/>
              <a:t>affinché tutta la scuola possa vederli.​</a:t>
            </a:r>
          </a:p>
          <a:p>
            <a:pPr marL="514350" indent="-514350">
              <a:buFont typeface="+mj-lt"/>
              <a:buAutoNum type="arabicPeriod"/>
            </a:pPr>
            <a:endParaRPr lang="it-IT" sz="2000" b="1" dirty="0"/>
          </a:p>
          <a:p>
            <a:pPr marL="514350" indent="-514350">
              <a:buFont typeface="+mj-lt"/>
              <a:buAutoNum type="arabicPeriod"/>
            </a:pPr>
            <a:r>
              <a:rPr lang="it-IT" sz="2000" b="1" dirty="0"/>
              <a:t>I metodi di monitoraggio </a:t>
            </a:r>
            <a:r>
              <a:rPr lang="it-IT" sz="2000" dirty="0"/>
              <a:t>che utilizzi dipenderanno dagli </a:t>
            </a:r>
            <a:r>
              <a:rPr lang="it-IT" sz="2000" b="1" dirty="0"/>
              <a:t>obiettivi e dai criteri di misurazione </a:t>
            </a:r>
            <a:r>
              <a:rPr lang="it-IT" sz="2000" dirty="0"/>
              <a:t>stabiliti nel tuo</a:t>
            </a:r>
            <a:r>
              <a:rPr lang="it-IT" sz="2000" b="1" dirty="0"/>
              <a:t> piano d'azione </a:t>
            </a:r>
            <a:r>
              <a:rPr lang="it-IT" sz="2000" dirty="0"/>
              <a:t>per i temi che desideri analizzare e dall'età e dalle capacità degli studenti e degli altri individui che lo eseguono.​</a:t>
            </a:r>
          </a:p>
          <a:p>
            <a:pPr marL="514350" indent="-514350">
              <a:buFont typeface="+mj-lt"/>
              <a:buAutoNum type="arabicPeriod"/>
            </a:pPr>
            <a:endParaRPr lang="it-IT" sz="2000" b="1" dirty="0"/>
          </a:p>
          <a:p>
            <a:pPr marL="514350" indent="-514350">
              <a:buFont typeface="+mj-lt"/>
              <a:buAutoNum type="arabicPeriod"/>
            </a:pPr>
            <a:r>
              <a:rPr lang="it-IT" sz="2000" b="1" dirty="0"/>
              <a:t>La valutazione segue il monitoraggio. </a:t>
            </a:r>
            <a:r>
              <a:rPr lang="it-IT" sz="2000" dirty="0"/>
              <a:t>Valutare il successo delle tue attività ti permetterà di apportare modifiche al tuo piano d’azione se necessario.</a:t>
            </a:r>
            <a:endParaRPr lang="en-US" sz="2000" dirty="0">
              <a:cs typeface="Calibri"/>
            </a:endParaRPr>
          </a:p>
        </p:txBody>
      </p:sp>
    </p:spTree>
    <p:extLst>
      <p:ext uri="{BB962C8B-B14F-4D97-AF65-F5344CB8AC3E}">
        <p14:creationId xmlns:p14="http://schemas.microsoft.com/office/powerpoint/2010/main" val="32611877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94428"/>
            <a:ext cx="9208169" cy="1143000"/>
          </a:xfrm>
        </p:spPr>
        <p:txBody>
          <a:bodyPr>
            <a:noAutofit/>
          </a:bodyPr>
          <a:lstStyle/>
          <a:p>
            <a:pPr algn="l"/>
            <a:r>
              <a:rPr lang="it-IT" sz="2400" b="1" dirty="0">
                <a:latin typeface="+mn-lt"/>
              </a:rPr>
              <a:t>1. Gli studenti dovrebbero avere la responsabilità di svolgere attività di monitoraggio ogni volta che sia possibile.​</a:t>
            </a:r>
            <a:endParaRPr lang="en-US" sz="2400" b="1" dirty="0">
              <a:latin typeface="+mn-lt"/>
              <a:cs typeface="Calibri"/>
            </a:endParaRPr>
          </a:p>
        </p:txBody>
      </p:sp>
      <p:sp>
        <p:nvSpPr>
          <p:cNvPr id="3" name="Content Placeholder 2"/>
          <p:cNvSpPr>
            <a:spLocks noGrp="1"/>
          </p:cNvSpPr>
          <p:nvPr>
            <p:ph idx="1"/>
          </p:nvPr>
        </p:nvSpPr>
        <p:spPr>
          <a:xfrm>
            <a:off x="609600" y="1340768"/>
            <a:ext cx="10972800" cy="3960440"/>
          </a:xfrm>
        </p:spPr>
        <p:txBody>
          <a:bodyPr vert="horz" lIns="91440" tIns="45720" rIns="91440" bIns="45720" rtlCol="0" anchor="t">
            <a:noAutofit/>
          </a:bodyPr>
          <a:lstStyle/>
          <a:p>
            <a:pPr marL="0" indent="0">
              <a:buNone/>
            </a:pPr>
            <a:r>
              <a:rPr lang="it-IT" sz="1800" dirty="0">
                <a:cs typeface="Calibri"/>
              </a:rPr>
              <a:t>Ci sono molti benefici per gli studenti coinvolti nelle attività di monitoraggio.​</a:t>
            </a:r>
          </a:p>
          <a:p>
            <a:pPr marL="0" indent="0">
              <a:buNone/>
            </a:pPr>
            <a:endParaRPr lang="it-IT" sz="1800" dirty="0">
              <a:cs typeface="Calibri"/>
            </a:endParaRPr>
          </a:p>
          <a:p>
            <a:r>
              <a:rPr lang="it-IT" sz="1800" b="1" dirty="0">
                <a:cs typeface="Calibri"/>
              </a:rPr>
              <a:t>Apprendimento pratico</a:t>
            </a:r>
            <a:r>
              <a:rPr lang="it-IT" sz="1800" dirty="0">
                <a:cs typeface="Calibri"/>
              </a:rPr>
              <a:t>: Gli studenti sviluppano le loro abilità di ricerca attraverso esperienze pratiche in aree come la raccolta di dati, l'analisi e la risoluzione dei problemi.​</a:t>
            </a:r>
          </a:p>
          <a:p>
            <a:endParaRPr lang="it-IT" sz="1800" dirty="0">
              <a:cs typeface="Calibri"/>
            </a:endParaRPr>
          </a:p>
          <a:p>
            <a:r>
              <a:rPr lang="it-IT" sz="1800" b="1" dirty="0">
                <a:cs typeface="Calibri"/>
              </a:rPr>
              <a:t>Coinvolgimento e responsabilità</a:t>
            </a:r>
            <a:r>
              <a:rPr lang="it-IT" sz="1800" dirty="0">
                <a:cs typeface="Calibri"/>
              </a:rPr>
              <a:t>: In ogni fase della filosofia delle Eco-Scuole, gli studenti imparano a essere attivamente coinvolti e a comprendere l'impatto delle loro azioni sull'ambiente.​</a:t>
            </a:r>
          </a:p>
          <a:p>
            <a:endParaRPr lang="it-IT" sz="1800" dirty="0">
              <a:cs typeface="Calibri"/>
            </a:endParaRPr>
          </a:p>
          <a:p>
            <a:r>
              <a:rPr lang="it-IT" sz="1800" b="1" dirty="0">
                <a:cs typeface="Calibri"/>
              </a:rPr>
              <a:t>Responsabilità e rendicontazione</a:t>
            </a:r>
            <a:r>
              <a:rPr lang="it-IT" sz="1800" dirty="0">
                <a:cs typeface="Calibri"/>
              </a:rPr>
              <a:t>: Gli studenti sono responsabili dell'esecuzione delle attività di monitoraggio e possono assistere ai risultati delle loro azioni.​</a:t>
            </a:r>
          </a:p>
          <a:p>
            <a:endParaRPr lang="it-IT" sz="1800" dirty="0">
              <a:cs typeface="Calibri"/>
            </a:endParaRPr>
          </a:p>
          <a:p>
            <a:r>
              <a:rPr lang="it-IT" sz="1800" b="1" dirty="0">
                <a:cs typeface="Calibri"/>
              </a:rPr>
              <a:t>Collaborazione e lavoro di squadra</a:t>
            </a:r>
            <a:r>
              <a:rPr lang="it-IT" sz="1800" dirty="0">
                <a:cs typeface="Calibri"/>
              </a:rPr>
              <a:t>: In tutte le fasi, gli studenti lavorano insieme, sviluppando le loro capacità di collaborazione e di leadership. Di conseguenza, costruiscono la loro fiducia e un senso di appartenenza a un gruppo che si impegna a cambiare la scuola attraverso il lavoro di squadra.​</a:t>
            </a:r>
            <a:endParaRPr lang="en-US" sz="1800" dirty="0">
              <a:cs typeface="Calibri"/>
            </a:endParaRPr>
          </a:p>
        </p:txBody>
      </p:sp>
    </p:spTree>
    <p:extLst>
      <p:ext uri="{BB962C8B-B14F-4D97-AF65-F5344CB8AC3E}">
        <p14:creationId xmlns:p14="http://schemas.microsoft.com/office/powerpoint/2010/main" val="16778655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8895348" cy="1143000"/>
          </a:xfrm>
        </p:spPr>
        <p:txBody>
          <a:bodyPr>
            <a:noAutofit/>
          </a:bodyPr>
          <a:lstStyle/>
          <a:p>
            <a:pPr marL="514350" indent="-514350" algn="l"/>
            <a:r>
              <a:rPr lang="it-IT" sz="2400" b="1" dirty="0"/>
              <a:t>2. I risultati del monitoraggio dovrebbero essere aggiornati regolarmente e mostrati affinché tutta la scuola possa vederli.​</a:t>
            </a:r>
            <a:endParaRPr lang="en-US" sz="2400" b="1" dirty="0">
              <a:cs typeface="Calibri"/>
            </a:endParaRPr>
          </a:p>
        </p:txBody>
      </p:sp>
      <p:sp>
        <p:nvSpPr>
          <p:cNvPr id="3" name="Content Placeholder 2"/>
          <p:cNvSpPr>
            <a:spLocks noGrp="1"/>
          </p:cNvSpPr>
          <p:nvPr>
            <p:ph idx="1"/>
          </p:nvPr>
        </p:nvSpPr>
        <p:spPr>
          <a:xfrm>
            <a:off x="608994" y="1603303"/>
            <a:ext cx="10972800" cy="4392488"/>
          </a:xfrm>
        </p:spPr>
        <p:txBody>
          <a:bodyPr vert="horz" lIns="91440" tIns="45720" rIns="91440" bIns="45720" rtlCol="0" anchor="t">
            <a:noAutofit/>
          </a:bodyPr>
          <a:lstStyle/>
          <a:p>
            <a:pPr marL="0" indent="0">
              <a:spcBef>
                <a:spcPts val="0"/>
              </a:spcBef>
              <a:spcAft>
                <a:spcPts val="600"/>
              </a:spcAft>
              <a:buNone/>
            </a:pPr>
            <a:r>
              <a:rPr lang="it-IT" sz="1900" dirty="0">
                <a:latin typeface="+mj-lt"/>
              </a:rPr>
              <a:t>Quando le scuole monitorano i risultati delle loro azioni e li espongono affinché tutta la scuola possa vederli, promuovono:​</a:t>
            </a:r>
          </a:p>
          <a:p>
            <a:pPr marL="0" indent="0">
              <a:spcBef>
                <a:spcPts val="0"/>
              </a:spcBef>
              <a:spcAft>
                <a:spcPts val="600"/>
              </a:spcAft>
              <a:buNone/>
            </a:pPr>
            <a:endParaRPr lang="it-IT" sz="1900" dirty="0">
              <a:latin typeface="+mj-lt"/>
            </a:endParaRPr>
          </a:p>
          <a:p>
            <a:pPr>
              <a:spcBef>
                <a:spcPts val="0"/>
              </a:spcBef>
              <a:spcAft>
                <a:spcPts val="600"/>
              </a:spcAft>
            </a:pPr>
            <a:r>
              <a:rPr lang="it-IT" sz="1900" u="sng" dirty="0">
                <a:latin typeface="+mj-lt"/>
              </a:rPr>
              <a:t>Valore educativo </a:t>
            </a:r>
            <a:r>
              <a:rPr lang="it-IT" sz="1900" dirty="0">
                <a:latin typeface="+mj-lt"/>
              </a:rPr>
              <a:t>perché aiutano gli studenti a imparare a leggere i risultati e sviluppare abilità di problem-solving, essenziali per favorire cittadini attivi in futuro.​</a:t>
            </a:r>
          </a:p>
          <a:p>
            <a:pPr>
              <a:spcBef>
                <a:spcPts val="0"/>
              </a:spcBef>
              <a:spcAft>
                <a:spcPts val="600"/>
              </a:spcAft>
            </a:pPr>
            <a:endParaRPr lang="it-IT" sz="1900" dirty="0">
              <a:latin typeface="+mj-lt"/>
            </a:endParaRPr>
          </a:p>
          <a:p>
            <a:pPr>
              <a:spcBef>
                <a:spcPts val="0"/>
              </a:spcBef>
              <a:spcAft>
                <a:spcPts val="600"/>
              </a:spcAft>
            </a:pPr>
            <a:r>
              <a:rPr lang="it-IT" sz="1900" u="sng" dirty="0">
                <a:latin typeface="+mj-lt"/>
              </a:rPr>
              <a:t>Coinvolgimento</a:t>
            </a:r>
            <a:r>
              <a:rPr lang="it-IT" sz="1900" dirty="0">
                <a:latin typeface="+mj-lt"/>
              </a:rPr>
              <a:t> perché quando studenti, personale e genitori vedono i risultati dei loro sforzi, sono più propensi a rimanere motivati e a partecipare attivamente.​</a:t>
            </a:r>
          </a:p>
          <a:p>
            <a:pPr>
              <a:spcBef>
                <a:spcPts val="0"/>
              </a:spcBef>
              <a:spcAft>
                <a:spcPts val="600"/>
              </a:spcAft>
            </a:pPr>
            <a:endParaRPr lang="it-IT" sz="1900" dirty="0">
              <a:latin typeface="+mj-lt"/>
            </a:endParaRPr>
          </a:p>
          <a:p>
            <a:pPr>
              <a:spcBef>
                <a:spcPts val="0"/>
              </a:spcBef>
              <a:spcAft>
                <a:spcPts val="600"/>
              </a:spcAft>
            </a:pPr>
            <a:r>
              <a:rPr lang="it-IT" sz="1900" u="sng" dirty="0">
                <a:latin typeface="+mj-lt"/>
              </a:rPr>
              <a:t>Trasparenza</a:t>
            </a:r>
            <a:r>
              <a:rPr lang="it-IT" sz="1900" dirty="0">
                <a:latin typeface="+mj-lt"/>
              </a:rPr>
              <a:t> fornendo alla comunità scolastica dati accurati e aggiornati sui progetti..</a:t>
            </a:r>
            <a:endParaRPr lang="en-US" sz="1900" dirty="0">
              <a:latin typeface="+mj-lt"/>
            </a:endParaRPr>
          </a:p>
        </p:txBody>
      </p:sp>
    </p:spTree>
    <p:extLst>
      <p:ext uri="{BB962C8B-B14F-4D97-AF65-F5344CB8AC3E}">
        <p14:creationId xmlns:p14="http://schemas.microsoft.com/office/powerpoint/2010/main" val="23209366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3558" y="274638"/>
            <a:ext cx="8983579" cy="1126958"/>
          </a:xfrm>
        </p:spPr>
        <p:txBody>
          <a:bodyPr>
            <a:noAutofit/>
          </a:bodyPr>
          <a:lstStyle/>
          <a:p>
            <a:pPr marL="514350" indent="-514350" algn="l"/>
            <a:r>
              <a:rPr lang="it-IT" sz="2400" b="1" dirty="0"/>
              <a:t>2. I risultati del monitoraggio dovrebbero essere aggiornati regolarmente e mostrati affinché tutta la scuola possa vederli.​</a:t>
            </a:r>
            <a:endParaRPr lang="en-US" sz="2400" b="1" dirty="0">
              <a:cs typeface="Calibri"/>
            </a:endParaRPr>
          </a:p>
        </p:txBody>
      </p:sp>
      <p:sp>
        <p:nvSpPr>
          <p:cNvPr id="3" name="Content Placeholder 2"/>
          <p:cNvSpPr>
            <a:spLocks noGrp="1"/>
          </p:cNvSpPr>
          <p:nvPr>
            <p:ph idx="1"/>
          </p:nvPr>
        </p:nvSpPr>
        <p:spPr>
          <a:xfrm>
            <a:off x="592952" y="1402777"/>
            <a:ext cx="10972800" cy="4392488"/>
          </a:xfrm>
        </p:spPr>
        <p:txBody>
          <a:bodyPr vert="horz" lIns="91440" tIns="45720" rIns="91440" bIns="45720" rtlCol="0" anchor="t">
            <a:noAutofit/>
          </a:bodyPr>
          <a:lstStyle/>
          <a:p>
            <a:pPr marL="0" indent="0">
              <a:spcBef>
                <a:spcPts val="0"/>
              </a:spcBef>
              <a:spcAft>
                <a:spcPts val="600"/>
              </a:spcAft>
              <a:buNone/>
            </a:pPr>
            <a:r>
              <a:rPr lang="it-IT" sz="1900" dirty="0">
                <a:latin typeface="+mj-lt"/>
              </a:rPr>
              <a:t>Quando le scuole monitorano i risultati delle loro azioni e li espongono affinché tutta la scuola possa vederli, promuovono:​</a:t>
            </a:r>
          </a:p>
          <a:p>
            <a:pPr marL="0" indent="0">
              <a:spcBef>
                <a:spcPts val="0"/>
              </a:spcBef>
              <a:spcAft>
                <a:spcPts val="600"/>
              </a:spcAft>
              <a:buNone/>
            </a:pPr>
            <a:endParaRPr lang="en-US" sz="1900" dirty="0">
              <a:latin typeface="+mj-lt"/>
            </a:endParaRPr>
          </a:p>
          <a:p>
            <a:r>
              <a:rPr lang="it-IT" sz="1900" u="sng" dirty="0">
                <a:latin typeface="+mj-lt"/>
                <a:cs typeface="Calibri"/>
              </a:rPr>
              <a:t>Celebrazione del successo </a:t>
            </a:r>
            <a:r>
              <a:rPr lang="it-IT" sz="1900" dirty="0">
                <a:latin typeface="+mj-lt"/>
                <a:cs typeface="Calibri"/>
              </a:rPr>
              <a:t>poiché gli aggiornamenti offrono alla comunità scolastica l'opportunità di riflettere sui progressi compiuti e celebrare i risultati ottenuti..​</a:t>
            </a:r>
          </a:p>
          <a:p>
            <a:endParaRPr lang="it-IT" sz="1900" dirty="0">
              <a:latin typeface="+mj-lt"/>
              <a:cs typeface="Calibri"/>
            </a:endParaRPr>
          </a:p>
          <a:p>
            <a:r>
              <a:rPr lang="it-IT" sz="1900" u="sng" dirty="0">
                <a:latin typeface="+mj-lt"/>
                <a:cs typeface="Calibri"/>
              </a:rPr>
              <a:t>Motivazione e ispirazione </a:t>
            </a:r>
            <a:r>
              <a:rPr lang="it-IT" sz="1900" dirty="0">
                <a:latin typeface="+mj-lt"/>
                <a:cs typeface="Calibri"/>
              </a:rPr>
              <a:t>perché quando gli studenti hanno prove che un'azione che hanno attuato ha avuto risultati positivi, sono più inclini a intraprendere ulteriori azioni attraverso iniziative simili e amplificare l'impatto degli sforzi della scuola.​</a:t>
            </a:r>
          </a:p>
          <a:p>
            <a:endParaRPr lang="it-IT" sz="1900" dirty="0">
              <a:latin typeface="+mj-lt"/>
              <a:cs typeface="Calibri"/>
            </a:endParaRPr>
          </a:p>
          <a:p>
            <a:r>
              <a:rPr lang="it-IT" sz="1900" u="sng" dirty="0">
                <a:latin typeface="+mj-lt"/>
                <a:cs typeface="Calibri"/>
              </a:rPr>
              <a:t>Decisioni basate sui dati </a:t>
            </a:r>
            <a:r>
              <a:rPr lang="it-IT" sz="1900" dirty="0">
                <a:latin typeface="+mj-lt"/>
                <a:cs typeface="Calibri"/>
              </a:rPr>
              <a:t>poiché i risultati possono essere utilizzati efficacemente per adattare il piano d'azione originale e migliorare i risultati.​</a:t>
            </a:r>
            <a:endParaRPr lang="en-US" sz="1900" dirty="0">
              <a:latin typeface="+mj-lt"/>
            </a:endParaRPr>
          </a:p>
        </p:txBody>
      </p:sp>
    </p:spTree>
    <p:extLst>
      <p:ext uri="{BB962C8B-B14F-4D97-AF65-F5344CB8AC3E}">
        <p14:creationId xmlns:p14="http://schemas.microsoft.com/office/powerpoint/2010/main" val="35087987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9D568DA-1FEF-1383-BFD6-163652F5A195}"/>
              </a:ext>
            </a:extLst>
          </p:cNvPr>
          <p:cNvSpPr txBox="1">
            <a:spLocks/>
          </p:cNvSpPr>
          <p:nvPr/>
        </p:nvSpPr>
        <p:spPr>
          <a:xfrm>
            <a:off x="609600" y="274638"/>
            <a:ext cx="9456822" cy="1143000"/>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514350" indent="-514350" algn="l"/>
            <a:r>
              <a:rPr lang="it-IT" sz="2400" b="1" dirty="0">
                <a:latin typeface="+mn-lt"/>
              </a:rPr>
              <a:t>3. I metodi di monitoraggio utilizzati devono dipendere dagli obiettivi, dai criteri di misurazione, dall'età e dalle capacità degli studenti.​</a:t>
            </a:r>
            <a:endParaRPr lang="en-US" sz="2400" b="1" dirty="0">
              <a:cs typeface="Calibri"/>
            </a:endParaRPr>
          </a:p>
        </p:txBody>
      </p:sp>
      <p:sp>
        <p:nvSpPr>
          <p:cNvPr id="3" name="Content Placeholder 2"/>
          <p:cNvSpPr>
            <a:spLocks noGrp="1"/>
          </p:cNvSpPr>
          <p:nvPr>
            <p:ph idx="1"/>
          </p:nvPr>
        </p:nvSpPr>
        <p:spPr>
          <a:xfrm>
            <a:off x="1117104" y="2240868"/>
            <a:ext cx="5194920" cy="2700300"/>
          </a:xfrm>
          <a:ln>
            <a:solidFill>
              <a:schemeClr val="accent1"/>
            </a:solidFill>
          </a:ln>
        </p:spPr>
        <p:txBody>
          <a:bodyPr>
            <a:normAutofit fontScale="92500"/>
          </a:bodyPr>
          <a:lstStyle/>
          <a:p>
            <a:r>
              <a:rPr lang="it-IT" sz="2400" dirty="0"/>
              <a:t>Ciò significa che gli strumenti e le tecniche utilizzati per monitorare i progressi devono essere adattati per soddisfare gli obiettivi specifici stabiliti nel piano d'azione, gli standard utilizzati per la valutazione e i livelli di sviluppo e le competenze degli studenti.​</a:t>
            </a:r>
            <a:endParaRPr lang="el-GR" sz="2400" dirty="0"/>
          </a:p>
        </p:txBody>
      </p:sp>
      <p:pic>
        <p:nvPicPr>
          <p:cNvPr id="1026" name="Picture 2" descr="Hard vs Soft Skills: How They Differ (Examples Included)">
            <a:extLst>
              <a:ext uri="{FF2B5EF4-FFF2-40B4-BE49-F238E27FC236}">
                <a16:creationId xmlns:a16="http://schemas.microsoft.com/office/drawing/2014/main" id="{47921484-4A57-6D97-8EFF-F3E8B2AA73F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72064" y="2238411"/>
            <a:ext cx="4775871" cy="26864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74919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it-IT" sz="2800" b="1" dirty="0"/>
              <a:t>4. La valutazione segue il monitoraggio. ​</a:t>
            </a:r>
            <a:endParaRPr lang="el-GR" sz="2800" b="1" dirty="0">
              <a:cs typeface="Calibri"/>
            </a:endParaRPr>
          </a:p>
        </p:txBody>
      </p:sp>
      <p:sp>
        <p:nvSpPr>
          <p:cNvPr id="3" name="Content Placeholder 2"/>
          <p:cNvSpPr>
            <a:spLocks noGrp="1"/>
          </p:cNvSpPr>
          <p:nvPr>
            <p:ph idx="1"/>
          </p:nvPr>
        </p:nvSpPr>
        <p:spPr>
          <a:xfrm>
            <a:off x="609600" y="1340768"/>
            <a:ext cx="10972800" cy="4708526"/>
          </a:xfrm>
        </p:spPr>
        <p:txBody>
          <a:bodyPr vert="horz" lIns="91440" tIns="45720" rIns="91440" bIns="45720" rtlCol="0" anchor="t">
            <a:normAutofit fontScale="92500" lnSpcReduction="10000"/>
          </a:bodyPr>
          <a:lstStyle/>
          <a:p>
            <a:pPr marL="0" indent="0">
              <a:spcBef>
                <a:spcPts val="0"/>
              </a:spcBef>
              <a:spcAft>
                <a:spcPts val="600"/>
              </a:spcAft>
              <a:buNone/>
            </a:pPr>
            <a:r>
              <a:rPr lang="it-IT" sz="2000" dirty="0"/>
              <a:t>Questo step è particolarmente importante per il piano d’azione, poiché permetterà agli studenti di apportare tutte le modifiche necessarie. Le domande a cui si risponde in questa fase sono:​</a:t>
            </a:r>
          </a:p>
          <a:p>
            <a:pPr marL="0" indent="0">
              <a:spcBef>
                <a:spcPts val="0"/>
              </a:spcBef>
              <a:spcAft>
                <a:spcPts val="600"/>
              </a:spcAft>
              <a:buNone/>
            </a:pPr>
            <a:endParaRPr lang="it-IT" sz="2000" dirty="0"/>
          </a:p>
          <a:p>
            <a:pPr>
              <a:spcBef>
                <a:spcPts val="0"/>
              </a:spcBef>
              <a:spcAft>
                <a:spcPts val="600"/>
              </a:spcAft>
            </a:pPr>
            <a:r>
              <a:rPr lang="it-IT" sz="2000" b="1" dirty="0"/>
              <a:t>Gli obiettivi sono stati raggiunti? ​</a:t>
            </a:r>
          </a:p>
          <a:p>
            <a:pPr>
              <a:spcBef>
                <a:spcPts val="0"/>
              </a:spcBef>
              <a:spcAft>
                <a:spcPts val="600"/>
              </a:spcAft>
            </a:pPr>
            <a:endParaRPr lang="it-IT" sz="2000" b="1" dirty="0"/>
          </a:p>
          <a:p>
            <a:pPr>
              <a:spcBef>
                <a:spcPts val="0"/>
              </a:spcBef>
              <a:spcAft>
                <a:spcPts val="600"/>
              </a:spcAft>
            </a:pPr>
            <a:r>
              <a:rPr lang="it-IT" sz="2000" b="1" dirty="0"/>
              <a:t>In che misura?​</a:t>
            </a:r>
          </a:p>
          <a:p>
            <a:pPr>
              <a:spcBef>
                <a:spcPts val="0"/>
              </a:spcBef>
              <a:spcAft>
                <a:spcPts val="600"/>
              </a:spcAft>
            </a:pPr>
            <a:endParaRPr lang="it-IT" sz="2000" b="1" dirty="0"/>
          </a:p>
          <a:p>
            <a:pPr>
              <a:spcBef>
                <a:spcPts val="0"/>
              </a:spcBef>
              <a:spcAft>
                <a:spcPts val="600"/>
              </a:spcAft>
            </a:pPr>
            <a:r>
              <a:rPr lang="it-IT" sz="2000" b="1" dirty="0"/>
              <a:t>Cosa ha funzionato bene?​</a:t>
            </a:r>
          </a:p>
          <a:p>
            <a:pPr>
              <a:spcBef>
                <a:spcPts val="0"/>
              </a:spcBef>
              <a:spcAft>
                <a:spcPts val="600"/>
              </a:spcAft>
            </a:pPr>
            <a:endParaRPr lang="it-IT" sz="2000" b="1" dirty="0"/>
          </a:p>
          <a:p>
            <a:pPr>
              <a:spcBef>
                <a:spcPts val="0"/>
              </a:spcBef>
              <a:spcAft>
                <a:spcPts val="600"/>
              </a:spcAft>
            </a:pPr>
            <a:r>
              <a:rPr lang="it-IT" sz="2000" b="1" dirty="0"/>
              <a:t>Cosa dobbiamo migliorare?​</a:t>
            </a:r>
          </a:p>
          <a:p>
            <a:pPr marL="0" indent="0">
              <a:spcBef>
                <a:spcPts val="0"/>
              </a:spcBef>
              <a:spcAft>
                <a:spcPts val="600"/>
              </a:spcAft>
              <a:buNone/>
            </a:pPr>
            <a:endParaRPr lang="it-IT" sz="2000" dirty="0"/>
          </a:p>
          <a:p>
            <a:pPr marL="0" indent="0">
              <a:spcBef>
                <a:spcPts val="0"/>
              </a:spcBef>
              <a:spcAft>
                <a:spcPts val="600"/>
              </a:spcAft>
              <a:buNone/>
            </a:pPr>
            <a:r>
              <a:rPr lang="it-IT" sz="2000" dirty="0"/>
              <a:t>L'intera comunità scolastica può partecipare al processo di raccolta del feedback che informerà le modifiche al piano d'azione iniziale. Infatti, è fondamentale considerare le diverse prospettive affinché la valutazione sia valida e obiettiva.​</a:t>
            </a:r>
            <a:endParaRPr lang="en-US" sz="2000" dirty="0">
              <a:cs typeface="Calibri"/>
            </a:endParaRPr>
          </a:p>
        </p:txBody>
      </p:sp>
    </p:spTree>
    <p:extLst>
      <p:ext uri="{BB962C8B-B14F-4D97-AF65-F5344CB8AC3E}">
        <p14:creationId xmlns:p14="http://schemas.microsoft.com/office/powerpoint/2010/main" val="9522228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51384" y="1196752"/>
            <a:ext cx="10887000" cy="2405690"/>
          </a:xfrm>
        </p:spPr>
        <p:txBody>
          <a:bodyPr>
            <a:noAutofit/>
          </a:bodyPr>
          <a:lstStyle/>
          <a:p>
            <a:pPr marL="0" indent="0">
              <a:spcBef>
                <a:spcPts val="0"/>
              </a:spcBef>
              <a:spcAft>
                <a:spcPts val="600"/>
              </a:spcAft>
              <a:buNone/>
            </a:pPr>
            <a:r>
              <a:rPr lang="it-IT" sz="2000" dirty="0"/>
              <a:t>A seconda del tema principale, gli studenti possono svolgere una varietà di attività di monitoraggio. Ad esempio, possono:​</a:t>
            </a:r>
          </a:p>
          <a:p>
            <a:pPr>
              <a:spcBef>
                <a:spcPts val="0"/>
              </a:spcBef>
              <a:spcAft>
                <a:spcPts val="600"/>
              </a:spcAft>
            </a:pPr>
            <a:r>
              <a:rPr lang="it-IT" sz="2000" dirty="0"/>
              <a:t>Monitorare i tassi di riciclo pesando i bidoni settimanalmente​</a:t>
            </a:r>
          </a:p>
          <a:p>
            <a:pPr>
              <a:spcBef>
                <a:spcPts val="0"/>
              </a:spcBef>
              <a:spcAft>
                <a:spcPts val="600"/>
              </a:spcAft>
            </a:pPr>
            <a:r>
              <a:rPr lang="it-IT" sz="2000" dirty="0"/>
              <a:t>Controllare il consumo di energia leggendo i contatori​</a:t>
            </a:r>
          </a:p>
          <a:p>
            <a:pPr>
              <a:spcBef>
                <a:spcPts val="0"/>
              </a:spcBef>
              <a:spcAft>
                <a:spcPts val="600"/>
              </a:spcAft>
            </a:pPr>
            <a:r>
              <a:rPr lang="it-IT" sz="2000" dirty="0"/>
              <a:t>Contare il numero di studenti che hanno utilizzato i bidoni ​</a:t>
            </a:r>
          </a:p>
          <a:p>
            <a:pPr>
              <a:spcBef>
                <a:spcPts val="0"/>
              </a:spcBef>
              <a:spcAft>
                <a:spcPts val="600"/>
              </a:spcAft>
            </a:pPr>
            <a:r>
              <a:rPr lang="it-IT" sz="2000" dirty="0"/>
              <a:t>per il compost in una settimana​</a:t>
            </a:r>
          </a:p>
          <a:p>
            <a:pPr>
              <a:spcBef>
                <a:spcPts val="0"/>
              </a:spcBef>
              <a:spcAft>
                <a:spcPts val="600"/>
              </a:spcAft>
            </a:pPr>
            <a:r>
              <a:rPr lang="it-IT" sz="2000" dirty="0"/>
              <a:t>Monitorare il consumo di acqua a scuola e a casa​</a:t>
            </a:r>
            <a:r>
              <a:rPr lang="en-US" sz="2000" dirty="0"/>
              <a:t>.</a:t>
            </a:r>
          </a:p>
        </p:txBody>
      </p:sp>
      <p:pic>
        <p:nvPicPr>
          <p:cNvPr id="2052"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l="30347" t="20112" r="30347" b="9018"/>
          <a:stretch/>
        </p:blipFill>
        <p:spPr bwMode="auto">
          <a:xfrm>
            <a:off x="7455224" y="1716850"/>
            <a:ext cx="3817977" cy="38772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9717" t="17188" r="37004" b="26673"/>
          <a:stretch/>
        </p:blipFill>
        <p:spPr bwMode="auto">
          <a:xfrm>
            <a:off x="1847528" y="3819908"/>
            <a:ext cx="3349786" cy="19853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4">
            <a:extLst>
              <a:ext uri="{FF2B5EF4-FFF2-40B4-BE49-F238E27FC236}">
                <a16:creationId xmlns:a16="http://schemas.microsoft.com/office/drawing/2014/main" id="{BBB66F5B-69DB-98F6-7091-69C99F06C3D3}"/>
              </a:ext>
            </a:extLst>
          </p:cNvPr>
          <p:cNvSpPr>
            <a:spLocks noGrp="1"/>
          </p:cNvSpPr>
          <p:nvPr>
            <p:ph type="title"/>
          </p:nvPr>
        </p:nvSpPr>
        <p:spPr>
          <a:xfrm>
            <a:off x="1381444" y="274638"/>
            <a:ext cx="10200956" cy="1143000"/>
          </a:xfrm>
        </p:spPr>
        <p:txBody>
          <a:bodyPr>
            <a:normAutofit/>
          </a:bodyPr>
          <a:lstStyle/>
          <a:p>
            <a:pPr algn="l"/>
            <a:r>
              <a:rPr lang="it-IT" sz="3600" b="1" dirty="0">
                <a:latin typeface="+mn-lt"/>
              </a:rPr>
              <a:t>Mettiamo in pratica la teoria​</a:t>
            </a:r>
            <a:endParaRPr lang="en-US" dirty="0"/>
          </a:p>
        </p:txBody>
      </p:sp>
    </p:spTree>
    <p:extLst>
      <p:ext uri="{BB962C8B-B14F-4D97-AF65-F5344CB8AC3E}">
        <p14:creationId xmlns:p14="http://schemas.microsoft.com/office/powerpoint/2010/main" val="65892802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70974B7780C42449E1B381D958C3DA6" ma:contentTypeVersion="15" ma:contentTypeDescription="Create a new document." ma:contentTypeScope="" ma:versionID="bcec56c81c8b5c59dfea318dd3f1d099">
  <xsd:schema xmlns:xsd="http://www.w3.org/2001/XMLSchema" xmlns:xs="http://www.w3.org/2001/XMLSchema" xmlns:p="http://schemas.microsoft.com/office/2006/metadata/properties" xmlns:ns2="4cb37d89-296d-4697-a3a4-f9df7f39d0ef" xmlns:ns3="4b029ac4-2790-4e9d-b1ba-d309a41950a3" targetNamespace="http://schemas.microsoft.com/office/2006/metadata/properties" ma:root="true" ma:fieldsID="2b81b4b6a23ad7be83921c77658914f4" ns2:_="" ns3:_="">
    <xsd:import namespace="4cb37d89-296d-4697-a3a4-f9df7f39d0ef"/>
    <xsd:import namespace="4b029ac4-2790-4e9d-b1ba-d309a41950a3"/>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2:MediaServiceOCR" minOccurs="0"/>
                <xsd:element ref="ns2:MediaServiceLocation" minOccurs="0"/>
                <xsd:element ref="ns2:MediaLengthInSeconds"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cb37d89-296d-4697-a3a4-f9df7f39d0e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3a5f7a8f-808c-47db-beb8-e1838fad236d" ma:termSetId="09814cd3-568e-fe90-9814-8d621ff8fb84" ma:anchorId="fba54fb3-c3e1-fe81-a776-ca4b69148c4d" ma:open="true" ma:isKeyword="false">
      <xsd:complexType>
        <xsd:sequence>
          <xsd:element ref="pc:Terms" minOccurs="0" maxOccurs="1"/>
        </xsd:sequence>
      </xsd:complexType>
    </xsd:element>
    <xsd:element name="MediaServiceDateTaken" ma:index="13" nillable="true" ma:displayName="MediaServiceDateTaken" ma:hidden="true" ma:indexed="true" ma:internalName="MediaServiceDateTake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dexed="true" ma:internalName="MediaServiceLocatio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b029ac4-2790-4e9d-b1ba-d309a41950a3"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8370ce11-841f-4ae9-ba72-4a85948f8fae}" ma:internalName="TaxCatchAll" ma:showField="CatchAllData" ma:web="4b029ac4-2790-4e9d-b1ba-d309a41950a3">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4b029ac4-2790-4e9d-b1ba-d309a41950a3" xsi:nil="true"/>
    <lcf76f155ced4ddcb4097134ff3c332f xmlns="4cb37d89-296d-4697-a3a4-f9df7f39d0ef">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4B2AAAF-E081-412A-9EF6-0A2F8D462CC5}"/>
</file>

<file path=customXml/itemProps2.xml><?xml version="1.0" encoding="utf-8"?>
<ds:datastoreItem xmlns:ds="http://schemas.openxmlformats.org/officeDocument/2006/customXml" ds:itemID="{C8E7BC69-1F16-479F-A451-8099446ECC51}">
  <ds:schemaRefs>
    <ds:schemaRef ds:uri="http://schemas.microsoft.com/office/2006/metadata/properties"/>
    <ds:schemaRef ds:uri="http://schemas.microsoft.com/office/infopath/2007/PartnerControls"/>
    <ds:schemaRef ds:uri="4b029ac4-2790-4e9d-b1ba-d309a41950a3"/>
    <ds:schemaRef ds:uri="4cb37d89-296d-4697-a3a4-f9df7f39d0ef"/>
  </ds:schemaRefs>
</ds:datastoreItem>
</file>

<file path=customXml/itemProps3.xml><?xml version="1.0" encoding="utf-8"?>
<ds:datastoreItem xmlns:ds="http://schemas.openxmlformats.org/officeDocument/2006/customXml" ds:itemID="{BC642811-E273-4EDA-960F-259AB5FF2D9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9</TotalTime>
  <Words>1425</Words>
  <Application>Microsoft Office PowerPoint</Application>
  <PresentationFormat>Widescreen</PresentationFormat>
  <Paragraphs>103</Paragraphs>
  <Slides>18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Calibri</vt:lpstr>
      <vt:lpstr>PuviRegular</vt:lpstr>
      <vt:lpstr>Office Theme</vt:lpstr>
      <vt:lpstr>Materiali didattici​</vt:lpstr>
      <vt:lpstr>Monitorare e valutare significa…​</vt:lpstr>
      <vt:lpstr>Monitorare e valutare significa anche che…​</vt:lpstr>
      <vt:lpstr>1. Gli studenti dovrebbero avere la responsabilità di svolgere attività di monitoraggio ogni volta che sia possibile.​</vt:lpstr>
      <vt:lpstr>2. I risultati del monitoraggio dovrebbero essere aggiornati regolarmente e mostrati affinché tutta la scuola possa vederli.​</vt:lpstr>
      <vt:lpstr>2. I risultati del monitoraggio dovrebbero essere aggiornati regolarmente e mostrati affinché tutta la scuola possa vederli.​</vt:lpstr>
      <vt:lpstr>PowerPoint Presentation</vt:lpstr>
      <vt:lpstr>4. La valutazione segue il monitoraggio. ​</vt:lpstr>
      <vt:lpstr>Mettiamo in pratica la teoria​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Risorse educative​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Step 7 – Produce an Eco Code</dc:title>
  <dc:creator>MKG</dc:creator>
  <cp:lastModifiedBy>Xanthi Chantzistrountsiou</cp:lastModifiedBy>
  <cp:revision>142</cp:revision>
  <dcterms:created xsi:type="dcterms:W3CDTF">2024-05-12T12:39:55Z</dcterms:created>
  <dcterms:modified xsi:type="dcterms:W3CDTF">2025-02-04T14:41:03Z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0x010100470974B7780C42449E1B381D958C3DA6</vt:lpwstr>
  </property>
  <property fmtid="{D5CDD505-2E9C-101B-9397-08002B2CF9AE}" pid="3" name="MediaServiceImageTags">
    <vt:lpwstr/>
  </property>
</Properties>
</file>