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74" r:id="rId8"/>
    <p:sldId id="260" r:id="rId9"/>
    <p:sldId id="261" r:id="rId10"/>
    <p:sldId id="264" r:id="rId11"/>
    <p:sldId id="266" r:id="rId12"/>
    <p:sldId id="275" r:id="rId13"/>
    <p:sldId id="277" r:id="rId14"/>
    <p:sldId id="267" r:id="rId15"/>
    <p:sldId id="273" r:id="rId16"/>
    <p:sldId id="268" r:id="rId17"/>
    <p:sldId id="271" r:id="rId18"/>
    <p:sldId id="276" r:id="rId19"/>
    <p:sldId id="272" r:id="rId2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4AFCDE7-C165-9BAC-4808-5AFF3ECDAE84}" name="Reeza Hanselmann" initials="RH" userId="S::reeza@fee.global::796f332d-99f5-4e2b-9f97-6b67832b3c8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735C47-90BB-C213-28F8-510645E18B3A}" v="110" dt="2024-09-30T11:15:42.8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4660"/>
  </p:normalViewPr>
  <p:slideViewPr>
    <p:cSldViewPr>
      <p:cViewPr varScale="1">
        <p:scale>
          <a:sx n="103" d="100"/>
          <a:sy n="103" d="100"/>
        </p:scale>
        <p:origin x="12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625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042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510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46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095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4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996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939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6244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278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0B196-6C76-4FE0-A2E9-306EDE891380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C3F82-1941-46A1-8C8A-A1E4426A0788}" type="slidenum">
              <a:rPr lang="el-GR" smtClean="0"/>
              <a:t>‹N›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328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oschools.global/seven-steps-methodolog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ecoschools.global/seven-steps-methodolog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591944" y="1340769"/>
            <a:ext cx="36004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9" name="Group 8"/>
          <p:cNvGrpSpPr/>
          <p:nvPr/>
        </p:nvGrpSpPr>
        <p:grpSpPr>
          <a:xfrm>
            <a:off x="1721768" y="0"/>
            <a:ext cx="8460432" cy="5917922"/>
            <a:chOff x="0" y="1"/>
            <a:chExt cx="9252520" cy="688660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252520" cy="6886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2650" y="548680"/>
              <a:ext cx="4809590" cy="424847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5951984" y="1973770"/>
            <a:ext cx="97210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u="sng" dirty="0">
                <a:solidFill>
                  <a:srgbClr val="FF0000"/>
                </a:solidFill>
              </a:rPr>
              <a:t>PASO 4 </a:t>
            </a:r>
            <a:r>
              <a:rPr lang="en-US" sz="1200" b="1" u="sng" dirty="0" err="1">
                <a:solidFill>
                  <a:srgbClr val="FF0000"/>
                </a:solidFill>
              </a:rPr>
              <a:t>Monitorizar</a:t>
            </a:r>
            <a:r>
              <a:rPr lang="en-US" sz="1200" b="1" u="sng" dirty="0">
                <a:solidFill>
                  <a:srgbClr val="FF0000"/>
                </a:solidFill>
              </a:rPr>
              <a:t> y </a:t>
            </a:r>
            <a:r>
              <a:rPr lang="en-US" sz="1200" b="1" u="sng" dirty="0" err="1">
                <a:solidFill>
                  <a:srgbClr val="FF0000"/>
                </a:solidFill>
              </a:rPr>
              <a:t>evaluar</a:t>
            </a:r>
            <a:endParaRPr lang="en-US" sz="1200" b="1" dirty="0">
              <a:solidFill>
                <a:srgbClr val="FF0000"/>
              </a:solidFill>
              <a:ea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7768" y="4869160"/>
            <a:ext cx="6400800" cy="334888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M. Giannakopoulou</a:t>
            </a:r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59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408" y="1196752"/>
            <a:ext cx="10585176" cy="25665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>El </a:t>
            </a:r>
            <a:r>
              <a:rPr lang="en-US" sz="2400" dirty="0" err="1"/>
              <a:t>alumnado</a:t>
            </a:r>
            <a:r>
              <a:rPr lang="en-US" sz="2400" dirty="0"/>
              <a:t> de </a:t>
            </a:r>
            <a:r>
              <a:rPr lang="en-US" sz="2400" dirty="0" err="1"/>
              <a:t>escuela</a:t>
            </a:r>
            <a:r>
              <a:rPr lang="en-US" sz="2400" dirty="0"/>
              <a:t> intermedia y </a:t>
            </a:r>
            <a:r>
              <a:rPr lang="en-US" sz="2400" dirty="0" err="1"/>
              <a:t>secundaria</a:t>
            </a:r>
            <a:r>
              <a:rPr lang="en-US" sz="2400" dirty="0"/>
              <a:t> </a:t>
            </a:r>
            <a:r>
              <a:rPr lang="en-US" sz="2400" dirty="0" err="1"/>
              <a:t>también</a:t>
            </a:r>
            <a:r>
              <a:rPr lang="en-US" sz="2400" dirty="0"/>
              <a:t> </a:t>
            </a:r>
            <a:r>
              <a:rPr lang="en-US" sz="2400" dirty="0" err="1"/>
              <a:t>pueden</a:t>
            </a:r>
            <a:r>
              <a:rPr lang="en-US" sz="2400" dirty="0"/>
              <a:t> </a:t>
            </a:r>
            <a:r>
              <a:rPr lang="en-US" sz="2400" dirty="0" err="1"/>
              <a:t>diseñar</a:t>
            </a:r>
            <a:r>
              <a:rPr lang="en-US" sz="2400" dirty="0"/>
              <a:t> </a:t>
            </a:r>
            <a:r>
              <a:rPr lang="en-US" sz="2400" dirty="0" err="1"/>
              <a:t>actividades</a:t>
            </a:r>
            <a:r>
              <a:rPr lang="en-US" sz="2400" dirty="0"/>
              <a:t> de </a:t>
            </a:r>
            <a:r>
              <a:rPr lang="en-US" sz="2400" dirty="0" err="1"/>
              <a:t>monitoreo</a:t>
            </a:r>
            <a:r>
              <a:rPr lang="en-US" sz="2400" dirty="0"/>
              <a:t> para </a:t>
            </a:r>
            <a:r>
              <a:rPr lang="en-US" sz="2400" dirty="0" err="1"/>
              <a:t>evaluar</a:t>
            </a:r>
            <a:r>
              <a:rPr lang="en-US" sz="2400" dirty="0"/>
              <a:t> </a:t>
            </a:r>
            <a:r>
              <a:rPr lang="en-US" sz="2400" dirty="0" err="1"/>
              <a:t>programas</a:t>
            </a:r>
            <a:r>
              <a:rPr lang="en-US" sz="2400" dirty="0"/>
              <a:t> </a:t>
            </a:r>
            <a:r>
              <a:rPr lang="en-US" sz="2400" dirty="0" err="1"/>
              <a:t>educativos</a:t>
            </a:r>
            <a:r>
              <a:rPr lang="en-US" sz="2400" dirty="0"/>
              <a:t> </a:t>
            </a:r>
            <a:r>
              <a:rPr lang="en-US" sz="2400" dirty="0" err="1"/>
              <a:t>sobre</a:t>
            </a:r>
            <a:r>
              <a:rPr lang="en-US" sz="2400" dirty="0"/>
              <a:t> </a:t>
            </a:r>
            <a:r>
              <a:rPr lang="en-US" sz="2400" dirty="0" err="1"/>
              <a:t>productos</a:t>
            </a:r>
            <a:r>
              <a:rPr lang="en-US" sz="2400" dirty="0"/>
              <a:t> de base </a:t>
            </a:r>
            <a:r>
              <a:rPr lang="en-US" sz="2400" dirty="0" err="1"/>
              <a:t>biológica</a:t>
            </a:r>
            <a:r>
              <a:rPr lang="en-US" sz="2400" dirty="0"/>
              <a:t> a </a:t>
            </a:r>
            <a:r>
              <a:rPr lang="en-US" sz="2400" dirty="0" err="1"/>
              <a:t>través</a:t>
            </a:r>
            <a:r>
              <a:rPr lang="en-US" sz="2400" dirty="0"/>
              <a:t> de </a:t>
            </a:r>
            <a:r>
              <a:rPr lang="en-US" sz="2400" dirty="0" err="1"/>
              <a:t>cuestionarios</a:t>
            </a:r>
            <a:r>
              <a:rPr lang="en-US" sz="2400" dirty="0"/>
              <a:t> que </a:t>
            </a:r>
            <a:r>
              <a:rPr lang="en-US" sz="2400" dirty="0" err="1"/>
              <a:t>ellos</a:t>
            </a:r>
            <a:r>
              <a:rPr lang="en-US" sz="2400" dirty="0"/>
              <a:t> </a:t>
            </a:r>
            <a:r>
              <a:rPr lang="en-US" sz="2400" dirty="0" err="1"/>
              <a:t>mismos</a:t>
            </a:r>
            <a:r>
              <a:rPr lang="en-US" sz="2400" dirty="0"/>
              <a:t> </a:t>
            </a:r>
            <a:r>
              <a:rPr lang="en-US" sz="2400" dirty="0" err="1"/>
              <a:t>diseñan</a:t>
            </a:r>
            <a:r>
              <a:rPr lang="en-US" sz="2400" dirty="0"/>
              <a:t> y </a:t>
            </a:r>
            <a:r>
              <a:rPr lang="en-US" sz="2400" dirty="0" err="1"/>
              <a:t>distribuyen</a:t>
            </a:r>
            <a:r>
              <a:rPr lang="en-US" sz="2400" dirty="0"/>
              <a:t> entre sus </a:t>
            </a:r>
            <a:r>
              <a:rPr lang="en-US" sz="2400" dirty="0" err="1"/>
              <a:t>compañeros</a:t>
            </a:r>
            <a:r>
              <a:rPr lang="en-US" sz="2400" dirty="0"/>
              <a:t> para </a:t>
            </a:r>
            <a:r>
              <a:rPr lang="en-US" sz="2400" dirty="0" err="1"/>
              <a:t>evaluar</a:t>
            </a:r>
            <a:r>
              <a:rPr lang="en-US" sz="2400" dirty="0"/>
              <a:t> sus </a:t>
            </a:r>
            <a:r>
              <a:rPr lang="en-US" sz="2400" dirty="0" err="1"/>
              <a:t>conocimientos</a:t>
            </a:r>
            <a:r>
              <a:rPr lang="en-US" sz="2400" dirty="0"/>
              <a:t> antes y </a:t>
            </a:r>
            <a:r>
              <a:rPr lang="en-US" sz="2400" dirty="0" err="1"/>
              <a:t>después</a:t>
            </a:r>
            <a:r>
              <a:rPr lang="en-US" sz="2400" dirty="0"/>
              <a:t> de un </a:t>
            </a:r>
            <a:r>
              <a:rPr lang="en-US" sz="2400" dirty="0" err="1"/>
              <a:t>programa</a:t>
            </a:r>
            <a:r>
              <a:rPr lang="en-US" sz="2400" dirty="0"/>
              <a:t> </a:t>
            </a:r>
            <a:r>
              <a:rPr lang="en-US" sz="2400" dirty="0" err="1"/>
              <a:t>educativo</a:t>
            </a:r>
            <a:r>
              <a:rPr lang="en-US" sz="2400" dirty="0"/>
              <a:t> o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campaña</a:t>
            </a:r>
            <a:r>
              <a:rPr lang="en-US" sz="2400" dirty="0"/>
              <a:t> </a:t>
            </a:r>
            <a:r>
              <a:rPr lang="en-US" sz="2400" dirty="0" err="1"/>
              <a:t>sobre</a:t>
            </a:r>
            <a:r>
              <a:rPr lang="en-US" sz="2400" dirty="0"/>
              <a:t> </a:t>
            </a:r>
            <a:r>
              <a:rPr lang="en-US" sz="2400" dirty="0" err="1"/>
              <a:t>productos</a:t>
            </a:r>
            <a:r>
              <a:rPr lang="en-US" sz="2400" dirty="0"/>
              <a:t> de base </a:t>
            </a:r>
            <a:r>
              <a:rPr lang="en-US" sz="2400" dirty="0" err="1"/>
              <a:t>biológica</a:t>
            </a:r>
            <a:r>
              <a:rPr lang="en-US" sz="2400" dirty="0"/>
              <a:t>.</a:t>
            </a:r>
            <a:endParaRPr lang="es-ES" dirty="0">
              <a:cs typeface="Calibri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6C750CE-5C05-2949-4582-F0E2EF3749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3" t="6611" r="21705" b="10075"/>
          <a:stretch/>
        </p:blipFill>
        <p:spPr bwMode="auto">
          <a:xfrm>
            <a:off x="479376" y="156148"/>
            <a:ext cx="703396" cy="101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CB737D4-23C4-9DB3-A3D7-F1363F3643D5}"/>
              </a:ext>
            </a:extLst>
          </p:cNvPr>
          <p:cNvSpPr txBox="1">
            <a:spLocks/>
          </p:cNvSpPr>
          <p:nvPr/>
        </p:nvSpPr>
        <p:spPr>
          <a:xfrm>
            <a:off x="1381444" y="274638"/>
            <a:ext cx="102009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latin typeface="+mn-lt"/>
              </a:rPr>
              <a:t>Pongamos </a:t>
            </a:r>
            <a:r>
              <a:rPr lang="en-GB" sz="3600" b="1" dirty="0" err="1">
                <a:latin typeface="+mn-lt"/>
              </a:rPr>
              <a:t>en</a:t>
            </a:r>
            <a:r>
              <a:rPr lang="en-GB" sz="3600" b="1" dirty="0">
                <a:latin typeface="+mn-lt"/>
              </a:rPr>
              <a:t> </a:t>
            </a:r>
            <a:r>
              <a:rPr lang="en-GB" sz="3600" b="1" dirty="0" err="1">
                <a:latin typeface="+mn-lt"/>
              </a:rPr>
              <a:t>práctica</a:t>
            </a:r>
            <a:r>
              <a:rPr lang="en-GB" sz="3600" b="1" dirty="0">
                <a:latin typeface="+mn-lt"/>
              </a:rPr>
              <a:t> la </a:t>
            </a:r>
            <a:r>
              <a:rPr lang="en-GB" sz="3600" b="1" dirty="0" err="1">
                <a:latin typeface="+mn-lt"/>
              </a:rPr>
              <a:t>teoría</a:t>
            </a:r>
            <a:endParaRPr lang="es-ES" dirty="0" err="1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8" r="23394"/>
          <a:stretch/>
        </p:blipFill>
        <p:spPr bwMode="auto">
          <a:xfrm>
            <a:off x="1398392" y="3099213"/>
            <a:ext cx="3629032" cy="285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7" t="19106" r="16754" b="8940"/>
          <a:stretch/>
        </p:blipFill>
        <p:spPr bwMode="auto">
          <a:xfrm>
            <a:off x="7608168" y="3063311"/>
            <a:ext cx="3350565" cy="256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894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64" y="1417638"/>
            <a:ext cx="6663356" cy="32354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El </a:t>
            </a:r>
            <a:r>
              <a:rPr lang="en-US" sz="2000" dirty="0" err="1"/>
              <a:t>alumnado</a:t>
            </a:r>
            <a:r>
              <a:rPr lang="en-US" sz="2000" dirty="0"/>
              <a:t> </a:t>
            </a:r>
            <a:r>
              <a:rPr lang="en-US" sz="2000" dirty="0" err="1"/>
              <a:t>puede</a:t>
            </a:r>
            <a:r>
              <a:rPr lang="en-US" sz="2000" dirty="0"/>
              <a:t> </a:t>
            </a:r>
            <a:r>
              <a:rPr lang="en-US" sz="2000" dirty="0" err="1"/>
              <a:t>actualizar</a:t>
            </a:r>
            <a:r>
              <a:rPr lang="en-US" sz="2000" dirty="0"/>
              <a:t> y </a:t>
            </a:r>
            <a:r>
              <a:rPr lang="en-US" sz="2000" dirty="0" err="1"/>
              <a:t>mostrar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resultados</a:t>
            </a:r>
            <a:r>
              <a:rPr lang="en-US" sz="2000" dirty="0"/>
              <a:t> de </a:t>
            </a:r>
            <a:r>
              <a:rPr lang="en-US" sz="2000" dirty="0" err="1"/>
              <a:t>varias</a:t>
            </a:r>
            <a:r>
              <a:rPr lang="en-US" sz="2000" dirty="0"/>
              <a:t> </a:t>
            </a:r>
            <a:r>
              <a:rPr lang="en-US" sz="2000" dirty="0" err="1"/>
              <a:t>maneras</a:t>
            </a:r>
            <a:r>
              <a:rPr lang="en-US" sz="2000" dirty="0"/>
              <a:t>. Por </a:t>
            </a:r>
            <a:r>
              <a:rPr lang="en-US" sz="2000" dirty="0" err="1"/>
              <a:t>ejemplo</a:t>
            </a:r>
            <a:r>
              <a:rPr lang="en-US" sz="2000" dirty="0"/>
              <a:t>: </a:t>
            </a:r>
            <a:endParaRPr lang="es-ES" dirty="0"/>
          </a:p>
          <a:p>
            <a:pPr algn="just"/>
            <a:r>
              <a:rPr lang="en-US" sz="2000" dirty="0" err="1"/>
              <a:t>Pueden</a:t>
            </a:r>
            <a:r>
              <a:rPr lang="en-US" sz="2000" dirty="0"/>
              <a:t> usar </a:t>
            </a:r>
            <a:r>
              <a:rPr lang="en-US" sz="2000" dirty="0" err="1"/>
              <a:t>pantallas</a:t>
            </a:r>
            <a:r>
              <a:rPr lang="en-US" sz="2000" dirty="0"/>
              <a:t> </a:t>
            </a:r>
            <a:r>
              <a:rPr lang="en-US" sz="2000" dirty="0" err="1"/>
              <a:t>digitales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salón</a:t>
            </a:r>
            <a:r>
              <a:rPr lang="en-US" sz="2000" dirty="0"/>
              <a:t> principal, la </a:t>
            </a:r>
            <a:r>
              <a:rPr lang="en-US" sz="2000" dirty="0" err="1"/>
              <a:t>cafetería</a:t>
            </a:r>
            <a:r>
              <a:rPr lang="en-US" sz="2000" dirty="0"/>
              <a:t>, la </a:t>
            </a:r>
            <a:r>
              <a:rPr lang="en-US" sz="2000" dirty="0" err="1"/>
              <a:t>biblioteca</a:t>
            </a:r>
            <a:r>
              <a:rPr lang="en-US" sz="2000" dirty="0"/>
              <a:t> y </a:t>
            </a:r>
            <a:r>
              <a:rPr lang="en-US" sz="2000" dirty="0" err="1"/>
              <a:t>el</a:t>
            </a:r>
            <a:r>
              <a:rPr lang="en-US" sz="2000" dirty="0"/>
              <a:t> sitio web del </a:t>
            </a:r>
            <a:r>
              <a:rPr lang="en-US" sz="2000" dirty="0" err="1"/>
              <a:t>centro</a:t>
            </a:r>
            <a:r>
              <a:rPr lang="en-US" sz="2000" dirty="0"/>
              <a:t> escolar para </a:t>
            </a:r>
            <a:r>
              <a:rPr lang="en-US" sz="2000" dirty="0" err="1"/>
              <a:t>mostrar</a:t>
            </a:r>
            <a:r>
              <a:rPr lang="en-US" sz="2000" dirty="0"/>
              <a:t> </a:t>
            </a:r>
            <a:r>
              <a:rPr lang="en-US" sz="2000" dirty="0" err="1"/>
              <a:t>datos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tiempo</a:t>
            </a:r>
            <a:r>
              <a:rPr lang="en-US" sz="2000" dirty="0"/>
              <a:t> real </a:t>
            </a:r>
            <a:r>
              <a:rPr lang="en-US" sz="2000" dirty="0" err="1"/>
              <a:t>sobre</a:t>
            </a:r>
            <a:r>
              <a:rPr lang="en-US" sz="2000" dirty="0"/>
              <a:t> la </a:t>
            </a:r>
            <a:r>
              <a:rPr lang="en-US" sz="2000" dirty="0" err="1"/>
              <a:t>gestión</a:t>
            </a:r>
            <a:r>
              <a:rPr lang="en-US" sz="2000" dirty="0"/>
              <a:t> de </a:t>
            </a:r>
            <a:r>
              <a:rPr lang="en-US" sz="2000" dirty="0" err="1"/>
              <a:t>residuos</a:t>
            </a:r>
            <a:r>
              <a:rPr lang="en-US" sz="2000" dirty="0"/>
              <a:t> y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uso</a:t>
            </a:r>
            <a:r>
              <a:rPr lang="en-US" sz="2000" dirty="0"/>
              <a:t> de </a:t>
            </a:r>
            <a:r>
              <a:rPr lang="en-US" sz="2000" dirty="0" err="1"/>
              <a:t>productos</a:t>
            </a:r>
            <a:r>
              <a:rPr lang="en-US" sz="2000" dirty="0"/>
              <a:t> de </a:t>
            </a:r>
            <a:r>
              <a:rPr lang="en-US" sz="2000" dirty="0" err="1"/>
              <a:t>origen</a:t>
            </a:r>
            <a:r>
              <a:rPr lang="en-US" sz="2000" dirty="0"/>
              <a:t> </a:t>
            </a:r>
            <a:r>
              <a:rPr lang="en-US" sz="2000" dirty="0" err="1"/>
              <a:t>biológico</a:t>
            </a:r>
            <a:r>
              <a:rPr lang="en-US" sz="2000" dirty="0"/>
              <a:t>. </a:t>
            </a:r>
            <a:endParaRPr lang="en-US" sz="2000" dirty="0">
              <a:cs typeface="Calibri"/>
            </a:endParaRPr>
          </a:p>
          <a:p>
            <a:pPr algn="just"/>
            <a:r>
              <a:rPr lang="en-US" sz="2000" dirty="0"/>
              <a:t>El </a:t>
            </a:r>
            <a:r>
              <a:rPr lang="en-US" sz="2000" dirty="0" err="1"/>
              <a:t>comité</a:t>
            </a:r>
            <a:r>
              <a:rPr lang="en-US" sz="2000" dirty="0"/>
              <a:t> </a:t>
            </a:r>
            <a:r>
              <a:rPr lang="en-US" sz="2000" dirty="0" err="1"/>
              <a:t>ecológico</a:t>
            </a:r>
            <a:r>
              <a:rPr lang="en-US" sz="2000" dirty="0"/>
              <a:t> </a:t>
            </a:r>
            <a:r>
              <a:rPr lang="en-US" sz="2000" dirty="0" err="1"/>
              <a:t>puede</a:t>
            </a:r>
            <a:r>
              <a:rPr lang="en-US" sz="2000" dirty="0"/>
              <a:t> </a:t>
            </a:r>
            <a:r>
              <a:rPr lang="en-US" sz="2000" dirty="0" err="1"/>
              <a:t>solicitar</a:t>
            </a:r>
            <a:r>
              <a:rPr lang="en-US" sz="2000" dirty="0"/>
              <a:t> un </a:t>
            </a:r>
            <a:r>
              <a:rPr lang="en-US" sz="2000" dirty="0" err="1"/>
              <a:t>tablero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pasillo principal, que se </a:t>
            </a:r>
            <a:r>
              <a:rPr lang="en-US" sz="2000" dirty="0" err="1"/>
              <a:t>pueda</a:t>
            </a:r>
            <a:r>
              <a:rPr lang="en-US" sz="2000" dirty="0"/>
              <a:t> </a:t>
            </a:r>
            <a:r>
              <a:rPr lang="en-US" sz="2000" dirty="0" err="1"/>
              <a:t>actualizar</a:t>
            </a:r>
            <a:r>
              <a:rPr lang="en-US" sz="2000" dirty="0"/>
              <a:t> </a:t>
            </a:r>
            <a:r>
              <a:rPr lang="en-US" sz="2000" dirty="0" err="1"/>
              <a:t>semanalmente</a:t>
            </a:r>
            <a:r>
              <a:rPr lang="en-US" sz="2000" dirty="0"/>
              <a:t> con </a:t>
            </a:r>
            <a:r>
              <a:rPr lang="en-US" sz="2000" dirty="0" err="1"/>
              <a:t>gráficos</a:t>
            </a:r>
            <a:r>
              <a:rPr lang="en-US" sz="2000" dirty="0"/>
              <a:t>, </a:t>
            </a:r>
            <a:r>
              <a:rPr lang="en-US" sz="2000" dirty="0" err="1"/>
              <a:t>cuadros</a:t>
            </a:r>
            <a:r>
              <a:rPr lang="en-US" sz="2000" dirty="0"/>
              <a:t> y </a:t>
            </a:r>
            <a:r>
              <a:rPr lang="en-US" sz="2000" dirty="0" err="1"/>
              <a:t>resúmenes</a:t>
            </a:r>
            <a:r>
              <a:rPr lang="en-US" sz="2000" dirty="0"/>
              <a:t> de </a:t>
            </a:r>
            <a:r>
              <a:rPr lang="en-US" sz="2000" dirty="0" err="1"/>
              <a:t>datos</a:t>
            </a:r>
            <a:r>
              <a:rPr lang="en-US" sz="2000" dirty="0"/>
              <a:t> </a:t>
            </a:r>
            <a:r>
              <a:rPr lang="en-US" sz="2000" dirty="0" err="1"/>
              <a:t>relacionados</a:t>
            </a:r>
            <a:r>
              <a:rPr lang="en-US" sz="2000" dirty="0"/>
              <a:t> con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proyecto</a:t>
            </a:r>
            <a:r>
              <a:rPr lang="en-US" sz="2000" dirty="0"/>
              <a:t> de </a:t>
            </a:r>
            <a:r>
              <a:rPr lang="en-US" sz="2000" dirty="0" err="1"/>
              <a:t>gestión</a:t>
            </a:r>
            <a:r>
              <a:rPr lang="en-US" sz="2000" dirty="0"/>
              <a:t> de </a:t>
            </a:r>
            <a:r>
              <a:rPr lang="en-US" sz="2000" dirty="0" err="1"/>
              <a:t>residuos</a:t>
            </a:r>
            <a:r>
              <a:rPr lang="en-US" sz="2000" dirty="0"/>
              <a:t>. </a:t>
            </a:r>
            <a:endParaRPr lang="en-US" dirty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08" y="1201614"/>
            <a:ext cx="4327905" cy="136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496" y="2564904"/>
            <a:ext cx="4327904" cy="3229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3373BA2-2B72-B160-1E04-7399B1BF2E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3" t="6611" r="21705" b="10075"/>
          <a:stretch/>
        </p:blipFill>
        <p:spPr bwMode="auto">
          <a:xfrm>
            <a:off x="512764" y="109728"/>
            <a:ext cx="868680" cy="12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AFB4CC57-9E1E-B067-3591-D16916073E98}"/>
              </a:ext>
            </a:extLst>
          </p:cNvPr>
          <p:cNvSpPr txBox="1">
            <a:spLocks/>
          </p:cNvSpPr>
          <p:nvPr/>
        </p:nvSpPr>
        <p:spPr>
          <a:xfrm>
            <a:off x="1381444" y="274638"/>
            <a:ext cx="102009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/>
              <a:t>Pongamos </a:t>
            </a:r>
            <a:r>
              <a:rPr lang="en-GB" sz="3600" b="1" dirty="0" err="1"/>
              <a:t>en</a:t>
            </a:r>
            <a:r>
              <a:rPr lang="en-GB" sz="3600" b="1" dirty="0"/>
              <a:t> </a:t>
            </a:r>
            <a:r>
              <a:rPr lang="en-GB" sz="3600" b="1" dirty="0" err="1"/>
              <a:t>práctica</a:t>
            </a:r>
            <a:r>
              <a:rPr lang="en-GB" sz="3600" b="1" dirty="0"/>
              <a:t> la </a:t>
            </a:r>
            <a:r>
              <a:rPr lang="en-GB" sz="3600" b="1" dirty="0" err="1"/>
              <a:t>teoría</a:t>
            </a:r>
            <a:endParaRPr lang="es-ES" dirty="0" err="1"/>
          </a:p>
        </p:txBody>
      </p:sp>
    </p:spTree>
    <p:extLst>
      <p:ext uri="{BB962C8B-B14F-4D97-AF65-F5344CB8AC3E}">
        <p14:creationId xmlns:p14="http://schemas.microsoft.com/office/powerpoint/2010/main" val="3286767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444" y="1484784"/>
            <a:ext cx="5506644" cy="465476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El </a:t>
            </a:r>
            <a:r>
              <a:rPr lang="en-US" sz="2000" dirty="0" err="1"/>
              <a:t>alumnado</a:t>
            </a:r>
            <a:r>
              <a:rPr lang="en-US" sz="2000" dirty="0"/>
              <a:t> </a:t>
            </a:r>
            <a:r>
              <a:rPr lang="en-US" sz="2000" dirty="0" err="1"/>
              <a:t>puede</a:t>
            </a:r>
            <a:r>
              <a:rPr lang="en-US" sz="2000" dirty="0"/>
              <a:t> </a:t>
            </a:r>
            <a:r>
              <a:rPr lang="en-US" sz="2000" dirty="0" err="1"/>
              <a:t>actualizar</a:t>
            </a:r>
            <a:r>
              <a:rPr lang="en-US" sz="2000" dirty="0"/>
              <a:t> y </a:t>
            </a:r>
            <a:r>
              <a:rPr lang="en-US" sz="2000" dirty="0" err="1"/>
              <a:t>mostrar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resultados</a:t>
            </a:r>
            <a:r>
              <a:rPr lang="en-US" sz="2000" dirty="0"/>
              <a:t> de </a:t>
            </a:r>
            <a:r>
              <a:rPr lang="en-US" sz="2000" dirty="0" err="1"/>
              <a:t>varias</a:t>
            </a:r>
            <a:r>
              <a:rPr lang="en-US" sz="2000" dirty="0"/>
              <a:t> </a:t>
            </a:r>
            <a:r>
              <a:rPr lang="en-US" sz="2000" dirty="0" err="1"/>
              <a:t>maneras</a:t>
            </a:r>
            <a:r>
              <a:rPr lang="en-US" sz="2000" dirty="0"/>
              <a:t>. Por </a:t>
            </a:r>
            <a:r>
              <a:rPr lang="en-US" sz="2000" dirty="0" err="1"/>
              <a:t>ejemplo</a:t>
            </a:r>
            <a:r>
              <a:rPr lang="en-US" sz="2000" dirty="0"/>
              <a:t>: </a:t>
            </a:r>
            <a:endParaRPr lang="es-ES" dirty="0"/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b="1" dirty="0" err="1"/>
              <a:t>Boletines</a:t>
            </a:r>
            <a:r>
              <a:rPr lang="en-US" sz="2000" b="1" dirty="0"/>
              <a:t> </a:t>
            </a:r>
            <a:r>
              <a:rPr lang="en-US" sz="2000" b="1" dirty="0" err="1"/>
              <a:t>mensuales</a:t>
            </a:r>
            <a:r>
              <a:rPr lang="en-US" sz="2000" b="1" dirty="0"/>
              <a:t> del colegio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que el </a:t>
            </a:r>
            <a:r>
              <a:rPr lang="en-US" sz="2000" dirty="0" err="1"/>
              <a:t>Comité</a:t>
            </a:r>
            <a:r>
              <a:rPr lang="en-US" sz="2000" dirty="0"/>
              <a:t> </a:t>
            </a:r>
            <a:r>
              <a:rPr lang="en-US" sz="2000" dirty="0" err="1"/>
              <a:t>Ecológico</a:t>
            </a:r>
            <a:r>
              <a:rPr lang="en-US" sz="2000" dirty="0"/>
              <a:t> </a:t>
            </a:r>
            <a:r>
              <a:rPr lang="en-US" sz="2000" dirty="0" err="1"/>
              <a:t>puede</a:t>
            </a:r>
            <a:r>
              <a:rPr lang="en-US" sz="2000" dirty="0"/>
              <a:t> </a:t>
            </a:r>
            <a:r>
              <a:rPr lang="en-US" sz="2000" dirty="0" err="1"/>
              <a:t>publicar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sección</a:t>
            </a:r>
            <a:r>
              <a:rPr lang="en-US" sz="2000" dirty="0"/>
              <a:t> con </a:t>
            </a:r>
            <a:r>
              <a:rPr lang="en-US" sz="2000" dirty="0" err="1"/>
              <a:t>actualizaciones</a:t>
            </a:r>
            <a:r>
              <a:rPr lang="en-US" sz="2000" dirty="0"/>
              <a:t> </a:t>
            </a:r>
            <a:r>
              <a:rPr lang="en-US" sz="2000" dirty="0" err="1"/>
              <a:t>sobre</a:t>
            </a:r>
            <a:r>
              <a:rPr lang="en-US" sz="2000" dirty="0"/>
              <a:t> </a:t>
            </a:r>
            <a:r>
              <a:rPr lang="en-US" sz="2000" dirty="0" err="1"/>
              <a:t>proyectos</a:t>
            </a:r>
            <a:r>
              <a:rPr lang="en-US" sz="2000" dirty="0"/>
              <a:t> </a:t>
            </a:r>
            <a:r>
              <a:rPr lang="en-US" sz="2000" dirty="0" err="1"/>
              <a:t>ambientales</a:t>
            </a:r>
            <a:r>
              <a:rPr lang="en-US" sz="2000" dirty="0"/>
              <a:t>, </a:t>
            </a:r>
            <a:r>
              <a:rPr lang="en-US" sz="2000" dirty="0" err="1"/>
              <a:t>incluyendo</a:t>
            </a:r>
            <a:r>
              <a:rPr lang="en-US" sz="2000" dirty="0"/>
              <a:t> </a:t>
            </a:r>
            <a:r>
              <a:rPr lang="en-US" sz="2000" dirty="0" err="1"/>
              <a:t>datos</a:t>
            </a:r>
            <a:r>
              <a:rPr lang="en-US" sz="2000" dirty="0"/>
              <a:t> </a:t>
            </a:r>
            <a:r>
              <a:rPr lang="en-US" sz="2000" dirty="0" err="1"/>
              <a:t>sobre</a:t>
            </a:r>
            <a:r>
              <a:rPr lang="en-US" sz="2000" dirty="0"/>
              <a:t> el </a:t>
            </a:r>
            <a:r>
              <a:rPr lang="en-US" sz="2000" dirty="0" err="1"/>
              <a:t>uso</a:t>
            </a:r>
            <a:r>
              <a:rPr lang="en-US" sz="2000" dirty="0"/>
              <a:t> de </a:t>
            </a:r>
            <a:r>
              <a:rPr lang="en-US" sz="2000" dirty="0" err="1"/>
              <a:t>productos</a:t>
            </a:r>
            <a:r>
              <a:rPr lang="en-US" sz="2000" dirty="0"/>
              <a:t> de </a:t>
            </a:r>
            <a:r>
              <a:rPr lang="en-US" sz="2000" dirty="0" err="1"/>
              <a:t>origen</a:t>
            </a:r>
            <a:r>
              <a:rPr lang="en-US" sz="2000" dirty="0"/>
              <a:t> </a:t>
            </a:r>
            <a:r>
              <a:rPr lang="en-US" sz="2000" dirty="0" err="1"/>
              <a:t>biológico</a:t>
            </a:r>
            <a:r>
              <a:rPr lang="en-US" sz="2000" dirty="0"/>
              <a:t> y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impacto</a:t>
            </a:r>
            <a:r>
              <a:rPr lang="en-US" sz="2000" dirty="0"/>
              <a:t>. Los </a:t>
            </a:r>
            <a:r>
              <a:rPr lang="en-US" sz="2000" dirty="0" err="1"/>
              <a:t>boletines</a:t>
            </a:r>
            <a:r>
              <a:rPr lang="en-US" sz="2000" dirty="0"/>
              <a:t> </a:t>
            </a:r>
            <a:r>
              <a:rPr lang="en-US" sz="2000" dirty="0" err="1"/>
              <a:t>pueden</a:t>
            </a:r>
            <a:r>
              <a:rPr lang="en-US" sz="2000" dirty="0"/>
              <a:t> </a:t>
            </a:r>
            <a:r>
              <a:rPr lang="en-US" sz="2000" dirty="0" err="1"/>
              <a:t>distribuirse</a:t>
            </a:r>
            <a:r>
              <a:rPr lang="en-US" sz="2000" dirty="0"/>
              <a:t> a </a:t>
            </a:r>
            <a:r>
              <a:rPr lang="en-US" sz="2000" dirty="0" err="1"/>
              <a:t>todo</a:t>
            </a:r>
            <a:r>
              <a:rPr lang="en-US" sz="2000" dirty="0"/>
              <a:t> el </a:t>
            </a:r>
            <a:r>
              <a:rPr lang="en-US" sz="2000" dirty="0" err="1"/>
              <a:t>alumnado</a:t>
            </a:r>
            <a:r>
              <a:rPr lang="en-US" sz="2000" dirty="0"/>
              <a:t>, personal y padres. </a:t>
            </a:r>
            <a:endParaRPr lang="el-GR" dirty="0"/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b="1" dirty="0" err="1"/>
              <a:t>Presentaciones</a:t>
            </a:r>
            <a:r>
              <a:rPr lang="en-US" sz="2000" b="1" dirty="0"/>
              <a:t> y </a:t>
            </a:r>
            <a:r>
              <a:rPr lang="en-US" sz="2000" b="1" dirty="0" err="1"/>
              <a:t>asambleas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el aula</a:t>
            </a:r>
            <a:r>
              <a:rPr lang="en-US" sz="2000" dirty="0"/>
              <a:t> que </a:t>
            </a:r>
            <a:r>
              <a:rPr lang="en-US" sz="2000" dirty="0" err="1"/>
              <a:t>pueden</a:t>
            </a:r>
            <a:r>
              <a:rPr lang="en-US" sz="2000" dirty="0"/>
              <a:t> </a:t>
            </a:r>
            <a:r>
              <a:rPr lang="en-US" sz="2000" dirty="0" err="1"/>
              <a:t>tener</a:t>
            </a:r>
            <a:r>
              <a:rPr lang="en-US" sz="2000" dirty="0"/>
              <a:t> </a:t>
            </a:r>
            <a:r>
              <a:rPr lang="en-US" sz="2000" dirty="0" err="1"/>
              <a:t>lugar</a:t>
            </a:r>
            <a:r>
              <a:rPr lang="en-US" sz="2000" dirty="0"/>
              <a:t> al final de </a:t>
            </a:r>
            <a:r>
              <a:rPr lang="en-US" sz="2000" dirty="0" err="1"/>
              <a:t>cada</a:t>
            </a:r>
            <a:r>
              <a:rPr lang="en-US" sz="2000" dirty="0"/>
              <a:t> </a:t>
            </a:r>
            <a:r>
              <a:rPr lang="en-US" sz="2000" dirty="0" err="1"/>
              <a:t>trimestre</a:t>
            </a:r>
            <a:r>
              <a:rPr lang="en-US" sz="2000" dirty="0"/>
              <a:t>, </a:t>
            </a:r>
            <a:r>
              <a:rPr lang="en-US" sz="2000" dirty="0" err="1"/>
              <a:t>en</a:t>
            </a:r>
            <a:r>
              <a:rPr lang="en-US" sz="2000" dirty="0"/>
              <a:t> las que el </a:t>
            </a:r>
            <a:r>
              <a:rPr lang="en-US" sz="2000" dirty="0" err="1"/>
              <a:t>elumnado</a:t>
            </a:r>
            <a:r>
              <a:rPr lang="en-US" sz="2000" dirty="0"/>
              <a:t> </a:t>
            </a:r>
            <a:r>
              <a:rPr lang="en-US" sz="2000" dirty="0" err="1"/>
              <a:t>coordinador</a:t>
            </a:r>
            <a:r>
              <a:rPr lang="en-US" sz="2000" dirty="0"/>
              <a:t> del </a:t>
            </a:r>
            <a:r>
              <a:rPr lang="en-US" sz="2000" dirty="0" err="1"/>
              <a:t>Comité</a:t>
            </a:r>
            <a:r>
              <a:rPr lang="en-US" sz="2000" dirty="0"/>
              <a:t> </a:t>
            </a:r>
            <a:r>
              <a:rPr lang="en-US" sz="2000" dirty="0" err="1"/>
              <a:t>Ecológico</a:t>
            </a:r>
            <a:r>
              <a:rPr lang="en-US" sz="2000" dirty="0"/>
              <a:t> </a:t>
            </a:r>
            <a:r>
              <a:rPr lang="en-US" sz="2000" dirty="0" err="1"/>
              <a:t>puede</a:t>
            </a:r>
            <a:r>
              <a:rPr lang="en-US" sz="2000" dirty="0"/>
              <a:t> </a:t>
            </a:r>
            <a:r>
              <a:rPr lang="en-US" sz="2000" dirty="0" err="1"/>
              <a:t>presentar</a:t>
            </a:r>
            <a:r>
              <a:rPr lang="en-US" sz="2000" dirty="0"/>
              <a:t> a sus </a:t>
            </a:r>
            <a:r>
              <a:rPr lang="en-US" sz="2000" dirty="0" err="1"/>
              <a:t>compañeros</a:t>
            </a:r>
            <a:r>
              <a:rPr lang="en-US" sz="2000" dirty="0"/>
              <a:t>, </a:t>
            </a:r>
            <a:r>
              <a:rPr lang="en-US" sz="2000" dirty="0" err="1"/>
              <a:t>profesores</a:t>
            </a:r>
            <a:r>
              <a:rPr lang="en-US" sz="2000" dirty="0"/>
              <a:t> y padres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resultados</a:t>
            </a:r>
            <a:r>
              <a:rPr lang="en-US" sz="2000" dirty="0"/>
              <a:t> de sus </a:t>
            </a:r>
            <a:r>
              <a:rPr lang="en-US" sz="2000" dirty="0" err="1"/>
              <a:t>actividades</a:t>
            </a:r>
            <a:r>
              <a:rPr lang="en-US" sz="2000" dirty="0"/>
              <a:t> de </a:t>
            </a:r>
            <a:r>
              <a:rPr lang="en-US" sz="2000" dirty="0" err="1"/>
              <a:t>seguimiento</a:t>
            </a:r>
            <a:r>
              <a:rPr lang="en-US" sz="2000" dirty="0"/>
              <a:t> y el </a:t>
            </a:r>
            <a:r>
              <a:rPr lang="en-US" sz="2000" dirty="0" err="1"/>
              <a:t>progreso</a:t>
            </a:r>
            <a:r>
              <a:rPr lang="en-US" sz="2000" dirty="0"/>
              <a:t> con </a:t>
            </a:r>
            <a:r>
              <a:rPr lang="en-US" sz="2000" dirty="0" err="1"/>
              <a:t>respecto</a:t>
            </a:r>
            <a:r>
              <a:rPr lang="en-US" sz="2000" dirty="0"/>
              <a:t> a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objetivos</a:t>
            </a:r>
            <a:r>
              <a:rPr lang="en-US" sz="2000" dirty="0"/>
              <a:t> </a:t>
            </a:r>
            <a:r>
              <a:rPr lang="en-US" sz="2000" dirty="0" err="1"/>
              <a:t>iniciales</a:t>
            </a:r>
            <a:r>
              <a:rPr lang="en-US" sz="2000" dirty="0"/>
              <a:t>. </a:t>
            </a:r>
            <a:endParaRPr lang="el-GR" dirty="0">
              <a:cs typeface="Calibri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952" y="1988840"/>
            <a:ext cx="403244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A6A8179-4428-1EF6-8173-D7DE06D288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3" t="6611" r="21705" b="10075"/>
          <a:stretch/>
        </p:blipFill>
        <p:spPr bwMode="auto">
          <a:xfrm>
            <a:off x="512764" y="109728"/>
            <a:ext cx="868680" cy="12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9A5A337F-0027-B2C5-A55B-016239B06514}"/>
              </a:ext>
            </a:extLst>
          </p:cNvPr>
          <p:cNvSpPr txBox="1">
            <a:spLocks/>
          </p:cNvSpPr>
          <p:nvPr/>
        </p:nvSpPr>
        <p:spPr>
          <a:xfrm>
            <a:off x="1381444" y="274638"/>
            <a:ext cx="102009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latin typeface="+mn-lt"/>
              </a:rPr>
              <a:t>Pongamos </a:t>
            </a:r>
            <a:r>
              <a:rPr lang="en-GB" sz="3600" b="1" dirty="0" err="1">
                <a:latin typeface="+mn-lt"/>
              </a:rPr>
              <a:t>en</a:t>
            </a:r>
            <a:r>
              <a:rPr lang="en-GB" sz="3600" b="1" dirty="0">
                <a:latin typeface="+mn-lt"/>
              </a:rPr>
              <a:t> </a:t>
            </a:r>
            <a:r>
              <a:rPr lang="en-GB" sz="3600" b="1" dirty="0" err="1">
                <a:latin typeface="+mn-lt"/>
              </a:rPr>
              <a:t>práctica</a:t>
            </a:r>
            <a:r>
              <a:rPr lang="en-GB" sz="3600" b="1" dirty="0">
                <a:latin typeface="+mn-lt"/>
              </a:rPr>
              <a:t> la </a:t>
            </a:r>
            <a:r>
              <a:rPr lang="en-GB" sz="3600" b="1" dirty="0" err="1">
                <a:latin typeface="+mn-lt"/>
              </a:rPr>
              <a:t>teoría</a:t>
            </a:r>
            <a:endParaRPr lang="es-ES" dirty="0" err="1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5661248"/>
            <a:ext cx="961390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201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444" y="1417639"/>
            <a:ext cx="10200956" cy="38115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err="1"/>
              <a:t>Siguiendo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plan de </a:t>
            </a:r>
            <a:r>
              <a:rPr lang="en-US" sz="2400" dirty="0" err="1"/>
              <a:t>acción</a:t>
            </a:r>
            <a:r>
              <a:rPr lang="en-US" sz="2400" dirty="0"/>
              <a:t> </a:t>
            </a:r>
            <a:r>
              <a:rPr lang="en-US" sz="2400" dirty="0" err="1"/>
              <a:t>sobre</a:t>
            </a:r>
            <a:r>
              <a:rPr lang="en-US" sz="2400" dirty="0"/>
              <a:t> la </a:t>
            </a:r>
            <a:r>
              <a:rPr lang="en-US" sz="2400" dirty="0" err="1"/>
              <a:t>gestión</a:t>
            </a:r>
            <a:r>
              <a:rPr lang="en-US" sz="2400" dirty="0"/>
              <a:t> de </a:t>
            </a:r>
            <a:r>
              <a:rPr lang="en-US" sz="2400" dirty="0" err="1"/>
              <a:t>residuos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centro</a:t>
            </a:r>
            <a:r>
              <a:rPr lang="en-US" sz="2400" dirty="0"/>
              <a:t> escolar: </a:t>
            </a:r>
            <a:endParaRPr lang="es-ES" dirty="0"/>
          </a:p>
          <a:p>
            <a:pPr algn="just"/>
            <a:r>
              <a:rPr lang="en-US" sz="2400" dirty="0"/>
              <a:t>El </a:t>
            </a:r>
            <a:r>
              <a:rPr lang="en-US" sz="2400" dirty="0" err="1"/>
              <a:t>alumnado</a:t>
            </a:r>
            <a:r>
              <a:rPr lang="en-US" sz="2400" dirty="0"/>
              <a:t> de </a:t>
            </a:r>
            <a:r>
              <a:rPr lang="en-US" sz="2400" dirty="0" err="1"/>
              <a:t>primaria</a:t>
            </a:r>
            <a:r>
              <a:rPr lang="en-US" sz="2400" dirty="0"/>
              <a:t> </a:t>
            </a:r>
            <a:r>
              <a:rPr lang="en-US" sz="2400" dirty="0" err="1"/>
              <a:t>probablemente</a:t>
            </a:r>
            <a:r>
              <a:rPr lang="en-US" sz="2400" dirty="0"/>
              <a:t> </a:t>
            </a:r>
            <a:r>
              <a:rPr lang="en-US" sz="2400" dirty="0" err="1"/>
              <a:t>utilizarían</a:t>
            </a:r>
            <a:r>
              <a:rPr lang="en-US" sz="2400" dirty="0"/>
              <a:t> </a:t>
            </a:r>
            <a:r>
              <a:rPr lang="en-US" sz="2400" dirty="0" err="1"/>
              <a:t>gráficos</a:t>
            </a:r>
            <a:r>
              <a:rPr lang="en-US" sz="2400" dirty="0"/>
              <a:t> y </a:t>
            </a:r>
            <a:r>
              <a:rPr lang="en-US" sz="2400" dirty="0" err="1"/>
              <a:t>registros</a:t>
            </a:r>
            <a:r>
              <a:rPr lang="en-US" sz="2400" dirty="0"/>
              <a:t> </a:t>
            </a:r>
            <a:r>
              <a:rPr lang="en-US" sz="2400" dirty="0" err="1"/>
              <a:t>sencillos</a:t>
            </a:r>
            <a:r>
              <a:rPr lang="en-US" sz="2400" dirty="0"/>
              <a:t> para </a:t>
            </a:r>
            <a:r>
              <a:rPr lang="en-US" sz="2400" dirty="0" err="1"/>
              <a:t>estimar</a:t>
            </a:r>
            <a:r>
              <a:rPr lang="en-US" sz="2400" dirty="0"/>
              <a:t> la </a:t>
            </a:r>
            <a:r>
              <a:rPr lang="en-US" sz="2400" dirty="0" err="1"/>
              <a:t>cantidad</a:t>
            </a:r>
            <a:r>
              <a:rPr lang="en-US" sz="2400" dirty="0"/>
              <a:t> de </a:t>
            </a:r>
            <a:r>
              <a:rPr lang="en-US" sz="2400" dirty="0" err="1"/>
              <a:t>residuos</a:t>
            </a:r>
            <a:r>
              <a:rPr lang="en-US" sz="2400" dirty="0"/>
              <a:t> que </a:t>
            </a:r>
            <a:r>
              <a:rPr lang="en-US" sz="2400" dirty="0" err="1"/>
              <a:t>producen</a:t>
            </a:r>
            <a:r>
              <a:rPr lang="en-US" sz="2400" dirty="0"/>
              <a:t>. </a:t>
            </a:r>
            <a:endParaRPr lang="en-US" sz="2400" dirty="0">
              <a:ea typeface="Calibri"/>
              <a:cs typeface="Calibri"/>
            </a:endParaRPr>
          </a:p>
          <a:p>
            <a:pPr algn="just"/>
            <a:r>
              <a:rPr lang="en-US" sz="2400" dirty="0"/>
              <a:t>El </a:t>
            </a:r>
            <a:r>
              <a:rPr lang="en-US" sz="2400" dirty="0" err="1"/>
              <a:t>alumnado</a:t>
            </a:r>
            <a:r>
              <a:rPr lang="en-US" sz="2400" dirty="0"/>
              <a:t> de </a:t>
            </a:r>
            <a:r>
              <a:rPr lang="en-US" sz="2400" dirty="0" err="1"/>
              <a:t>secundaria</a:t>
            </a:r>
            <a:r>
              <a:rPr lang="en-US" sz="2400" dirty="0"/>
              <a:t> </a:t>
            </a:r>
            <a:r>
              <a:rPr lang="en-US" sz="2400" dirty="0" err="1"/>
              <a:t>estimarían</a:t>
            </a:r>
            <a:r>
              <a:rPr lang="en-US" sz="2400" dirty="0"/>
              <a:t> la </a:t>
            </a:r>
            <a:r>
              <a:rPr lang="en-US" sz="2400" dirty="0" err="1"/>
              <a:t>reducción</a:t>
            </a:r>
            <a:r>
              <a:rPr lang="en-US" sz="2400" dirty="0"/>
              <a:t> </a:t>
            </a:r>
            <a:r>
              <a:rPr lang="en-US" sz="2400" dirty="0" err="1"/>
              <a:t>mensual</a:t>
            </a:r>
            <a:r>
              <a:rPr lang="en-US" sz="2400" dirty="0"/>
              <a:t> de </a:t>
            </a:r>
            <a:r>
              <a:rPr lang="en-US" sz="2400" dirty="0" err="1"/>
              <a:t>residuos</a:t>
            </a:r>
            <a:r>
              <a:rPr lang="en-US" sz="2400" dirty="0"/>
              <a:t> </a:t>
            </a:r>
            <a:r>
              <a:rPr lang="en-US" sz="2400" dirty="0" err="1"/>
              <a:t>leyendo</a:t>
            </a:r>
            <a:r>
              <a:rPr lang="en-US" sz="2400" dirty="0"/>
              <a:t>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resultados</a:t>
            </a:r>
            <a:r>
              <a:rPr lang="en-US" sz="2400" dirty="0"/>
              <a:t> y </a:t>
            </a:r>
            <a:r>
              <a:rPr lang="en-US" sz="2400" dirty="0" err="1"/>
              <a:t>comparando</a:t>
            </a:r>
            <a:r>
              <a:rPr lang="en-US" sz="2400" dirty="0"/>
              <a:t>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cambios</a:t>
            </a:r>
            <a:r>
              <a:rPr lang="en-US" sz="2400" dirty="0"/>
              <a:t>. </a:t>
            </a:r>
          </a:p>
          <a:p>
            <a:pPr algn="just"/>
            <a:r>
              <a:rPr lang="en-US" sz="2400" dirty="0"/>
              <a:t>El </a:t>
            </a:r>
            <a:r>
              <a:rPr lang="en-US" sz="2400" dirty="0" err="1"/>
              <a:t>alumnado</a:t>
            </a:r>
            <a:r>
              <a:rPr lang="en-US" sz="2400" dirty="0"/>
              <a:t> de </a:t>
            </a:r>
            <a:r>
              <a:rPr lang="en-US" sz="2400" dirty="0" err="1"/>
              <a:t>secundaria</a:t>
            </a:r>
            <a:r>
              <a:rPr lang="en-US" sz="2400" dirty="0"/>
              <a:t> </a:t>
            </a:r>
            <a:r>
              <a:rPr lang="en-US" sz="2400" dirty="0" err="1"/>
              <a:t>podría</a:t>
            </a:r>
            <a:r>
              <a:rPr lang="en-US" sz="2400" dirty="0"/>
              <a:t> </a:t>
            </a:r>
            <a:r>
              <a:rPr lang="en-US" sz="2400" dirty="0" err="1"/>
              <a:t>realizar</a:t>
            </a:r>
            <a:r>
              <a:rPr lang="en-US" sz="2400" dirty="0"/>
              <a:t>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encuesta</a:t>
            </a:r>
            <a:r>
              <a:rPr lang="en-US" sz="2400" dirty="0"/>
              <a:t> y un </a:t>
            </a:r>
            <a:r>
              <a:rPr lang="en-US" sz="2400" dirty="0" err="1"/>
              <a:t>análisis</a:t>
            </a:r>
            <a:r>
              <a:rPr lang="en-US" sz="2400" dirty="0"/>
              <a:t> </a:t>
            </a:r>
            <a:r>
              <a:rPr lang="en-US" sz="2400" dirty="0" err="1"/>
              <a:t>estadístico</a:t>
            </a:r>
            <a:r>
              <a:rPr lang="en-US" sz="2400" dirty="0"/>
              <a:t> </a:t>
            </a:r>
            <a:r>
              <a:rPr lang="en-US" sz="2400" dirty="0" err="1"/>
              <a:t>relacionado</a:t>
            </a:r>
            <a:r>
              <a:rPr lang="en-US" sz="2400" dirty="0"/>
              <a:t> con el </a:t>
            </a:r>
            <a:r>
              <a:rPr lang="en-US" sz="2400" dirty="0" err="1"/>
              <a:t>proceso</a:t>
            </a:r>
            <a:r>
              <a:rPr lang="en-US" sz="2400" dirty="0"/>
              <a:t> de </a:t>
            </a:r>
            <a:r>
              <a:rPr lang="en-US" sz="2400" dirty="0" err="1"/>
              <a:t>compostaje</a:t>
            </a:r>
            <a:r>
              <a:rPr lang="en-US" sz="2400" dirty="0"/>
              <a:t> y </a:t>
            </a:r>
            <a:r>
              <a:rPr lang="en-US" sz="2400" dirty="0" err="1"/>
              <a:t>calcular</a:t>
            </a:r>
            <a:r>
              <a:rPr lang="en-US" sz="2400" dirty="0"/>
              <a:t> la </a:t>
            </a:r>
            <a:r>
              <a:rPr lang="en-US" sz="2400" dirty="0" err="1"/>
              <a:t>cantidad</a:t>
            </a:r>
            <a:r>
              <a:rPr lang="en-US" sz="2400" dirty="0"/>
              <a:t> de dinero que se </a:t>
            </a:r>
            <a:r>
              <a:rPr lang="en-US" sz="2400" dirty="0" err="1"/>
              <a:t>ahorra</a:t>
            </a:r>
            <a:r>
              <a:rPr lang="en-US" sz="2400" dirty="0"/>
              <a:t> para el </a:t>
            </a:r>
            <a:r>
              <a:rPr lang="en-US" sz="2400" dirty="0" err="1"/>
              <a:t>centro</a:t>
            </a:r>
            <a:r>
              <a:rPr lang="en-US" sz="2400" dirty="0"/>
              <a:t> escolar </a:t>
            </a:r>
            <a:r>
              <a:rPr lang="en-US" sz="2400" dirty="0" err="1"/>
              <a:t>mensualmente</a:t>
            </a:r>
            <a:r>
              <a:rPr lang="en-US" sz="2400" dirty="0"/>
              <a:t>.</a:t>
            </a:r>
            <a:endParaRPr lang="en-US" sz="2400" dirty="0">
              <a:cs typeface="Calibri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3945FE0-A7BD-B6D7-69DA-E0C322CCA8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3" t="6611" r="21705" b="10075"/>
          <a:stretch/>
        </p:blipFill>
        <p:spPr bwMode="auto">
          <a:xfrm>
            <a:off x="512764" y="109728"/>
            <a:ext cx="868680" cy="12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BA458AFE-23BE-260D-7901-4203D6577A0E}"/>
              </a:ext>
            </a:extLst>
          </p:cNvPr>
          <p:cNvSpPr txBox="1">
            <a:spLocks/>
          </p:cNvSpPr>
          <p:nvPr/>
        </p:nvSpPr>
        <p:spPr>
          <a:xfrm>
            <a:off x="1381444" y="274638"/>
            <a:ext cx="102009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latin typeface="+mn-lt"/>
              </a:rPr>
              <a:t>Pongamos </a:t>
            </a:r>
            <a:r>
              <a:rPr lang="en-GB" sz="3600" b="1" dirty="0" err="1">
                <a:latin typeface="+mn-lt"/>
              </a:rPr>
              <a:t>en</a:t>
            </a:r>
            <a:r>
              <a:rPr lang="en-GB" sz="3600" b="1" dirty="0">
                <a:latin typeface="+mn-lt"/>
              </a:rPr>
              <a:t> </a:t>
            </a:r>
            <a:r>
              <a:rPr lang="en-GB" sz="3600" b="1" dirty="0" err="1">
                <a:latin typeface="+mn-lt"/>
              </a:rPr>
              <a:t>práctica</a:t>
            </a:r>
            <a:r>
              <a:rPr lang="en-GB" sz="3600" b="1" dirty="0">
                <a:latin typeface="+mn-lt"/>
              </a:rPr>
              <a:t> la </a:t>
            </a:r>
            <a:r>
              <a:rPr lang="en-GB" sz="3600" b="1" dirty="0" err="1">
                <a:latin typeface="+mn-lt"/>
              </a:rPr>
              <a:t>teoría</a:t>
            </a:r>
            <a:endParaRPr lang="es-ES" dirty="0" err="1"/>
          </a:p>
        </p:txBody>
      </p:sp>
    </p:spTree>
    <p:extLst>
      <p:ext uri="{BB962C8B-B14F-4D97-AF65-F5344CB8AC3E}">
        <p14:creationId xmlns:p14="http://schemas.microsoft.com/office/powerpoint/2010/main" val="797516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81444" y="1582549"/>
            <a:ext cx="9467084" cy="357464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En un </a:t>
            </a:r>
            <a:r>
              <a:rPr lang="en-US" sz="2400" dirty="0" err="1"/>
              <a:t>programa</a:t>
            </a:r>
            <a:r>
              <a:rPr lang="en-US" sz="2400" dirty="0"/>
              <a:t> de </a:t>
            </a:r>
            <a:r>
              <a:rPr lang="en-US" sz="2400" dirty="0" err="1"/>
              <a:t>seguimiento</a:t>
            </a:r>
            <a:r>
              <a:rPr lang="en-US" sz="2400" dirty="0"/>
              <a:t> de </a:t>
            </a:r>
            <a:r>
              <a:rPr lang="en-US" sz="2400" dirty="0" err="1"/>
              <a:t>reciclaje</a:t>
            </a:r>
            <a:r>
              <a:rPr lang="en-US" sz="2400" dirty="0"/>
              <a:t> </a:t>
            </a:r>
            <a:r>
              <a:rPr lang="en-US" sz="2400" dirty="0" err="1"/>
              <a:t>cuyo</a:t>
            </a:r>
            <a:r>
              <a:rPr lang="en-US" sz="2400" dirty="0"/>
              <a:t> </a:t>
            </a:r>
            <a:r>
              <a:rPr lang="en-US" sz="2400" dirty="0" err="1"/>
              <a:t>objetivo</a:t>
            </a:r>
            <a:r>
              <a:rPr lang="en-US" sz="2400" dirty="0"/>
              <a:t> es la </a:t>
            </a:r>
            <a:r>
              <a:rPr lang="en-US" sz="2400" dirty="0" err="1"/>
              <a:t>reducción</a:t>
            </a:r>
            <a:r>
              <a:rPr lang="en-US" sz="2400" dirty="0"/>
              <a:t> de </a:t>
            </a:r>
            <a:r>
              <a:rPr lang="en-US" sz="2400" dirty="0" err="1"/>
              <a:t>residuos</a:t>
            </a:r>
            <a:r>
              <a:rPr lang="en-US" sz="2400" dirty="0"/>
              <a:t>, el </a:t>
            </a:r>
            <a:r>
              <a:rPr lang="en-US" sz="2400" dirty="0" err="1"/>
              <a:t>alumnado</a:t>
            </a:r>
            <a:r>
              <a:rPr lang="en-US" sz="2400" dirty="0"/>
              <a:t> </a:t>
            </a:r>
            <a:r>
              <a:rPr lang="en-US" sz="2400" dirty="0" err="1"/>
              <a:t>puede</a:t>
            </a:r>
            <a:r>
              <a:rPr lang="en-US" sz="2400" dirty="0"/>
              <a:t> </a:t>
            </a:r>
            <a:r>
              <a:rPr lang="en-US" sz="2400" dirty="0" err="1"/>
              <a:t>decidir</a:t>
            </a:r>
            <a:r>
              <a:rPr lang="en-US" sz="2400" dirty="0"/>
              <a:t> </a:t>
            </a:r>
            <a:r>
              <a:rPr lang="en-US" sz="2400" dirty="0" err="1"/>
              <a:t>comparar</a:t>
            </a:r>
            <a:r>
              <a:rPr lang="en-US" sz="2400" dirty="0"/>
              <a:t> el total de </a:t>
            </a:r>
            <a:r>
              <a:rPr lang="en-US" sz="2400" dirty="0" err="1"/>
              <a:t>papel</a:t>
            </a:r>
            <a:r>
              <a:rPr lang="en-US" sz="2400" dirty="0"/>
              <a:t> </a:t>
            </a:r>
            <a:r>
              <a:rPr lang="en-US" sz="2400" dirty="0" err="1"/>
              <a:t>reciclado</a:t>
            </a:r>
            <a:r>
              <a:rPr lang="en-US" sz="2400" dirty="0"/>
              <a:t> </a:t>
            </a:r>
            <a:r>
              <a:rPr lang="en-US" sz="2400" dirty="0" err="1"/>
              <a:t>durante</a:t>
            </a:r>
            <a:r>
              <a:rPr lang="en-US" sz="2400" dirty="0"/>
              <a:t> un </a:t>
            </a:r>
            <a:r>
              <a:rPr lang="en-US" sz="2400" dirty="0" err="1"/>
              <a:t>período</a:t>
            </a:r>
            <a:r>
              <a:rPr lang="en-US" sz="2400" dirty="0"/>
              <a:t> de </a:t>
            </a:r>
            <a:r>
              <a:rPr lang="en-US" sz="2400" dirty="0" err="1"/>
              <a:t>tres</a:t>
            </a:r>
            <a:r>
              <a:rPr lang="en-US" sz="2400" dirty="0"/>
              <a:t> meses y </a:t>
            </a:r>
            <a:r>
              <a:rPr lang="en-US" sz="2400" dirty="0" err="1"/>
              <a:t>compararlo</a:t>
            </a:r>
            <a:r>
              <a:rPr lang="en-US" sz="2400" dirty="0"/>
              <a:t> con el </a:t>
            </a:r>
            <a:r>
              <a:rPr lang="en-US" sz="2400" dirty="0" err="1"/>
              <a:t>objetivo</a:t>
            </a:r>
            <a:r>
              <a:rPr lang="en-US" sz="2400" dirty="0"/>
              <a:t> </a:t>
            </a:r>
            <a:r>
              <a:rPr lang="en-US" sz="2400" dirty="0" err="1"/>
              <a:t>inicial</a:t>
            </a:r>
            <a:r>
              <a:rPr lang="en-US" sz="2400" dirty="0"/>
              <a:t>. Si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objetivo</a:t>
            </a:r>
            <a:r>
              <a:rPr lang="en-US" sz="2400" dirty="0"/>
              <a:t> no se </a:t>
            </a:r>
            <a:r>
              <a:rPr lang="en-US" sz="2400" dirty="0" err="1"/>
              <a:t>cumple</a:t>
            </a:r>
            <a:r>
              <a:rPr lang="en-US" sz="2400" dirty="0"/>
              <a:t>, </a:t>
            </a:r>
            <a:r>
              <a:rPr lang="en-US" sz="2400" dirty="0" err="1"/>
              <a:t>pueden</a:t>
            </a:r>
            <a:r>
              <a:rPr lang="en-US" sz="2400" dirty="0"/>
              <a:t> </a:t>
            </a:r>
            <a:r>
              <a:rPr lang="en-US" sz="2400" dirty="0" err="1"/>
              <a:t>intentar</a:t>
            </a:r>
            <a:r>
              <a:rPr lang="en-US" sz="2400" dirty="0"/>
              <a:t> </a:t>
            </a:r>
            <a:r>
              <a:rPr lang="en-US" sz="2400" dirty="0" err="1"/>
              <a:t>encontrar</a:t>
            </a:r>
            <a:r>
              <a:rPr lang="en-US" sz="2400" dirty="0"/>
              <a:t> las </a:t>
            </a:r>
            <a:r>
              <a:rPr lang="en-US" sz="2400" dirty="0" err="1"/>
              <a:t>razones</a:t>
            </a:r>
            <a:r>
              <a:rPr lang="en-US" sz="2400" dirty="0"/>
              <a:t>.</a:t>
            </a:r>
            <a:endParaRPr lang="es-ES" dirty="0"/>
          </a:p>
          <a:p>
            <a:pPr algn="just"/>
            <a:r>
              <a:rPr lang="en-US" sz="2400" b="1" dirty="0"/>
              <a:t>¿</a:t>
            </a:r>
            <a:r>
              <a:rPr lang="en-US" sz="2400" b="1" dirty="0" err="1"/>
              <a:t>Podría</a:t>
            </a:r>
            <a:r>
              <a:rPr lang="en-US" sz="2400" b="1" dirty="0"/>
              <a:t> </a:t>
            </a:r>
            <a:r>
              <a:rPr lang="en-US" sz="2400" b="1" dirty="0" err="1"/>
              <a:t>deberse</a:t>
            </a:r>
            <a:r>
              <a:rPr lang="en-US" sz="2400" b="1" dirty="0"/>
              <a:t> a </a:t>
            </a:r>
            <a:r>
              <a:rPr lang="en-US" sz="2400" b="1" dirty="0" err="1"/>
              <a:t>una</a:t>
            </a:r>
            <a:r>
              <a:rPr lang="en-US" sz="2400" b="1" dirty="0"/>
              <a:t> </a:t>
            </a:r>
            <a:r>
              <a:rPr lang="en-US" sz="2400" b="1" dirty="0" err="1"/>
              <a:t>falta</a:t>
            </a:r>
            <a:r>
              <a:rPr lang="en-US" sz="2400" b="1" dirty="0"/>
              <a:t> de </a:t>
            </a:r>
            <a:r>
              <a:rPr lang="en-US" sz="2400" b="1" dirty="0" err="1"/>
              <a:t>concienciación</a:t>
            </a:r>
            <a:r>
              <a:rPr lang="en-US" sz="2400" b="1" dirty="0"/>
              <a:t>? </a:t>
            </a:r>
          </a:p>
          <a:p>
            <a:pPr algn="just"/>
            <a:r>
              <a:rPr lang="en-US" sz="2400" b="1" dirty="0"/>
              <a:t>¿</a:t>
            </a:r>
            <a:r>
              <a:rPr lang="en-US" sz="2400" b="1" dirty="0" err="1"/>
              <a:t>Podría</a:t>
            </a:r>
            <a:r>
              <a:rPr lang="en-US" sz="2400" b="1" dirty="0"/>
              <a:t> </a:t>
            </a:r>
            <a:r>
              <a:rPr lang="en-US" sz="2400" b="1" dirty="0" err="1"/>
              <a:t>deberse</a:t>
            </a:r>
            <a:r>
              <a:rPr lang="en-US" sz="2400" b="1" dirty="0"/>
              <a:t> a </a:t>
            </a:r>
            <a:r>
              <a:rPr lang="en-US" sz="2400" b="1" dirty="0" err="1"/>
              <a:t>una</a:t>
            </a:r>
            <a:r>
              <a:rPr lang="en-US" sz="2400" b="1" dirty="0"/>
              <a:t> </a:t>
            </a:r>
            <a:r>
              <a:rPr lang="en-US" sz="2400" b="1" dirty="0" err="1"/>
              <a:t>cantidad</a:t>
            </a:r>
            <a:r>
              <a:rPr lang="en-US" sz="2400" b="1" dirty="0"/>
              <a:t> </a:t>
            </a:r>
            <a:r>
              <a:rPr lang="en-US" sz="2400" b="1" dirty="0" err="1"/>
              <a:t>insuficiente</a:t>
            </a:r>
            <a:r>
              <a:rPr lang="en-US" sz="2400" b="1" dirty="0"/>
              <a:t> de </a:t>
            </a:r>
            <a:r>
              <a:rPr lang="en-US" sz="2400" b="1" dirty="0" err="1"/>
              <a:t>contenedores</a:t>
            </a:r>
            <a:r>
              <a:rPr lang="en-US" sz="2400" b="1" dirty="0"/>
              <a:t>?</a:t>
            </a:r>
            <a:endParaRPr lang="en-US" sz="2400" b="1" dirty="0">
              <a:cs typeface="Calibri"/>
            </a:endParaRP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Luego, </a:t>
            </a:r>
            <a:r>
              <a:rPr lang="en-US" sz="2400" dirty="0" err="1"/>
              <a:t>pueden</a:t>
            </a:r>
            <a:r>
              <a:rPr lang="en-US" sz="2400" dirty="0"/>
              <a:t> </a:t>
            </a:r>
            <a:r>
              <a:rPr lang="en-US" sz="2400" dirty="0" err="1"/>
              <a:t>ajustar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plan </a:t>
            </a:r>
            <a:r>
              <a:rPr lang="en-US" sz="2400" dirty="0" err="1"/>
              <a:t>aumentando</a:t>
            </a:r>
            <a:r>
              <a:rPr lang="en-US" sz="2400" dirty="0"/>
              <a:t> la </a:t>
            </a:r>
            <a:r>
              <a:rPr lang="en-US" sz="2400" dirty="0" err="1"/>
              <a:t>concienciación</a:t>
            </a:r>
            <a:r>
              <a:rPr lang="en-US" sz="2400" dirty="0"/>
              <a:t> a </a:t>
            </a:r>
            <a:r>
              <a:rPr lang="en-US" sz="2400" dirty="0" err="1"/>
              <a:t>través</a:t>
            </a:r>
            <a:r>
              <a:rPr lang="en-US" sz="2400" dirty="0"/>
              <a:t> de </a:t>
            </a:r>
            <a:r>
              <a:rPr lang="en-US" sz="2400" dirty="0" err="1"/>
              <a:t>campañas</a:t>
            </a:r>
            <a:r>
              <a:rPr lang="en-US" sz="2400" dirty="0"/>
              <a:t> o </a:t>
            </a:r>
            <a:r>
              <a:rPr lang="en-US" sz="2400" dirty="0" err="1"/>
              <a:t>añadiendo</a:t>
            </a:r>
            <a:r>
              <a:rPr lang="en-US" sz="2400" dirty="0"/>
              <a:t> </a:t>
            </a:r>
            <a:r>
              <a:rPr lang="en-US" sz="2400" dirty="0" err="1"/>
              <a:t>más</a:t>
            </a:r>
            <a:r>
              <a:rPr lang="en-US" sz="2400" dirty="0"/>
              <a:t> </a:t>
            </a:r>
            <a:r>
              <a:rPr lang="en-US" sz="2400" dirty="0" err="1"/>
              <a:t>contenedores</a:t>
            </a:r>
            <a:r>
              <a:rPr lang="en-US" sz="2400" dirty="0"/>
              <a:t>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AF85D3-5CFD-3B2E-A5D6-905389F3A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3" t="6611" r="21705" b="10075"/>
          <a:stretch/>
        </p:blipFill>
        <p:spPr bwMode="auto">
          <a:xfrm>
            <a:off x="512764" y="109728"/>
            <a:ext cx="868680" cy="12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BF039EE-D4CF-4203-0894-5ABD8DC02AFF}"/>
              </a:ext>
            </a:extLst>
          </p:cNvPr>
          <p:cNvSpPr txBox="1">
            <a:spLocks/>
          </p:cNvSpPr>
          <p:nvPr/>
        </p:nvSpPr>
        <p:spPr>
          <a:xfrm>
            <a:off x="1381444" y="274638"/>
            <a:ext cx="102009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/>
              <a:t>Pongamos </a:t>
            </a:r>
            <a:r>
              <a:rPr lang="en-GB" sz="3600" b="1" dirty="0" err="1"/>
              <a:t>en</a:t>
            </a:r>
            <a:r>
              <a:rPr lang="en-GB" sz="3600" b="1" dirty="0"/>
              <a:t> </a:t>
            </a:r>
            <a:r>
              <a:rPr lang="en-GB" sz="3600" b="1" dirty="0" err="1"/>
              <a:t>práctica</a:t>
            </a:r>
            <a:r>
              <a:rPr lang="en-GB" sz="3600" b="1" dirty="0"/>
              <a:t> la </a:t>
            </a:r>
            <a:r>
              <a:rPr lang="en-GB" sz="3600" b="1" dirty="0" err="1"/>
              <a:t>teoría</a:t>
            </a:r>
            <a:endParaRPr lang="es-ES" dirty="0" err="1"/>
          </a:p>
        </p:txBody>
      </p:sp>
    </p:spTree>
    <p:extLst>
      <p:ext uri="{BB962C8B-B14F-4D97-AF65-F5344CB8AC3E}">
        <p14:creationId xmlns:p14="http://schemas.microsoft.com/office/powerpoint/2010/main" val="3313576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1461660"/>
            <a:ext cx="7570133" cy="508681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US" sz="2400" dirty="0"/>
              <a:t>En un </a:t>
            </a:r>
            <a:r>
              <a:rPr lang="en-US" sz="2400" dirty="0" err="1"/>
              <a:t>seguimiento</a:t>
            </a:r>
            <a:r>
              <a:rPr lang="en-US" sz="2400" dirty="0"/>
              <a:t> del </a:t>
            </a:r>
            <a:r>
              <a:rPr lang="en-US" sz="2400" dirty="0" err="1"/>
              <a:t>uso</a:t>
            </a:r>
            <a:r>
              <a:rPr lang="en-US" sz="2400" dirty="0"/>
              <a:t> de </a:t>
            </a:r>
            <a:r>
              <a:rPr lang="en-US" sz="2400" dirty="0" err="1"/>
              <a:t>productos</a:t>
            </a:r>
            <a:r>
              <a:rPr lang="en-US" sz="2400" dirty="0"/>
              <a:t> de </a:t>
            </a:r>
            <a:r>
              <a:rPr lang="en-US" sz="2400" dirty="0" err="1"/>
              <a:t>origen</a:t>
            </a:r>
            <a:r>
              <a:rPr lang="en-US" sz="2400" dirty="0"/>
              <a:t> </a:t>
            </a:r>
            <a:r>
              <a:rPr lang="en-US" sz="2400" dirty="0" err="1"/>
              <a:t>biológico</a:t>
            </a:r>
            <a:r>
              <a:rPr lang="en-US" sz="2400" dirty="0"/>
              <a:t> para </a:t>
            </a:r>
            <a:r>
              <a:rPr lang="en-US" sz="2400" dirty="0" err="1"/>
              <a:t>llevar</a:t>
            </a:r>
            <a:r>
              <a:rPr lang="en-US" sz="2400" dirty="0"/>
              <a:t>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alimentos</a:t>
            </a:r>
            <a:r>
              <a:rPr lang="en-US" sz="2400" dirty="0"/>
              <a:t> y </a:t>
            </a:r>
            <a:r>
              <a:rPr lang="en-US" sz="2400" dirty="0" err="1"/>
              <a:t>refrigerios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el </a:t>
            </a:r>
            <a:r>
              <a:rPr lang="en-US" sz="2400" dirty="0" err="1"/>
              <a:t>comedor</a:t>
            </a:r>
            <a:r>
              <a:rPr lang="en-US" sz="2400" dirty="0"/>
              <a:t> escolar, el </a:t>
            </a:r>
            <a:r>
              <a:rPr lang="en-US" sz="2400" dirty="0" err="1"/>
              <a:t>alumnado</a:t>
            </a:r>
            <a:r>
              <a:rPr lang="en-US" sz="2400" dirty="0"/>
              <a:t> </a:t>
            </a:r>
            <a:r>
              <a:rPr lang="en-US" sz="2400" dirty="0" err="1"/>
              <a:t>puede</a:t>
            </a:r>
            <a:r>
              <a:rPr lang="en-US" sz="2400" dirty="0"/>
              <a:t> </a:t>
            </a:r>
            <a:r>
              <a:rPr lang="en-US" sz="2400" dirty="0" err="1"/>
              <a:t>revisar</a:t>
            </a:r>
            <a:r>
              <a:rPr lang="en-US" sz="2400" dirty="0"/>
              <a:t>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resultados</a:t>
            </a:r>
            <a:r>
              <a:rPr lang="en-US" sz="2400" dirty="0"/>
              <a:t> de la </a:t>
            </a:r>
            <a:r>
              <a:rPr lang="en-US" sz="2400" dirty="0" err="1"/>
              <a:t>encuesta</a:t>
            </a:r>
            <a:r>
              <a:rPr lang="en-US" sz="2400" dirty="0"/>
              <a:t> </a:t>
            </a:r>
            <a:r>
              <a:rPr lang="en-US" sz="2400" dirty="0" err="1"/>
              <a:t>durante</a:t>
            </a:r>
            <a:r>
              <a:rPr lang="en-US" sz="2400" dirty="0"/>
              <a:t> el primer </a:t>
            </a:r>
            <a:r>
              <a:rPr lang="en-US" sz="2400" dirty="0" err="1"/>
              <a:t>semestre</a:t>
            </a:r>
            <a:r>
              <a:rPr lang="en-US" sz="2400" dirty="0"/>
              <a:t>. </a:t>
            </a:r>
            <a:endParaRPr lang="es-ES" dirty="0"/>
          </a:p>
          <a:p>
            <a:pPr algn="just"/>
            <a:r>
              <a:rPr lang="en-US" sz="2400" dirty="0"/>
              <a:t>Si el </a:t>
            </a:r>
            <a:r>
              <a:rPr lang="en-US" sz="2400" dirty="0" err="1"/>
              <a:t>uso</a:t>
            </a:r>
            <a:r>
              <a:rPr lang="en-US" sz="2400" dirty="0"/>
              <a:t> no ha </a:t>
            </a:r>
            <a:r>
              <a:rPr lang="en-US" sz="2400" dirty="0" err="1"/>
              <a:t>aumentado</a:t>
            </a:r>
            <a:r>
              <a:rPr lang="en-US" sz="2400" dirty="0"/>
              <a:t>, </a:t>
            </a:r>
            <a:r>
              <a:rPr lang="en-US" sz="2400" dirty="0" err="1"/>
              <a:t>como</a:t>
            </a:r>
            <a:r>
              <a:rPr lang="en-US" sz="2400" dirty="0"/>
              <a:t> se </a:t>
            </a:r>
            <a:r>
              <a:rPr lang="en-US" sz="2400" dirty="0" err="1"/>
              <a:t>esperaba</a:t>
            </a:r>
            <a:r>
              <a:rPr lang="en-US" sz="2400" dirty="0"/>
              <a:t> </a:t>
            </a:r>
            <a:r>
              <a:rPr lang="en-US" sz="2400" dirty="0" err="1"/>
              <a:t>originalmente</a:t>
            </a:r>
            <a:r>
              <a:rPr lang="en-US" sz="2400" dirty="0"/>
              <a:t> a </a:t>
            </a:r>
            <a:r>
              <a:rPr lang="en-US" sz="2400" dirty="0" err="1"/>
              <a:t>través</a:t>
            </a:r>
            <a:r>
              <a:rPr lang="en-US" sz="2400" dirty="0"/>
              <a:t> del plan de </a:t>
            </a:r>
            <a:r>
              <a:rPr lang="en-US" sz="2400" dirty="0" err="1"/>
              <a:t>acción</a:t>
            </a:r>
            <a:r>
              <a:rPr lang="en-US" sz="2400" dirty="0"/>
              <a:t>, el </a:t>
            </a:r>
            <a:r>
              <a:rPr lang="en-US" sz="2400" dirty="0" err="1"/>
              <a:t>alumnado</a:t>
            </a:r>
            <a:r>
              <a:rPr lang="en-US" sz="2400" dirty="0"/>
              <a:t> </a:t>
            </a:r>
            <a:r>
              <a:rPr lang="en-US" sz="2400" dirty="0" err="1"/>
              <a:t>puede</a:t>
            </a:r>
            <a:r>
              <a:rPr lang="en-US" sz="2400" dirty="0"/>
              <a:t> </a:t>
            </a:r>
            <a:r>
              <a:rPr lang="en-US" sz="2400" dirty="0" err="1"/>
              <a:t>analizar</a:t>
            </a:r>
            <a:r>
              <a:rPr lang="en-US" sz="2400" dirty="0"/>
              <a:t>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parámetros</a:t>
            </a:r>
            <a:r>
              <a:rPr lang="en-US" sz="2400" dirty="0"/>
              <a:t> de </a:t>
            </a:r>
            <a:r>
              <a:rPr lang="en-US" sz="2400" dirty="0" err="1"/>
              <a:t>costo</a:t>
            </a:r>
            <a:r>
              <a:rPr lang="en-US" sz="2400" dirty="0"/>
              <a:t> y </a:t>
            </a:r>
            <a:r>
              <a:rPr lang="en-US" sz="2400" dirty="0" err="1"/>
              <a:t>disponibilidad</a:t>
            </a:r>
            <a:r>
              <a:rPr lang="en-US" sz="2400" dirty="0"/>
              <a:t>. </a:t>
            </a:r>
            <a:endParaRPr lang="es-ES" dirty="0"/>
          </a:p>
          <a:p>
            <a:pPr algn="just"/>
            <a:r>
              <a:rPr lang="en-US" sz="2400" dirty="0"/>
              <a:t>Una </a:t>
            </a:r>
            <a:r>
              <a:rPr lang="en-US" sz="2400" dirty="0" err="1"/>
              <a:t>posible</a:t>
            </a:r>
            <a:r>
              <a:rPr lang="en-US" sz="2400" dirty="0"/>
              <a:t> </a:t>
            </a:r>
            <a:r>
              <a:rPr lang="en-US" sz="2400" dirty="0" err="1"/>
              <a:t>modificación</a:t>
            </a:r>
            <a:r>
              <a:rPr lang="en-US" sz="2400" dirty="0"/>
              <a:t> del plan </a:t>
            </a:r>
            <a:r>
              <a:rPr lang="en-US" sz="2400" dirty="0" err="1"/>
              <a:t>sería</a:t>
            </a:r>
            <a:r>
              <a:rPr lang="en-US" sz="2400" dirty="0"/>
              <a:t> </a:t>
            </a:r>
            <a:r>
              <a:rPr lang="en-US" sz="2400" dirty="0" err="1"/>
              <a:t>encontrar</a:t>
            </a:r>
            <a:r>
              <a:rPr lang="en-US" sz="2400" dirty="0"/>
              <a:t> </a:t>
            </a:r>
            <a:r>
              <a:rPr lang="en-US" sz="2400" dirty="0" err="1"/>
              <a:t>proveedores</a:t>
            </a:r>
            <a:r>
              <a:rPr lang="en-US" sz="2400" dirty="0"/>
              <a:t> </a:t>
            </a:r>
            <a:r>
              <a:rPr lang="en-US" sz="2400" dirty="0" err="1"/>
              <a:t>rentables</a:t>
            </a:r>
            <a:r>
              <a:rPr lang="en-US" sz="2400" dirty="0"/>
              <a:t> o </a:t>
            </a:r>
            <a:r>
              <a:rPr lang="en-US" sz="2400" dirty="0" err="1"/>
              <a:t>informar</a:t>
            </a:r>
            <a:r>
              <a:rPr lang="en-US" sz="2400" dirty="0"/>
              <a:t> a la </a:t>
            </a:r>
            <a:r>
              <a:rPr lang="en-US" sz="2400" dirty="0" err="1"/>
              <a:t>comunidad</a:t>
            </a:r>
            <a:r>
              <a:rPr lang="en-US" sz="2400" dirty="0"/>
              <a:t> escolar a </a:t>
            </a:r>
            <a:r>
              <a:rPr lang="en-US" sz="2400" dirty="0" err="1"/>
              <a:t>través</a:t>
            </a:r>
            <a:r>
              <a:rPr lang="en-US" sz="2400" dirty="0"/>
              <a:t> de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campaña</a:t>
            </a:r>
            <a:r>
              <a:rPr lang="en-US" sz="2400" dirty="0"/>
              <a:t> </a:t>
            </a:r>
            <a:r>
              <a:rPr lang="en-US" sz="2400" dirty="0" err="1"/>
              <a:t>sobre</a:t>
            </a:r>
            <a:r>
              <a:rPr lang="en-US" sz="2400" dirty="0"/>
              <a:t>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beneficios</a:t>
            </a:r>
            <a:r>
              <a:rPr lang="en-US" sz="2400" dirty="0"/>
              <a:t> del </a:t>
            </a:r>
            <a:r>
              <a:rPr lang="en-US" sz="2400" dirty="0" err="1"/>
              <a:t>uso</a:t>
            </a:r>
            <a:r>
              <a:rPr lang="en-US" sz="2400" dirty="0"/>
              <a:t> de </a:t>
            </a:r>
            <a:r>
              <a:rPr lang="en-US" sz="2400" dirty="0" err="1"/>
              <a:t>productos</a:t>
            </a:r>
            <a:r>
              <a:rPr lang="en-US" sz="2400" dirty="0"/>
              <a:t> de </a:t>
            </a:r>
            <a:r>
              <a:rPr lang="en-US" sz="2400" dirty="0" err="1"/>
              <a:t>origen</a:t>
            </a:r>
            <a:r>
              <a:rPr lang="en-US" sz="2400" dirty="0"/>
              <a:t> </a:t>
            </a:r>
            <a:r>
              <a:rPr lang="en-US" sz="2400" dirty="0" err="1"/>
              <a:t>biológico</a:t>
            </a:r>
            <a:r>
              <a:rPr lang="en-US" sz="2400" dirty="0"/>
              <a:t>.</a:t>
            </a:r>
            <a:endParaRPr lang="es-ES" dirty="0">
              <a:cs typeface="Calibri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009" y="1700808"/>
            <a:ext cx="3198391" cy="4157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922A58B-DC4F-93B7-D1A0-33F5A470D2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3" t="6611" r="21705" b="10075"/>
          <a:stretch/>
        </p:blipFill>
        <p:spPr bwMode="auto">
          <a:xfrm>
            <a:off x="512764" y="109728"/>
            <a:ext cx="868680" cy="12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07259363-2785-4A21-0715-AB6590229538}"/>
              </a:ext>
            </a:extLst>
          </p:cNvPr>
          <p:cNvSpPr txBox="1">
            <a:spLocks/>
          </p:cNvSpPr>
          <p:nvPr/>
        </p:nvSpPr>
        <p:spPr>
          <a:xfrm>
            <a:off x="1381444" y="274638"/>
            <a:ext cx="102009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latin typeface="+mn-lt"/>
              </a:rPr>
              <a:t>Pongamos </a:t>
            </a:r>
            <a:r>
              <a:rPr lang="en-US" sz="3600" b="1" dirty="0" err="1">
                <a:latin typeface="+mn-lt"/>
              </a:rPr>
              <a:t>en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err="1">
                <a:latin typeface="+mn-lt"/>
              </a:rPr>
              <a:t>práctica</a:t>
            </a:r>
            <a:r>
              <a:rPr lang="en-US" sz="3600" b="1" dirty="0">
                <a:latin typeface="+mn-lt"/>
              </a:rPr>
              <a:t> la </a:t>
            </a:r>
            <a:r>
              <a:rPr lang="en-US" sz="3600" b="1" dirty="0" err="1">
                <a:latin typeface="+mn-lt"/>
              </a:rPr>
              <a:t>teoría</a:t>
            </a:r>
            <a:endParaRPr lang="es-ES" dirty="0" err="1"/>
          </a:p>
        </p:txBody>
      </p:sp>
    </p:spTree>
    <p:extLst>
      <p:ext uri="{BB962C8B-B14F-4D97-AF65-F5344CB8AC3E}">
        <p14:creationId xmlns:p14="http://schemas.microsoft.com/office/powerpoint/2010/main" val="497116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err="1"/>
              <a:t>Recursos</a:t>
            </a:r>
            <a:r>
              <a:rPr lang="en-US" b="1"/>
              <a:t> </a:t>
            </a:r>
            <a:r>
              <a:rPr lang="en-US" b="1" err="1"/>
              <a:t>educativos</a:t>
            </a:r>
            <a:endParaRPr lang="es-ES" err="1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981200" y="1600201"/>
            <a:ext cx="8229600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https://www.ecoschools.global/seven-steps-methodology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7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err="1">
                <a:latin typeface="+mn-lt"/>
              </a:rPr>
              <a:t>Monitorizar</a:t>
            </a:r>
            <a:r>
              <a:rPr lang="en-US" sz="3200" b="1" dirty="0">
                <a:latin typeface="+mn-lt"/>
              </a:rPr>
              <a:t> y </a:t>
            </a:r>
            <a:r>
              <a:rPr lang="en-US" sz="3200" b="1" dirty="0" err="1">
                <a:latin typeface="+mn-lt"/>
              </a:rPr>
              <a:t>evaluar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significa</a:t>
            </a:r>
            <a:r>
              <a:rPr lang="en-US" sz="3200" b="1" dirty="0">
                <a:latin typeface="+mn-lt"/>
              </a:rPr>
              <a:t>… 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3"/>
            <a:ext cx="5558408" cy="2572125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n-US" sz="2400" dirty="0" err="1"/>
              <a:t>Descubrir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está</a:t>
            </a:r>
            <a:r>
              <a:rPr lang="en-US" sz="2400" dirty="0"/>
              <a:t> </a:t>
            </a:r>
            <a:r>
              <a:rPr lang="en-US" sz="2400" u="sng" dirty="0" err="1"/>
              <a:t>logrando</a:t>
            </a:r>
            <a:r>
              <a:rPr lang="en-US" sz="2400" u="sng" dirty="0"/>
              <a:t> </a:t>
            </a:r>
            <a:r>
              <a:rPr lang="en-US" sz="2400" dirty="0"/>
              <a:t>o no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objetivos</a:t>
            </a:r>
            <a:r>
              <a:rPr lang="en-US" sz="2400" dirty="0"/>
              <a:t> </a:t>
            </a:r>
            <a:r>
              <a:rPr lang="en-US" sz="2400" dirty="0" err="1"/>
              <a:t>establecidos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plan de </a:t>
            </a:r>
            <a:r>
              <a:rPr lang="en-US" sz="2400" dirty="0" err="1"/>
              <a:t>acción</a:t>
            </a:r>
            <a:r>
              <a:rPr lang="en-US" sz="2400" dirty="0"/>
              <a:t>. </a:t>
            </a:r>
            <a:r>
              <a:rPr lang="en-US" sz="2400" u="sng" dirty="0"/>
              <a:t>Para </a:t>
            </a:r>
            <a:r>
              <a:rPr lang="en-US" sz="2400" u="sng" dirty="0" err="1"/>
              <a:t>ello</a:t>
            </a:r>
            <a:r>
              <a:rPr lang="en-US" sz="2400" dirty="0"/>
              <a:t>, </a:t>
            </a:r>
            <a:r>
              <a:rPr lang="en-US" sz="2400" dirty="0" err="1"/>
              <a:t>debe</a:t>
            </a:r>
            <a:r>
              <a:rPr lang="en-US" sz="2400" dirty="0"/>
              <a:t> </a:t>
            </a:r>
            <a:r>
              <a:rPr lang="en-US" sz="2400" dirty="0" err="1"/>
              <a:t>monitorear</a:t>
            </a:r>
            <a:r>
              <a:rPr lang="en-US" sz="2400" dirty="0"/>
              <a:t> y </a:t>
            </a:r>
            <a:r>
              <a:rPr lang="en-US" sz="2400" dirty="0" err="1"/>
              <a:t>medir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progreso</a:t>
            </a:r>
            <a:r>
              <a:rPr lang="en-US" sz="2400" dirty="0"/>
              <a:t>.</a:t>
            </a:r>
            <a:endParaRPr lang="es-ES" dirty="0"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368" y="4798867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2"/>
              </a:rPr>
              <a:t>https://www.ecoschools.global/seven-steps-methodology</a:t>
            </a: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1628800"/>
            <a:ext cx="4464496" cy="250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430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err="1">
                <a:latin typeface="+mn-lt"/>
              </a:rPr>
              <a:t>Monitorizar</a:t>
            </a:r>
            <a:r>
              <a:rPr lang="en-US" sz="3200" b="1" dirty="0">
                <a:latin typeface="+mn-lt"/>
              </a:rPr>
              <a:t> y </a:t>
            </a:r>
            <a:r>
              <a:rPr lang="en-US" sz="3200" b="1" dirty="0" err="1">
                <a:latin typeface="+mn-lt"/>
              </a:rPr>
              <a:t>evaluar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también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significa</a:t>
            </a:r>
            <a:r>
              <a:rPr lang="en-US" sz="3200" b="1" dirty="0">
                <a:latin typeface="+mn-lt"/>
              </a:rPr>
              <a:t> que…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3"/>
            <a:ext cx="10972800" cy="45259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400" b="1" dirty="0"/>
              <a:t>Se </a:t>
            </a:r>
            <a:r>
              <a:rPr lang="en-US" sz="2400" b="1" dirty="0" err="1"/>
              <a:t>debe</a:t>
            </a:r>
            <a:r>
              <a:rPr lang="en-US" sz="2400" b="1" dirty="0"/>
              <a:t> </a:t>
            </a:r>
            <a:r>
              <a:rPr lang="en-US" sz="2400" b="1" dirty="0" err="1"/>
              <a:t>dar</a:t>
            </a:r>
            <a:r>
              <a:rPr lang="en-US" sz="2400" b="1" dirty="0"/>
              <a:t> al </a:t>
            </a:r>
            <a:r>
              <a:rPr lang="en-US" sz="2400" b="1" dirty="0" err="1"/>
              <a:t>alumnado</a:t>
            </a:r>
            <a:r>
              <a:rPr lang="en-US" sz="2400" b="1" dirty="0"/>
              <a:t> la </a:t>
            </a:r>
            <a:r>
              <a:rPr lang="en-US" sz="2400" b="1" dirty="0" err="1"/>
              <a:t>responsabilidad</a:t>
            </a:r>
            <a:r>
              <a:rPr lang="en-US" sz="2400" dirty="0"/>
              <a:t> de </a:t>
            </a:r>
            <a:r>
              <a:rPr lang="en-US" sz="2400" dirty="0" err="1"/>
              <a:t>llevar</a:t>
            </a:r>
            <a:r>
              <a:rPr lang="en-US" sz="2400" dirty="0"/>
              <a:t> a </a:t>
            </a:r>
            <a:r>
              <a:rPr lang="en-US" sz="2400" dirty="0" err="1"/>
              <a:t>cabo</a:t>
            </a:r>
            <a:r>
              <a:rPr lang="en-US" sz="2400" dirty="0"/>
              <a:t> </a:t>
            </a:r>
            <a:r>
              <a:rPr lang="en-US" sz="2400" dirty="0" err="1"/>
              <a:t>actividades</a:t>
            </a:r>
            <a:r>
              <a:rPr lang="en-US" sz="2400" dirty="0"/>
              <a:t> de </a:t>
            </a:r>
            <a:r>
              <a:rPr lang="en-US" sz="2400" dirty="0" err="1"/>
              <a:t>seguimiento</a:t>
            </a:r>
            <a:r>
              <a:rPr lang="en-US" sz="2400" dirty="0"/>
              <a:t> </a:t>
            </a:r>
            <a:r>
              <a:rPr lang="en-US" sz="2400" dirty="0" err="1"/>
              <a:t>siempre</a:t>
            </a:r>
            <a:r>
              <a:rPr lang="en-US" sz="2400" dirty="0"/>
              <a:t> que sea </a:t>
            </a:r>
            <a:r>
              <a:rPr lang="en-US" sz="2400" dirty="0" err="1"/>
              <a:t>posible</a:t>
            </a:r>
            <a:r>
              <a:rPr lang="en-US" sz="2400" dirty="0"/>
              <a:t> </a:t>
            </a:r>
            <a:endParaRPr lang="es-ES" dirty="0"/>
          </a:p>
          <a:p>
            <a:pPr marL="514350" indent="-514350">
              <a:buAutoNum type="arabicPeriod"/>
            </a:pPr>
            <a:r>
              <a:rPr lang="en-US" sz="2400" b="1" dirty="0"/>
              <a:t>Los </a:t>
            </a:r>
            <a:r>
              <a:rPr lang="en-US" sz="2400" b="1" dirty="0" err="1"/>
              <a:t>resultados</a:t>
            </a:r>
            <a:r>
              <a:rPr lang="en-US" sz="2400" dirty="0"/>
              <a:t> del </a:t>
            </a:r>
            <a:r>
              <a:rPr lang="en-US" sz="2400" dirty="0" err="1"/>
              <a:t>seguimiento</a:t>
            </a:r>
            <a:r>
              <a:rPr lang="en-US" sz="2400" dirty="0"/>
              <a:t> se </a:t>
            </a:r>
            <a:r>
              <a:rPr lang="en-US" sz="2400" dirty="0" err="1"/>
              <a:t>deben</a:t>
            </a:r>
            <a:r>
              <a:rPr lang="en-US" sz="2400" dirty="0"/>
              <a:t> </a:t>
            </a:r>
            <a:r>
              <a:rPr lang="en-US" sz="2400" b="1" dirty="0" err="1"/>
              <a:t>actualizar</a:t>
            </a:r>
            <a:r>
              <a:rPr lang="en-US" sz="2400" b="1" dirty="0"/>
              <a:t> </a:t>
            </a:r>
            <a:r>
              <a:rPr lang="en-US" sz="2400" dirty="0" err="1"/>
              <a:t>periódicamente</a:t>
            </a:r>
            <a:r>
              <a:rPr lang="en-US" sz="2400" dirty="0"/>
              <a:t> y </a:t>
            </a:r>
            <a:r>
              <a:rPr lang="en-US" sz="2400" b="1" dirty="0" err="1"/>
              <a:t>mostrar</a:t>
            </a:r>
            <a:r>
              <a:rPr lang="en-US" sz="2400" b="1" dirty="0"/>
              <a:t> </a:t>
            </a:r>
            <a:r>
              <a:rPr lang="en-US" sz="2400" dirty="0"/>
              <a:t>para que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vea</a:t>
            </a:r>
            <a:r>
              <a:rPr lang="en-US" sz="2400" dirty="0"/>
              <a:t> </a:t>
            </a:r>
            <a:r>
              <a:rPr lang="en-US" sz="2400" dirty="0" err="1"/>
              <a:t>toda</a:t>
            </a:r>
            <a:r>
              <a:rPr lang="en-US" sz="2400" dirty="0"/>
              <a:t> el </a:t>
            </a:r>
            <a:r>
              <a:rPr lang="en-US" sz="2400" dirty="0" err="1"/>
              <a:t>centro</a:t>
            </a:r>
            <a:r>
              <a:rPr lang="en-US" sz="2400" dirty="0"/>
              <a:t> escolar </a:t>
            </a:r>
            <a:endParaRPr lang="es-ES" dirty="0"/>
          </a:p>
          <a:p>
            <a:pPr marL="514350" indent="-514350">
              <a:buAutoNum type="arabicPeriod"/>
            </a:pPr>
            <a:r>
              <a:rPr lang="en-US" sz="2400" dirty="0"/>
              <a:t>Los </a:t>
            </a:r>
            <a:r>
              <a:rPr lang="en-US" sz="2400" b="1" dirty="0" err="1"/>
              <a:t>métodos</a:t>
            </a:r>
            <a:r>
              <a:rPr lang="en-US" sz="2400" b="1" dirty="0"/>
              <a:t> de </a:t>
            </a:r>
            <a:r>
              <a:rPr lang="en-US" sz="2400" b="1" dirty="0" err="1"/>
              <a:t>monitoreo</a:t>
            </a:r>
            <a:r>
              <a:rPr lang="en-US" sz="2400" dirty="0"/>
              <a:t> que </a:t>
            </a:r>
            <a:r>
              <a:rPr lang="en-US" sz="2400" dirty="0" err="1"/>
              <a:t>utilices</a:t>
            </a:r>
            <a:r>
              <a:rPr lang="en-US" sz="2400" dirty="0"/>
              <a:t> </a:t>
            </a:r>
            <a:r>
              <a:rPr lang="en-US" sz="2400" dirty="0" err="1"/>
              <a:t>dependerán</a:t>
            </a:r>
            <a:r>
              <a:rPr lang="en-US" sz="2400" dirty="0"/>
              <a:t> de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b="1" dirty="0" err="1"/>
              <a:t>objetivos</a:t>
            </a:r>
            <a:r>
              <a:rPr lang="en-US" sz="2400" b="1" dirty="0"/>
              <a:t> y </a:t>
            </a:r>
            <a:r>
              <a:rPr lang="en-US" sz="2400" b="1" dirty="0" err="1"/>
              <a:t>criterios</a:t>
            </a:r>
            <a:r>
              <a:rPr lang="en-US" sz="2400" b="1" dirty="0"/>
              <a:t> de </a:t>
            </a:r>
            <a:r>
              <a:rPr lang="en-US" sz="2400" b="1" dirty="0" err="1"/>
              <a:t>medición</a:t>
            </a:r>
            <a:r>
              <a:rPr lang="en-US" sz="2400" dirty="0"/>
              <a:t> </a:t>
            </a:r>
            <a:r>
              <a:rPr lang="en-US" sz="2400" dirty="0" err="1"/>
              <a:t>establecidos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tu</a:t>
            </a:r>
            <a:r>
              <a:rPr lang="en-US" sz="2400" dirty="0"/>
              <a:t> </a:t>
            </a:r>
            <a:r>
              <a:rPr lang="en-US" sz="2400" b="1" dirty="0"/>
              <a:t>plan de </a:t>
            </a:r>
            <a:r>
              <a:rPr lang="en-US" sz="2400" b="1" dirty="0" err="1"/>
              <a:t>acción</a:t>
            </a:r>
            <a:r>
              <a:rPr lang="en-US" sz="2400" dirty="0"/>
              <a:t> para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temas</a:t>
            </a:r>
            <a:r>
              <a:rPr lang="en-US" sz="2400" dirty="0"/>
              <a:t> que </a:t>
            </a:r>
            <a:r>
              <a:rPr lang="en-US" sz="2400" dirty="0" err="1"/>
              <a:t>desees</a:t>
            </a:r>
            <a:r>
              <a:rPr lang="en-US" sz="2400" dirty="0"/>
              <a:t> </a:t>
            </a:r>
            <a:r>
              <a:rPr lang="en-US" sz="2400" dirty="0" err="1"/>
              <a:t>abordar</a:t>
            </a:r>
            <a:r>
              <a:rPr lang="en-US" sz="2400" dirty="0"/>
              <a:t>, </a:t>
            </a:r>
            <a:r>
              <a:rPr lang="en-US" sz="2400" dirty="0" err="1"/>
              <a:t>así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la </a:t>
            </a:r>
            <a:r>
              <a:rPr lang="en-US" sz="2400" dirty="0" err="1"/>
              <a:t>edad</a:t>
            </a:r>
            <a:r>
              <a:rPr lang="en-US" sz="2400" dirty="0"/>
              <a:t> y </a:t>
            </a:r>
            <a:r>
              <a:rPr lang="en-US" sz="2400" dirty="0" err="1"/>
              <a:t>habilidad</a:t>
            </a:r>
            <a:r>
              <a:rPr lang="en-US" sz="2400" dirty="0"/>
              <a:t> del </a:t>
            </a:r>
            <a:r>
              <a:rPr lang="en-US" sz="2400" dirty="0" err="1"/>
              <a:t>alumnado</a:t>
            </a:r>
            <a:r>
              <a:rPr lang="en-US" sz="2400" dirty="0"/>
              <a:t> y </a:t>
            </a:r>
            <a:r>
              <a:rPr lang="en-US" sz="2400" dirty="0" err="1"/>
              <a:t>otras</a:t>
            </a:r>
            <a:r>
              <a:rPr lang="en-US" sz="2400" dirty="0"/>
              <a:t> personas que lo </a:t>
            </a:r>
            <a:r>
              <a:rPr lang="en-US" sz="2400" dirty="0" err="1"/>
              <a:t>lleven</a:t>
            </a:r>
            <a:r>
              <a:rPr lang="en-US" sz="2400" dirty="0"/>
              <a:t> a </a:t>
            </a:r>
            <a:r>
              <a:rPr lang="en-US" sz="2400" dirty="0" err="1"/>
              <a:t>cabo</a:t>
            </a:r>
            <a:r>
              <a:rPr lang="en-US" sz="2400" dirty="0"/>
              <a:t>.</a:t>
            </a:r>
            <a:endParaRPr lang="es-ES" dirty="0"/>
          </a:p>
          <a:p>
            <a:pPr marL="514350" indent="-514350" algn="just">
              <a:buAutoNum type="arabicPeriod"/>
            </a:pPr>
            <a:r>
              <a:rPr lang="en-US" sz="2400" b="1" dirty="0" err="1"/>
              <a:t>Evaluar</a:t>
            </a:r>
            <a:r>
              <a:rPr lang="en-US" sz="2400" b="1" dirty="0"/>
              <a:t> el </a:t>
            </a:r>
            <a:r>
              <a:rPr lang="en-US" sz="2400" b="1" dirty="0" err="1"/>
              <a:t>éxito</a:t>
            </a:r>
            <a:r>
              <a:rPr lang="en-US" sz="2400" dirty="0"/>
              <a:t> de sus </a:t>
            </a:r>
            <a:r>
              <a:rPr lang="en-US" sz="2400" dirty="0" err="1"/>
              <a:t>actividades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permitirá</a:t>
            </a:r>
            <a:r>
              <a:rPr lang="en-US" sz="2400" dirty="0"/>
              <a:t> </a:t>
            </a:r>
            <a:r>
              <a:rPr lang="en-US" sz="2400" dirty="0" err="1"/>
              <a:t>realizar</a:t>
            </a:r>
            <a:r>
              <a:rPr lang="en-US" sz="2400" dirty="0"/>
              <a:t> </a:t>
            </a:r>
            <a:r>
              <a:rPr lang="en-US" sz="2400" dirty="0" err="1"/>
              <a:t>cambios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tu</a:t>
            </a:r>
            <a:r>
              <a:rPr lang="en-US" sz="2400" dirty="0"/>
              <a:t> plan de </a:t>
            </a:r>
            <a:r>
              <a:rPr lang="en-US" sz="2400" dirty="0" err="1"/>
              <a:t>acción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es </a:t>
            </a:r>
            <a:r>
              <a:rPr lang="en-US" sz="2400" dirty="0" err="1"/>
              <a:t>necesario</a:t>
            </a:r>
            <a:r>
              <a:rPr lang="en-US" sz="2400" dirty="0"/>
              <a:t>.</a:t>
            </a:r>
            <a:endParaRPr lang="es-E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1187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>
                <a:latin typeface="+mn-lt"/>
              </a:rPr>
              <a:t>1. Los </a:t>
            </a:r>
            <a:r>
              <a:rPr lang="en-US" sz="3200" dirty="0" err="1">
                <a:latin typeface="+mn-lt"/>
              </a:rPr>
              <a:t>alumnos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deben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tener</a:t>
            </a:r>
            <a:r>
              <a:rPr lang="en-US" sz="3200" dirty="0">
                <a:latin typeface="+mn-lt"/>
              </a:rPr>
              <a:t> la </a:t>
            </a:r>
            <a:r>
              <a:rPr lang="en-US" sz="3200" dirty="0" err="1">
                <a:latin typeface="+mn-lt"/>
              </a:rPr>
              <a:t>responsabilidad</a:t>
            </a:r>
            <a:r>
              <a:rPr lang="en-US" sz="3200" dirty="0">
                <a:latin typeface="+mn-lt"/>
              </a:rPr>
              <a:t> de </a:t>
            </a:r>
            <a:r>
              <a:rPr lang="en-US" sz="3200" dirty="0" err="1">
                <a:latin typeface="+mn-lt"/>
              </a:rPr>
              <a:t>llevar</a:t>
            </a:r>
            <a:r>
              <a:rPr lang="en-US" sz="3200" dirty="0">
                <a:latin typeface="+mn-lt"/>
              </a:rPr>
              <a:t> a </a:t>
            </a:r>
            <a:r>
              <a:rPr lang="en-US" sz="3200" dirty="0" err="1">
                <a:latin typeface="+mn-lt"/>
              </a:rPr>
              <a:t>cabo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actividades</a:t>
            </a:r>
            <a:r>
              <a:rPr lang="en-US" sz="3200" dirty="0">
                <a:latin typeface="+mn-lt"/>
              </a:rPr>
              <a:t> de </a:t>
            </a:r>
            <a:r>
              <a:rPr lang="en-US" sz="3200" dirty="0" err="1">
                <a:latin typeface="+mn-lt"/>
              </a:rPr>
              <a:t>seguimiento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siempre</a:t>
            </a:r>
            <a:r>
              <a:rPr lang="en-US" sz="3200" dirty="0">
                <a:latin typeface="+mn-lt"/>
              </a:rPr>
              <a:t> que sea </a:t>
            </a:r>
            <a:r>
              <a:rPr lang="en-US" sz="3200" dirty="0" err="1">
                <a:latin typeface="+mn-lt"/>
              </a:rPr>
              <a:t>posible</a:t>
            </a:r>
            <a:r>
              <a:rPr lang="en-US" sz="3200" dirty="0">
                <a:latin typeface="+mn-lt"/>
              </a:rPr>
              <a:t>.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113" y="1340768"/>
            <a:ext cx="11669750" cy="518457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El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alumnado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que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participe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en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las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actividades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de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monitoreo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obtienen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muchos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beneficios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. </a:t>
            </a:r>
            <a:endParaRPr lang="es-ES" sz="2100" dirty="0">
              <a:solidFill>
                <a:srgbClr val="000000"/>
              </a:solidFill>
              <a:latin typeface="Calibri"/>
              <a:ea typeface="Roboto"/>
              <a:cs typeface="Calibri"/>
            </a:endParaRPr>
          </a:p>
          <a:p>
            <a:pPr algn="just"/>
            <a:r>
              <a:rPr lang="en-US" sz="2100" b="1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Aprendizaje</a:t>
            </a:r>
            <a:r>
              <a:rPr lang="en-US" sz="2100" b="1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práctico</a:t>
            </a:r>
            <a:r>
              <a:rPr lang="en-US" sz="2100" b="1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: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Estudiantes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desarrollan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sus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habilidades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de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investigación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a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través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de la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experiencia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práctica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en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áreas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como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la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recopilación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de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datos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, el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análisis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y la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resolución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de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problemas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. </a:t>
            </a:r>
            <a:endParaRPr lang="es-ES" sz="2100" dirty="0">
              <a:solidFill>
                <a:srgbClr val="000000"/>
              </a:solidFill>
              <a:latin typeface="Calibri"/>
              <a:ea typeface="Roboto"/>
              <a:cs typeface="Calibri"/>
            </a:endParaRPr>
          </a:p>
          <a:p>
            <a:pPr algn="just"/>
            <a:r>
              <a:rPr lang="en-US" sz="2100" b="1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Participación</a:t>
            </a:r>
            <a:r>
              <a:rPr lang="en-US" sz="2100" b="1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y </a:t>
            </a:r>
            <a:r>
              <a:rPr lang="en-US" sz="2100" b="1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sentido</a:t>
            </a:r>
            <a:r>
              <a:rPr lang="en-US" sz="2100" b="1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de </a:t>
            </a:r>
            <a:r>
              <a:rPr lang="en-US" sz="2100" b="1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pertenencia</a:t>
            </a:r>
            <a:r>
              <a:rPr lang="en-US" sz="2100" b="1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: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en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cada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paso de la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filosofía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de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Ecoescuelas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, el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alumnado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aprende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a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participar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activamente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y a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reconocer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el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impacto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que sus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acciones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tienen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en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el medio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ambiente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. </a:t>
            </a:r>
            <a:endParaRPr lang="es-ES" sz="2100" dirty="0">
              <a:solidFill>
                <a:srgbClr val="000000"/>
              </a:solidFill>
              <a:latin typeface="Calibri"/>
              <a:ea typeface="Roboto"/>
              <a:cs typeface="Calibri"/>
            </a:endParaRPr>
          </a:p>
          <a:p>
            <a:pPr algn="just"/>
            <a:r>
              <a:rPr lang="en-US" sz="2100" b="1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Responsabilidad</a:t>
            </a:r>
            <a:r>
              <a:rPr lang="en-US" sz="2100" b="1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y </a:t>
            </a:r>
            <a:r>
              <a:rPr lang="en-US" sz="2100" b="1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rendición</a:t>
            </a:r>
            <a:r>
              <a:rPr lang="en-US" sz="2100" b="1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de </a:t>
            </a:r>
            <a:r>
              <a:rPr lang="en-US" sz="2100" b="1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cuentas</a:t>
            </a:r>
            <a:r>
              <a:rPr lang="en-US" sz="2100" b="1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: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el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alumnado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es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responsable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de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llevar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a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cabo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las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actividades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de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monitoreo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y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pueden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presenciar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los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resultados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de sus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acciones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. </a:t>
            </a:r>
            <a:endParaRPr lang="es-ES" sz="2100" dirty="0">
              <a:solidFill>
                <a:srgbClr val="000000"/>
              </a:solidFill>
              <a:latin typeface="Calibri"/>
              <a:ea typeface="Roboto"/>
              <a:cs typeface="Calibri"/>
            </a:endParaRPr>
          </a:p>
          <a:p>
            <a:pPr algn="just"/>
            <a:r>
              <a:rPr lang="en-US" sz="2100" b="1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Colaboración</a:t>
            </a:r>
            <a:r>
              <a:rPr lang="en-US" sz="2100" b="1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y </a:t>
            </a:r>
            <a:r>
              <a:rPr lang="en-US" sz="2100" b="1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trabajo</a:t>
            </a:r>
            <a:r>
              <a:rPr lang="en-US" sz="2100" b="1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en</a:t>
            </a:r>
            <a:r>
              <a:rPr lang="en-US" sz="2100" b="1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equipo</a:t>
            </a:r>
            <a:r>
              <a:rPr lang="en-US" sz="2100" b="1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: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en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todas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las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etapas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, el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alumnado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trabajan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juntos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y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desarrollan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sus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habilidades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de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colaboración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pero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también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sus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habilidades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de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liderazgo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. En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consecuencia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desarrollan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su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confianza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y un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sentido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de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pertenencia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a un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grupo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que se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esfuerza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por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cambiar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el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centro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escolar a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través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del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trabajo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en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equipo</a:t>
            </a:r>
            <a:r>
              <a:rPr lang="en-US" sz="2100" dirty="0">
                <a:solidFill>
                  <a:srgbClr val="000000"/>
                </a:solidFill>
                <a:latin typeface="Calibri"/>
                <a:ea typeface="Roboto"/>
                <a:cs typeface="Calibri"/>
              </a:rPr>
              <a:t>.</a:t>
            </a:r>
            <a:endParaRPr lang="es-ES" sz="21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7865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967" y="274638"/>
            <a:ext cx="11595408" cy="1124415"/>
          </a:xfrm>
        </p:spPr>
        <p:txBody>
          <a:bodyPr>
            <a:noAutofit/>
          </a:bodyPr>
          <a:lstStyle/>
          <a:p>
            <a:pPr marL="514350" indent="-514350" algn="l"/>
            <a:r>
              <a:rPr lang="en-US" sz="3600" dirty="0"/>
              <a:t>2. </a:t>
            </a:r>
            <a:r>
              <a:rPr lang="en-US" sz="3600" b="1" dirty="0"/>
              <a:t>Los </a:t>
            </a:r>
            <a:r>
              <a:rPr lang="en-US" sz="3600" b="1" dirty="0" err="1"/>
              <a:t>resultados</a:t>
            </a:r>
            <a:r>
              <a:rPr lang="en-US" sz="3600" dirty="0"/>
              <a:t> del </a:t>
            </a:r>
            <a:r>
              <a:rPr lang="en-US" sz="3600" dirty="0" err="1"/>
              <a:t>seguimiento</a:t>
            </a:r>
            <a:r>
              <a:rPr lang="en-US" sz="3600" dirty="0"/>
              <a:t> </a:t>
            </a:r>
            <a:r>
              <a:rPr lang="en-US" sz="3600" dirty="0" err="1"/>
              <a:t>deben</a:t>
            </a:r>
            <a:r>
              <a:rPr lang="en-US" sz="3600" dirty="0"/>
              <a:t> </a:t>
            </a:r>
            <a:r>
              <a:rPr lang="en-US" sz="3600" b="1" dirty="0" err="1"/>
              <a:t>actualizarse</a:t>
            </a:r>
            <a:r>
              <a:rPr lang="en-US" sz="3600" dirty="0"/>
              <a:t> </a:t>
            </a:r>
            <a:r>
              <a:rPr lang="en-US" sz="3600" dirty="0" err="1"/>
              <a:t>periódicamente</a:t>
            </a:r>
            <a:r>
              <a:rPr lang="en-US" sz="3600" dirty="0"/>
              <a:t> y </a:t>
            </a:r>
            <a:r>
              <a:rPr lang="en-US" sz="3600" b="1" dirty="0" err="1"/>
              <a:t>mostrarse</a:t>
            </a:r>
            <a:r>
              <a:rPr lang="en-US" sz="3600" dirty="0"/>
              <a:t> para que </a:t>
            </a:r>
            <a:r>
              <a:rPr lang="en-US" sz="3600" dirty="0" err="1"/>
              <a:t>todo</a:t>
            </a:r>
            <a:r>
              <a:rPr lang="en-US" sz="3600" dirty="0"/>
              <a:t> </a:t>
            </a:r>
            <a:r>
              <a:rPr lang="en-US" sz="3600" dirty="0" err="1"/>
              <a:t>el</a:t>
            </a:r>
            <a:r>
              <a:rPr lang="en-US" sz="3600" dirty="0"/>
              <a:t> </a:t>
            </a:r>
            <a:r>
              <a:rPr lang="en-US" sz="3600" dirty="0" err="1"/>
              <a:t>centro</a:t>
            </a:r>
            <a:r>
              <a:rPr lang="en-US" sz="3600" dirty="0"/>
              <a:t> escolar </a:t>
            </a:r>
            <a:r>
              <a:rPr lang="en-US" sz="3600" dirty="0" err="1"/>
              <a:t>pueda</a:t>
            </a:r>
            <a:r>
              <a:rPr lang="en-US" sz="3600" dirty="0"/>
              <a:t> </a:t>
            </a:r>
            <a:r>
              <a:rPr lang="en-US" sz="3600" dirty="0" err="1"/>
              <a:t>verlos</a:t>
            </a:r>
            <a:r>
              <a:rPr lang="en-US" sz="3600" dirty="0"/>
              <a:t>.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830" y="1486411"/>
            <a:ext cx="11344507" cy="43924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900" dirty="0" err="1">
                <a:latin typeface="+mj-lt"/>
              </a:rPr>
              <a:t>Cuando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los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centros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escolares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hacen</a:t>
            </a:r>
            <a:r>
              <a:rPr lang="en-US" sz="1900" dirty="0">
                <a:latin typeface="+mj-lt"/>
              </a:rPr>
              <a:t> un </a:t>
            </a:r>
            <a:r>
              <a:rPr lang="en-US" sz="1900" dirty="0" err="1">
                <a:latin typeface="+mj-lt"/>
              </a:rPr>
              <a:t>seguimiento</a:t>
            </a:r>
            <a:r>
              <a:rPr lang="en-US" sz="1900" dirty="0">
                <a:latin typeface="+mj-lt"/>
              </a:rPr>
              <a:t> a </a:t>
            </a:r>
            <a:r>
              <a:rPr lang="en-US" sz="1900" dirty="0" err="1">
                <a:latin typeface="+mj-lt"/>
              </a:rPr>
              <a:t>los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resultados</a:t>
            </a:r>
            <a:r>
              <a:rPr lang="en-US" sz="1900" dirty="0">
                <a:latin typeface="+mj-lt"/>
              </a:rPr>
              <a:t> de sus </a:t>
            </a:r>
            <a:r>
              <a:rPr lang="en-US" sz="1900" dirty="0" err="1">
                <a:latin typeface="+mj-lt"/>
              </a:rPr>
              <a:t>acciones</a:t>
            </a:r>
            <a:r>
              <a:rPr lang="en-US" sz="1900" dirty="0">
                <a:latin typeface="+mj-lt"/>
              </a:rPr>
              <a:t> y </a:t>
            </a:r>
            <a:r>
              <a:rPr lang="en-US" sz="1900" dirty="0" err="1">
                <a:latin typeface="+mj-lt"/>
              </a:rPr>
              <a:t>los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muestran</a:t>
            </a:r>
            <a:r>
              <a:rPr lang="en-US" sz="1900" dirty="0">
                <a:latin typeface="+mj-lt"/>
              </a:rPr>
              <a:t> para que </a:t>
            </a:r>
            <a:r>
              <a:rPr lang="en-US" sz="1900" dirty="0" err="1">
                <a:latin typeface="+mj-lt"/>
              </a:rPr>
              <a:t>todo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el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centro</a:t>
            </a:r>
            <a:r>
              <a:rPr lang="en-US" sz="1900" dirty="0">
                <a:latin typeface="+mj-lt"/>
              </a:rPr>
              <a:t> escolar </a:t>
            </a:r>
            <a:r>
              <a:rPr lang="en-US" sz="1900" dirty="0" err="1">
                <a:latin typeface="+mj-lt"/>
              </a:rPr>
              <a:t>los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vea</a:t>
            </a:r>
            <a:r>
              <a:rPr lang="en-US" sz="1900" dirty="0">
                <a:latin typeface="+mj-lt"/>
              </a:rPr>
              <a:t>, </a:t>
            </a:r>
            <a:r>
              <a:rPr lang="en-US" sz="1900" dirty="0" err="1">
                <a:latin typeface="+mj-lt"/>
              </a:rPr>
              <a:t>promueven</a:t>
            </a:r>
            <a:r>
              <a:rPr lang="en-US" sz="1900" dirty="0">
                <a:latin typeface="+mj-lt"/>
              </a:rPr>
              <a:t>: </a:t>
            </a:r>
            <a:endParaRPr lang="es-ES" sz="1900" dirty="0"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1900" u="sng" dirty="0">
                <a:latin typeface="+mj-lt"/>
              </a:rPr>
              <a:t>Valor </a:t>
            </a:r>
            <a:r>
              <a:rPr lang="en-US" sz="1900" u="sng" dirty="0" err="1">
                <a:latin typeface="+mj-lt"/>
              </a:rPr>
              <a:t>educativo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porque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ayudan</a:t>
            </a:r>
            <a:r>
              <a:rPr lang="en-US" sz="1900" dirty="0">
                <a:latin typeface="+mj-lt"/>
              </a:rPr>
              <a:t> al </a:t>
            </a:r>
            <a:r>
              <a:rPr lang="en-US" sz="1900" dirty="0" err="1">
                <a:latin typeface="+mj-lt"/>
              </a:rPr>
              <a:t>alumnado</a:t>
            </a:r>
            <a:r>
              <a:rPr lang="en-US" sz="1900" dirty="0">
                <a:latin typeface="+mj-lt"/>
              </a:rPr>
              <a:t> a </a:t>
            </a:r>
            <a:r>
              <a:rPr lang="en-US" sz="1900" dirty="0" err="1">
                <a:latin typeface="+mj-lt"/>
              </a:rPr>
              <a:t>aprender</a:t>
            </a:r>
            <a:r>
              <a:rPr lang="en-US" sz="1900" dirty="0">
                <a:latin typeface="+mj-lt"/>
              </a:rPr>
              <a:t> a leer </a:t>
            </a:r>
            <a:r>
              <a:rPr lang="en-US" sz="1900" dirty="0" err="1">
                <a:latin typeface="+mj-lt"/>
              </a:rPr>
              <a:t>los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resultados</a:t>
            </a:r>
            <a:r>
              <a:rPr lang="en-US" sz="1900" dirty="0">
                <a:latin typeface="+mj-lt"/>
              </a:rPr>
              <a:t> y </a:t>
            </a:r>
            <a:r>
              <a:rPr lang="en-US" sz="1900" dirty="0" err="1">
                <a:latin typeface="+mj-lt"/>
              </a:rPr>
              <a:t>desarrollar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habilidades</a:t>
            </a:r>
            <a:r>
              <a:rPr lang="en-US" sz="1900" dirty="0">
                <a:latin typeface="+mj-lt"/>
              </a:rPr>
              <a:t> de </a:t>
            </a:r>
            <a:r>
              <a:rPr lang="en-US" sz="1900" dirty="0" err="1">
                <a:latin typeface="+mj-lt"/>
              </a:rPr>
              <a:t>resolución</a:t>
            </a:r>
            <a:r>
              <a:rPr lang="en-US" sz="1900" dirty="0">
                <a:latin typeface="+mj-lt"/>
              </a:rPr>
              <a:t> de </a:t>
            </a:r>
            <a:r>
              <a:rPr lang="en-US" sz="1900" dirty="0" err="1">
                <a:latin typeface="+mj-lt"/>
              </a:rPr>
              <a:t>problemas</a:t>
            </a:r>
            <a:r>
              <a:rPr lang="en-US" sz="1900" dirty="0">
                <a:latin typeface="+mj-lt"/>
              </a:rPr>
              <a:t>, que son </a:t>
            </a:r>
            <a:r>
              <a:rPr lang="en-US" sz="1900" dirty="0" err="1">
                <a:latin typeface="+mj-lt"/>
              </a:rPr>
              <a:t>esenciales</a:t>
            </a:r>
            <a:r>
              <a:rPr lang="en-US" sz="1900" dirty="0">
                <a:latin typeface="+mj-lt"/>
              </a:rPr>
              <a:t> para </a:t>
            </a:r>
            <a:r>
              <a:rPr lang="en-US" sz="1900" dirty="0" err="1">
                <a:latin typeface="+mj-lt"/>
              </a:rPr>
              <a:t>fomentar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futuros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ciudadanos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activos</a:t>
            </a:r>
            <a:r>
              <a:rPr lang="en-US" sz="1900" dirty="0">
                <a:latin typeface="+mj-lt"/>
              </a:rPr>
              <a:t> </a:t>
            </a:r>
            <a:endParaRPr lang="es-ES" sz="1900" dirty="0"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1900" u="sng" dirty="0" err="1">
                <a:latin typeface="+mj-lt"/>
              </a:rPr>
              <a:t>Compromiso</a:t>
            </a:r>
            <a:r>
              <a:rPr lang="en-US" sz="1900" u="sng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porque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cuando</a:t>
            </a:r>
            <a:r>
              <a:rPr lang="en-US" sz="1900" dirty="0">
                <a:latin typeface="+mj-lt"/>
              </a:rPr>
              <a:t> el </a:t>
            </a:r>
            <a:r>
              <a:rPr lang="en-US" sz="1900" dirty="0" err="1">
                <a:latin typeface="+mj-lt"/>
              </a:rPr>
              <a:t>alumnado</a:t>
            </a:r>
            <a:r>
              <a:rPr lang="en-US" sz="1900" dirty="0">
                <a:latin typeface="+mj-lt"/>
              </a:rPr>
              <a:t>, el personal y </a:t>
            </a:r>
            <a:r>
              <a:rPr lang="en-US" sz="1900" dirty="0" err="1">
                <a:latin typeface="+mj-lt"/>
              </a:rPr>
              <a:t>los</a:t>
            </a:r>
            <a:r>
              <a:rPr lang="en-US" sz="1900" dirty="0">
                <a:latin typeface="+mj-lt"/>
              </a:rPr>
              <a:t> padres </a:t>
            </a:r>
            <a:r>
              <a:rPr lang="en-US" sz="1900" dirty="0" err="1">
                <a:latin typeface="+mj-lt"/>
              </a:rPr>
              <a:t>ven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los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resultados</a:t>
            </a:r>
            <a:r>
              <a:rPr lang="en-US" sz="1900" dirty="0">
                <a:latin typeface="+mj-lt"/>
              </a:rPr>
              <a:t> de sus </a:t>
            </a:r>
            <a:r>
              <a:rPr lang="en-US" sz="1900" dirty="0" err="1">
                <a:latin typeface="+mj-lt"/>
              </a:rPr>
              <a:t>esfuerzos</a:t>
            </a:r>
            <a:r>
              <a:rPr lang="en-US" sz="1900" dirty="0">
                <a:latin typeface="+mj-lt"/>
              </a:rPr>
              <a:t>, es </a:t>
            </a:r>
            <a:r>
              <a:rPr lang="en-US" sz="1900" dirty="0" err="1">
                <a:latin typeface="+mj-lt"/>
              </a:rPr>
              <a:t>más</a:t>
            </a:r>
            <a:r>
              <a:rPr lang="en-US" sz="1900" dirty="0">
                <a:latin typeface="+mj-lt"/>
              </a:rPr>
              <a:t> probable que se </a:t>
            </a:r>
            <a:r>
              <a:rPr lang="en-US" sz="1900" dirty="0" err="1">
                <a:latin typeface="+mj-lt"/>
              </a:rPr>
              <a:t>mantengan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motivados</a:t>
            </a:r>
            <a:r>
              <a:rPr lang="en-US" sz="1900" dirty="0">
                <a:latin typeface="+mj-lt"/>
              </a:rPr>
              <a:t> y </a:t>
            </a:r>
            <a:r>
              <a:rPr lang="en-US" sz="1900" dirty="0" err="1">
                <a:latin typeface="+mj-lt"/>
              </a:rPr>
              <a:t>participen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activamente</a:t>
            </a:r>
            <a:r>
              <a:rPr lang="en-US" sz="1900" dirty="0">
                <a:latin typeface="+mj-lt"/>
              </a:rPr>
              <a:t>. </a:t>
            </a:r>
            <a:endParaRPr lang="es-ES" sz="1900" dirty="0"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1900" u="sng" dirty="0" err="1">
                <a:latin typeface="+mj-lt"/>
              </a:rPr>
              <a:t>Transparencia</a:t>
            </a:r>
            <a:r>
              <a:rPr lang="en-US" sz="1900" u="sng" dirty="0">
                <a:latin typeface="+mj-lt"/>
              </a:rPr>
              <a:t> </a:t>
            </a:r>
            <a:r>
              <a:rPr lang="en-US" sz="1900" dirty="0">
                <a:latin typeface="+mj-lt"/>
              </a:rPr>
              <a:t>al </a:t>
            </a:r>
            <a:r>
              <a:rPr lang="en-US" sz="1900" dirty="0" err="1">
                <a:latin typeface="+mj-lt"/>
              </a:rPr>
              <a:t>proporcionar</a:t>
            </a:r>
            <a:r>
              <a:rPr lang="en-US" sz="1900" dirty="0">
                <a:latin typeface="+mj-lt"/>
              </a:rPr>
              <a:t> a la </a:t>
            </a:r>
            <a:r>
              <a:rPr lang="en-US" sz="1900" dirty="0" err="1">
                <a:latin typeface="+mj-lt"/>
              </a:rPr>
              <a:t>comunidad</a:t>
            </a:r>
            <a:r>
              <a:rPr lang="en-US" sz="1900" dirty="0">
                <a:latin typeface="+mj-lt"/>
              </a:rPr>
              <a:t> escolar </a:t>
            </a:r>
            <a:r>
              <a:rPr lang="en-US" sz="1900" dirty="0" err="1">
                <a:latin typeface="+mj-lt"/>
              </a:rPr>
              <a:t>datos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precisos</a:t>
            </a:r>
            <a:r>
              <a:rPr lang="en-US" sz="1900" dirty="0">
                <a:latin typeface="+mj-lt"/>
              </a:rPr>
              <a:t> y </a:t>
            </a:r>
            <a:r>
              <a:rPr lang="en-US" sz="1900" dirty="0" err="1">
                <a:latin typeface="+mj-lt"/>
              </a:rPr>
              <a:t>actualizados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sobre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los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proyectos</a:t>
            </a:r>
            <a:r>
              <a:rPr lang="en-US" sz="1900" dirty="0">
                <a:latin typeface="+mj-lt"/>
              </a:rPr>
              <a:t>. </a:t>
            </a:r>
            <a:endParaRPr lang="es-ES" sz="1900" dirty="0"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1900" u="sng" dirty="0" err="1">
                <a:latin typeface="+mj-lt"/>
              </a:rPr>
              <a:t>Celebración</a:t>
            </a:r>
            <a:r>
              <a:rPr lang="en-US" sz="1900" u="sng" dirty="0">
                <a:latin typeface="+mj-lt"/>
              </a:rPr>
              <a:t> del </a:t>
            </a:r>
            <a:r>
              <a:rPr lang="en-US" sz="1900" u="sng" dirty="0" err="1">
                <a:latin typeface="+mj-lt"/>
              </a:rPr>
              <a:t>éxito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ya</a:t>
            </a:r>
            <a:r>
              <a:rPr lang="en-US" sz="1900" dirty="0">
                <a:latin typeface="+mj-lt"/>
              </a:rPr>
              <a:t> que las </a:t>
            </a:r>
            <a:r>
              <a:rPr lang="en-US" sz="1900" dirty="0" err="1">
                <a:latin typeface="+mj-lt"/>
              </a:rPr>
              <a:t>actualizaciones</a:t>
            </a:r>
            <a:r>
              <a:rPr lang="en-US" sz="1900" dirty="0">
                <a:latin typeface="+mj-lt"/>
              </a:rPr>
              <a:t> le dan a la </a:t>
            </a:r>
            <a:r>
              <a:rPr lang="en-US" sz="1900" dirty="0" err="1">
                <a:latin typeface="+mj-lt"/>
              </a:rPr>
              <a:t>comunidad</a:t>
            </a:r>
            <a:r>
              <a:rPr lang="en-US" sz="1900" dirty="0">
                <a:latin typeface="+mj-lt"/>
              </a:rPr>
              <a:t> escolar la </a:t>
            </a:r>
            <a:r>
              <a:rPr lang="en-US" sz="1900" dirty="0" err="1">
                <a:latin typeface="+mj-lt"/>
              </a:rPr>
              <a:t>oportunidad</a:t>
            </a:r>
            <a:r>
              <a:rPr lang="en-US" sz="1900" dirty="0">
                <a:latin typeface="+mj-lt"/>
              </a:rPr>
              <a:t> de </a:t>
            </a:r>
            <a:r>
              <a:rPr lang="en-US" sz="1900" dirty="0" err="1">
                <a:latin typeface="+mj-lt"/>
              </a:rPr>
              <a:t>reflexionar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sobre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el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progreso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logrado</a:t>
            </a:r>
            <a:r>
              <a:rPr lang="en-US" sz="1900" dirty="0">
                <a:latin typeface="+mj-lt"/>
              </a:rPr>
              <a:t> y </a:t>
            </a:r>
            <a:r>
              <a:rPr lang="en-US" sz="1900" dirty="0" err="1">
                <a:latin typeface="+mj-lt"/>
              </a:rPr>
              <a:t>celebrar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los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logros</a:t>
            </a:r>
            <a:r>
              <a:rPr lang="en-US" sz="1900" dirty="0">
                <a:latin typeface="+mj-lt"/>
              </a:rPr>
              <a:t>. </a:t>
            </a:r>
            <a:r>
              <a:rPr lang="en-US" sz="1900" dirty="0" err="1">
                <a:latin typeface="+mj-lt"/>
              </a:rPr>
              <a:t>Motivación</a:t>
            </a:r>
            <a:r>
              <a:rPr lang="en-US" sz="1900" dirty="0">
                <a:latin typeface="+mj-lt"/>
              </a:rPr>
              <a:t> e </a:t>
            </a:r>
            <a:r>
              <a:rPr lang="en-US" sz="1900" dirty="0" err="1">
                <a:latin typeface="+mj-lt"/>
              </a:rPr>
              <a:t>inspiración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porque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cuando</a:t>
            </a:r>
            <a:r>
              <a:rPr lang="en-US" sz="1900" dirty="0">
                <a:latin typeface="+mj-lt"/>
              </a:rPr>
              <a:t> el </a:t>
            </a:r>
            <a:r>
              <a:rPr lang="en-US" sz="1900" dirty="0" err="1">
                <a:latin typeface="+mj-lt"/>
              </a:rPr>
              <a:t>alumnado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tiene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evidencia</a:t>
            </a:r>
            <a:r>
              <a:rPr lang="en-US" sz="1900" dirty="0">
                <a:latin typeface="+mj-lt"/>
              </a:rPr>
              <a:t> de que </a:t>
            </a:r>
            <a:r>
              <a:rPr lang="en-US" sz="1900" dirty="0" err="1">
                <a:latin typeface="+mj-lt"/>
              </a:rPr>
              <a:t>una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acción</a:t>
            </a:r>
            <a:r>
              <a:rPr lang="en-US" sz="1900" dirty="0">
                <a:latin typeface="+mj-lt"/>
              </a:rPr>
              <a:t> que </a:t>
            </a:r>
            <a:r>
              <a:rPr lang="en-US" sz="1900" dirty="0" err="1">
                <a:latin typeface="+mj-lt"/>
              </a:rPr>
              <a:t>implementaron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tuvo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resultados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positivos</a:t>
            </a:r>
            <a:r>
              <a:rPr lang="en-US" sz="1900" dirty="0">
                <a:latin typeface="+mj-lt"/>
              </a:rPr>
              <a:t>, </a:t>
            </a:r>
            <a:r>
              <a:rPr lang="en-US" sz="1900" dirty="0" err="1">
                <a:latin typeface="+mj-lt"/>
              </a:rPr>
              <a:t>están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más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inclinados</a:t>
            </a:r>
            <a:r>
              <a:rPr lang="en-US" sz="1900" dirty="0">
                <a:latin typeface="+mj-lt"/>
              </a:rPr>
              <a:t> a </a:t>
            </a:r>
            <a:r>
              <a:rPr lang="en-US" sz="1900" dirty="0" err="1">
                <a:latin typeface="+mj-lt"/>
              </a:rPr>
              <a:t>tomar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otras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medidas</a:t>
            </a:r>
            <a:r>
              <a:rPr lang="en-US" sz="1900" dirty="0">
                <a:latin typeface="+mj-lt"/>
              </a:rPr>
              <a:t> a </a:t>
            </a:r>
            <a:r>
              <a:rPr lang="en-US" sz="1900" dirty="0" err="1">
                <a:latin typeface="+mj-lt"/>
              </a:rPr>
              <a:t>través</a:t>
            </a:r>
            <a:r>
              <a:rPr lang="en-US" sz="1900" dirty="0">
                <a:latin typeface="+mj-lt"/>
              </a:rPr>
              <a:t> de </a:t>
            </a:r>
            <a:r>
              <a:rPr lang="en-US" sz="1900" dirty="0" err="1">
                <a:latin typeface="+mj-lt"/>
              </a:rPr>
              <a:t>iniciativas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similares</a:t>
            </a:r>
            <a:r>
              <a:rPr lang="en-US" sz="1900" dirty="0">
                <a:latin typeface="+mj-lt"/>
              </a:rPr>
              <a:t> y </a:t>
            </a:r>
            <a:r>
              <a:rPr lang="en-US" sz="1900" dirty="0" err="1">
                <a:latin typeface="+mj-lt"/>
              </a:rPr>
              <a:t>amplificar</a:t>
            </a:r>
            <a:r>
              <a:rPr lang="en-US" sz="1900" dirty="0">
                <a:latin typeface="+mj-lt"/>
              </a:rPr>
              <a:t> el </a:t>
            </a:r>
            <a:r>
              <a:rPr lang="en-US" sz="1900" dirty="0" err="1">
                <a:latin typeface="+mj-lt"/>
              </a:rPr>
              <a:t>impacto</a:t>
            </a:r>
            <a:r>
              <a:rPr lang="en-US" sz="1900" dirty="0">
                <a:latin typeface="+mj-lt"/>
              </a:rPr>
              <a:t> de </a:t>
            </a:r>
            <a:r>
              <a:rPr lang="en-US" sz="1900" dirty="0" err="1">
                <a:latin typeface="+mj-lt"/>
              </a:rPr>
              <a:t>los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esfuerzos</a:t>
            </a:r>
            <a:r>
              <a:rPr lang="en-US" sz="1900" dirty="0">
                <a:latin typeface="+mj-lt"/>
              </a:rPr>
              <a:t> del </a:t>
            </a:r>
            <a:r>
              <a:rPr lang="en-US" sz="1900" dirty="0" err="1">
                <a:latin typeface="+mj-lt"/>
              </a:rPr>
              <a:t>centro</a:t>
            </a:r>
            <a:r>
              <a:rPr lang="en-US" sz="1900" dirty="0">
                <a:latin typeface="+mj-lt"/>
              </a:rPr>
              <a:t> escolar. </a:t>
            </a:r>
            <a:endParaRPr lang="es-ES" sz="1900" dirty="0"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1900" u="sng" dirty="0">
                <a:latin typeface="+mj-lt"/>
              </a:rPr>
              <a:t>Toma de </a:t>
            </a:r>
            <a:r>
              <a:rPr lang="en-US" sz="1900" u="sng" dirty="0" err="1">
                <a:latin typeface="+mj-lt"/>
              </a:rPr>
              <a:t>decisiones</a:t>
            </a:r>
            <a:r>
              <a:rPr lang="en-US" sz="1900" u="sng" dirty="0">
                <a:latin typeface="+mj-lt"/>
              </a:rPr>
              <a:t> </a:t>
            </a:r>
            <a:r>
              <a:rPr lang="en-US" sz="1900" u="sng" dirty="0" err="1">
                <a:latin typeface="+mj-lt"/>
              </a:rPr>
              <a:t>basada</a:t>
            </a:r>
            <a:r>
              <a:rPr lang="en-US" sz="1900" u="sng" dirty="0">
                <a:latin typeface="+mj-lt"/>
              </a:rPr>
              <a:t> </a:t>
            </a:r>
            <a:r>
              <a:rPr lang="en-US" sz="1900" u="sng" dirty="0" err="1">
                <a:latin typeface="+mj-lt"/>
              </a:rPr>
              <a:t>en</a:t>
            </a:r>
            <a:r>
              <a:rPr lang="en-US" sz="1900" u="sng" dirty="0">
                <a:latin typeface="+mj-lt"/>
              </a:rPr>
              <a:t> </a:t>
            </a:r>
            <a:r>
              <a:rPr lang="en-US" sz="1900" u="sng" dirty="0" err="1">
                <a:latin typeface="+mj-lt"/>
              </a:rPr>
              <a:t>datos</a:t>
            </a:r>
            <a:r>
              <a:rPr lang="en-US" sz="1900" u="sng" dirty="0">
                <a:latin typeface="+mj-lt"/>
              </a:rPr>
              <a:t>,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ya</a:t>
            </a:r>
            <a:r>
              <a:rPr lang="en-US" sz="1900" dirty="0">
                <a:latin typeface="+mj-lt"/>
              </a:rPr>
              <a:t> que </a:t>
            </a:r>
            <a:r>
              <a:rPr lang="en-US" sz="1900" dirty="0" err="1">
                <a:latin typeface="+mj-lt"/>
              </a:rPr>
              <a:t>los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resultados</a:t>
            </a:r>
            <a:r>
              <a:rPr lang="en-US" sz="1900" dirty="0">
                <a:latin typeface="+mj-lt"/>
              </a:rPr>
              <a:t> se </a:t>
            </a:r>
            <a:r>
              <a:rPr lang="en-US" sz="1900" dirty="0" err="1">
                <a:latin typeface="+mj-lt"/>
              </a:rPr>
              <a:t>pueden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utilizar</a:t>
            </a:r>
            <a:r>
              <a:rPr lang="en-US" sz="1900" dirty="0">
                <a:latin typeface="+mj-lt"/>
              </a:rPr>
              <a:t> de </a:t>
            </a:r>
            <a:r>
              <a:rPr lang="en-US" sz="1900" dirty="0" err="1">
                <a:latin typeface="+mj-lt"/>
              </a:rPr>
              <a:t>manera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efectiva</a:t>
            </a:r>
            <a:r>
              <a:rPr lang="en-US" sz="1900" dirty="0">
                <a:latin typeface="+mj-lt"/>
              </a:rPr>
              <a:t> para </a:t>
            </a:r>
            <a:r>
              <a:rPr lang="en-US" sz="1900" dirty="0" err="1">
                <a:latin typeface="+mj-lt"/>
              </a:rPr>
              <a:t>ajustar</a:t>
            </a:r>
            <a:r>
              <a:rPr lang="en-US" sz="1900" dirty="0">
                <a:latin typeface="+mj-lt"/>
              </a:rPr>
              <a:t> el plan de </a:t>
            </a:r>
            <a:r>
              <a:rPr lang="en-US" sz="1900" dirty="0" err="1">
                <a:latin typeface="+mj-lt"/>
              </a:rPr>
              <a:t>acción</a:t>
            </a:r>
            <a:r>
              <a:rPr lang="en-US" sz="1900" dirty="0">
                <a:latin typeface="+mj-lt"/>
              </a:rPr>
              <a:t> original y </a:t>
            </a:r>
            <a:r>
              <a:rPr lang="en-US" sz="1900" dirty="0" err="1">
                <a:latin typeface="+mj-lt"/>
              </a:rPr>
              <a:t>mejorar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los</a:t>
            </a:r>
            <a:r>
              <a:rPr lang="en-US" sz="1900" dirty="0">
                <a:latin typeface="+mj-lt"/>
              </a:rPr>
              <a:t> </a:t>
            </a:r>
            <a:r>
              <a:rPr lang="en-US" sz="1900" dirty="0" err="1">
                <a:latin typeface="+mj-lt"/>
              </a:rPr>
              <a:t>resultados</a:t>
            </a:r>
            <a:r>
              <a:rPr lang="en-US" sz="1900" dirty="0">
                <a:latin typeface="+mj-lt"/>
              </a:rPr>
              <a:t>.</a:t>
            </a:r>
            <a:endParaRPr lang="es-ES" sz="19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0936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9D568DA-1FEF-1383-BFD6-163652F5A195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/>
            <a:r>
              <a:rPr lang="en-US" sz="3600" b="1" dirty="0">
                <a:latin typeface="+mn-lt"/>
              </a:rPr>
              <a:t>3. </a:t>
            </a:r>
            <a:r>
              <a:rPr lang="en-US" sz="3600" dirty="0">
                <a:latin typeface="+mn-lt"/>
              </a:rPr>
              <a:t>Los </a:t>
            </a:r>
            <a:r>
              <a:rPr lang="en-US" sz="3600" b="1" dirty="0" err="1">
                <a:latin typeface="+mn-lt"/>
              </a:rPr>
              <a:t>métodos</a:t>
            </a:r>
            <a:r>
              <a:rPr lang="en-US" sz="3600" b="1" dirty="0">
                <a:latin typeface="+mn-lt"/>
              </a:rPr>
              <a:t> de </a:t>
            </a:r>
            <a:r>
              <a:rPr lang="en-US" sz="3600" b="1" dirty="0" err="1">
                <a:latin typeface="+mn-lt"/>
              </a:rPr>
              <a:t>seguimiento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utilizados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deben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err="1">
                <a:latin typeface="+mn-lt"/>
              </a:rPr>
              <a:t>depender</a:t>
            </a:r>
            <a:r>
              <a:rPr lang="en-US" sz="3600" dirty="0">
                <a:latin typeface="+mn-lt"/>
              </a:rPr>
              <a:t> de </a:t>
            </a:r>
            <a:r>
              <a:rPr lang="en-US" sz="3600" dirty="0" err="1">
                <a:latin typeface="+mn-lt"/>
              </a:rPr>
              <a:t>los</a:t>
            </a:r>
            <a:r>
              <a:rPr lang="en-US" sz="3600" dirty="0">
                <a:latin typeface="+mn-lt"/>
              </a:rPr>
              <a:t> </a:t>
            </a:r>
            <a:r>
              <a:rPr lang="en-US" sz="3600" b="1" dirty="0" err="1">
                <a:latin typeface="+mn-lt"/>
              </a:rPr>
              <a:t>objetivos</a:t>
            </a:r>
            <a:r>
              <a:rPr lang="en-US" sz="3600" b="1" dirty="0">
                <a:latin typeface="+mn-lt"/>
              </a:rPr>
              <a:t>, </a:t>
            </a:r>
            <a:r>
              <a:rPr lang="en-US" sz="3600" b="1" dirty="0" err="1">
                <a:latin typeface="+mn-lt"/>
              </a:rPr>
              <a:t>los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err="1">
                <a:latin typeface="+mn-lt"/>
              </a:rPr>
              <a:t>criterios</a:t>
            </a:r>
            <a:r>
              <a:rPr lang="en-US" sz="3600" b="1" dirty="0">
                <a:latin typeface="+mn-lt"/>
              </a:rPr>
              <a:t> de </a:t>
            </a:r>
            <a:r>
              <a:rPr lang="en-US" sz="3600" b="1" dirty="0" err="1">
                <a:latin typeface="+mn-lt"/>
              </a:rPr>
              <a:t>medición</a:t>
            </a:r>
            <a:r>
              <a:rPr lang="en-US" sz="3600" b="1" dirty="0">
                <a:latin typeface="+mn-lt"/>
              </a:rPr>
              <a:t>, la </a:t>
            </a:r>
            <a:r>
              <a:rPr lang="en-US" sz="3600" b="1" dirty="0" err="1">
                <a:latin typeface="+mn-lt"/>
              </a:rPr>
              <a:t>edad</a:t>
            </a:r>
            <a:r>
              <a:rPr lang="en-US" sz="3600" b="1" dirty="0">
                <a:latin typeface="+mn-lt"/>
              </a:rPr>
              <a:t> y las </a:t>
            </a:r>
            <a:r>
              <a:rPr lang="en-US" sz="3600" b="1" dirty="0" err="1">
                <a:latin typeface="+mn-lt"/>
              </a:rPr>
              <a:t>capacidades</a:t>
            </a:r>
            <a:r>
              <a:rPr lang="en-US" sz="3600" b="1" dirty="0">
                <a:latin typeface="+mn-lt"/>
              </a:rPr>
              <a:t> del </a:t>
            </a:r>
            <a:r>
              <a:rPr lang="en-US" sz="3600" b="1" dirty="0" err="1">
                <a:latin typeface="+mn-lt"/>
              </a:rPr>
              <a:t>alumnado</a:t>
            </a:r>
            <a:endParaRPr lang="en-US" sz="3600" b="1" dirty="0">
              <a:latin typeface="+mn-lt"/>
            </a:endParaRPr>
          </a:p>
          <a:p>
            <a:pPr marL="514350" indent="-514350" algn="l"/>
            <a:r>
              <a:rPr lang="en-US" sz="3600" b="1" dirty="0">
                <a:latin typeface="+mn-lt"/>
              </a:rPr>
              <a:t>.</a:t>
            </a:r>
            <a:endParaRPr lang="es-ES" b="1" dirty="0"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104" y="2240868"/>
            <a:ext cx="5194920" cy="2700300"/>
          </a:xfr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/>
            <a:r>
              <a:rPr lang="en-US" sz="2400" dirty="0" err="1"/>
              <a:t>Esto</a:t>
            </a:r>
            <a:r>
              <a:rPr lang="en-US" sz="2400" dirty="0"/>
              <a:t> </a:t>
            </a:r>
            <a:r>
              <a:rPr lang="en-US" sz="2400" dirty="0" err="1"/>
              <a:t>significa</a:t>
            </a:r>
            <a:r>
              <a:rPr lang="en-US" sz="2400" dirty="0"/>
              <a:t> que las </a:t>
            </a:r>
            <a:r>
              <a:rPr lang="en-US" sz="2400" dirty="0" err="1"/>
              <a:t>herramientas</a:t>
            </a:r>
            <a:r>
              <a:rPr lang="en-US" sz="2400" dirty="0"/>
              <a:t> y </a:t>
            </a:r>
            <a:r>
              <a:rPr lang="en-US" sz="2400" dirty="0" err="1"/>
              <a:t>técnicas</a:t>
            </a:r>
            <a:r>
              <a:rPr lang="en-US" sz="2400" dirty="0"/>
              <a:t> </a:t>
            </a:r>
            <a:r>
              <a:rPr lang="en-US" sz="2400" dirty="0" err="1"/>
              <a:t>utilizadas</a:t>
            </a:r>
            <a:r>
              <a:rPr lang="en-US" sz="2400" dirty="0"/>
              <a:t> para el </a:t>
            </a:r>
            <a:r>
              <a:rPr lang="en-US" sz="2400" dirty="0" err="1"/>
              <a:t>seguimiento</a:t>
            </a:r>
            <a:r>
              <a:rPr lang="en-US" sz="2400" dirty="0"/>
              <a:t> del </a:t>
            </a:r>
            <a:r>
              <a:rPr lang="en-US" sz="2400" dirty="0" err="1"/>
              <a:t>progreso</a:t>
            </a:r>
            <a:r>
              <a:rPr lang="en-US" sz="2400" dirty="0"/>
              <a:t> </a:t>
            </a:r>
            <a:r>
              <a:rPr lang="en-US" sz="2400" dirty="0" err="1"/>
              <a:t>deben</a:t>
            </a:r>
            <a:r>
              <a:rPr lang="en-US" sz="2400" dirty="0"/>
              <a:t> </a:t>
            </a:r>
            <a:r>
              <a:rPr lang="en-US" sz="2400" dirty="0" err="1"/>
              <a:t>adaptarse</a:t>
            </a:r>
            <a:r>
              <a:rPr lang="en-US" sz="2400" dirty="0"/>
              <a:t> a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objetivos</a:t>
            </a:r>
            <a:r>
              <a:rPr lang="en-US" sz="2400" dirty="0"/>
              <a:t> </a:t>
            </a:r>
            <a:r>
              <a:rPr lang="en-US" sz="2400" dirty="0" err="1"/>
              <a:t>específicos</a:t>
            </a:r>
            <a:r>
              <a:rPr lang="en-US" sz="2400" dirty="0"/>
              <a:t> </a:t>
            </a:r>
            <a:r>
              <a:rPr lang="en-US" sz="2400" dirty="0" err="1"/>
              <a:t>establecidos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el plan de </a:t>
            </a:r>
            <a:r>
              <a:rPr lang="en-US" sz="2400" dirty="0" err="1"/>
              <a:t>acción</a:t>
            </a:r>
            <a:r>
              <a:rPr lang="en-US" sz="2400" dirty="0"/>
              <a:t>,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estándares</a:t>
            </a:r>
            <a:r>
              <a:rPr lang="en-US" sz="2400" dirty="0"/>
              <a:t> </a:t>
            </a:r>
            <a:r>
              <a:rPr lang="en-US" sz="2400" dirty="0" err="1"/>
              <a:t>utilizados</a:t>
            </a:r>
            <a:r>
              <a:rPr lang="en-US" sz="2400" dirty="0"/>
              <a:t> para la </a:t>
            </a:r>
            <a:r>
              <a:rPr lang="en-US" sz="2400" dirty="0" err="1"/>
              <a:t>evaluación</a:t>
            </a:r>
            <a:r>
              <a:rPr lang="en-US" sz="2400" dirty="0"/>
              <a:t> y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niveles</a:t>
            </a:r>
            <a:r>
              <a:rPr lang="en-US" sz="2400" dirty="0"/>
              <a:t> de </a:t>
            </a:r>
            <a:r>
              <a:rPr lang="en-US" sz="2400" dirty="0" err="1"/>
              <a:t>desarrollo</a:t>
            </a:r>
            <a:r>
              <a:rPr lang="en-US" sz="2400" dirty="0"/>
              <a:t> y las </a:t>
            </a:r>
            <a:r>
              <a:rPr lang="en-US" sz="2400" dirty="0" err="1"/>
              <a:t>habilidades</a:t>
            </a:r>
            <a:r>
              <a:rPr lang="en-US" sz="2400" dirty="0"/>
              <a:t> del </a:t>
            </a:r>
            <a:r>
              <a:rPr lang="en-US" sz="2400" dirty="0" err="1"/>
              <a:t>alumnado</a:t>
            </a:r>
            <a:r>
              <a:rPr lang="en-US" sz="2400" dirty="0"/>
              <a:t>.</a:t>
            </a:r>
            <a:endParaRPr lang="el-GR" sz="2400" dirty="0">
              <a:cs typeface="Calibri"/>
            </a:endParaRPr>
          </a:p>
        </p:txBody>
      </p:sp>
      <p:pic>
        <p:nvPicPr>
          <p:cNvPr id="1026" name="Picture 2" descr="Hard vs Soft Skills: How They Differ (Examples Included)">
            <a:extLst>
              <a:ext uri="{FF2B5EF4-FFF2-40B4-BE49-F238E27FC236}">
                <a16:creationId xmlns:a16="http://schemas.microsoft.com/office/drawing/2014/main" id="{47921484-4A57-6D97-8EFF-F3E8B2AA7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2238411"/>
            <a:ext cx="4775871" cy="268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491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4. La </a:t>
            </a:r>
            <a:r>
              <a:rPr lang="en-US" sz="3600" dirty="0" err="1"/>
              <a:t>evaluación</a:t>
            </a:r>
            <a:r>
              <a:rPr lang="en-US" sz="3600" dirty="0"/>
              <a:t> es la </a:t>
            </a:r>
            <a:r>
              <a:rPr lang="en-US" sz="3600" dirty="0" err="1"/>
              <a:t>continuación</a:t>
            </a:r>
            <a:r>
              <a:rPr lang="en-US" sz="3600" dirty="0"/>
              <a:t> del </a:t>
            </a:r>
            <a:r>
              <a:rPr lang="en-US" sz="3600" dirty="0" err="1"/>
              <a:t>seguimiento</a:t>
            </a:r>
            <a:r>
              <a:rPr lang="en-US" sz="3600" dirty="0"/>
              <a:t>. 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Este paso es </a:t>
            </a:r>
            <a:r>
              <a:rPr lang="en-US" sz="2400" dirty="0" err="1"/>
              <a:t>especialmente</a:t>
            </a:r>
            <a:r>
              <a:rPr lang="en-US" sz="2400" dirty="0"/>
              <a:t> </a:t>
            </a:r>
            <a:r>
              <a:rPr lang="en-US" sz="2400" dirty="0" err="1"/>
              <a:t>importante</a:t>
            </a:r>
            <a:r>
              <a:rPr lang="en-US" sz="2400" dirty="0"/>
              <a:t> para el plan de </a:t>
            </a:r>
            <a:r>
              <a:rPr lang="en-US" sz="2400" dirty="0" err="1"/>
              <a:t>acción</a:t>
            </a:r>
            <a:r>
              <a:rPr lang="en-US" sz="2400" dirty="0"/>
              <a:t>, </a:t>
            </a:r>
            <a:r>
              <a:rPr lang="en-US" sz="2400" dirty="0" err="1"/>
              <a:t>ya</a:t>
            </a:r>
            <a:r>
              <a:rPr lang="en-US" sz="2400" dirty="0"/>
              <a:t> que </a:t>
            </a:r>
            <a:r>
              <a:rPr lang="en-US" sz="2400" dirty="0" err="1"/>
              <a:t>permitirá</a:t>
            </a:r>
            <a:r>
              <a:rPr lang="en-US" sz="2400" dirty="0"/>
              <a:t> al </a:t>
            </a:r>
            <a:r>
              <a:rPr lang="en-US" sz="2400" dirty="0" err="1"/>
              <a:t>alumnado</a:t>
            </a:r>
            <a:r>
              <a:rPr lang="en-US" sz="2400" dirty="0"/>
              <a:t> </a:t>
            </a:r>
            <a:r>
              <a:rPr lang="en-US" sz="2400" dirty="0" err="1"/>
              <a:t>realizar</a:t>
            </a:r>
            <a:r>
              <a:rPr lang="en-US" sz="2400" dirty="0"/>
              <a:t> </a:t>
            </a:r>
            <a:r>
              <a:rPr lang="en-US" sz="2400" dirty="0" err="1"/>
              <a:t>todos</a:t>
            </a:r>
            <a:r>
              <a:rPr lang="en-US" sz="2400" dirty="0"/>
              <a:t>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ajustes</a:t>
            </a:r>
            <a:r>
              <a:rPr lang="en-US" sz="2400" dirty="0"/>
              <a:t> </a:t>
            </a:r>
            <a:r>
              <a:rPr lang="en-US" sz="2400" dirty="0" err="1"/>
              <a:t>necesarios</a:t>
            </a:r>
            <a:r>
              <a:rPr lang="en-US" sz="2400" dirty="0"/>
              <a:t>. Las </a:t>
            </a:r>
            <a:r>
              <a:rPr lang="en-US" sz="2400" dirty="0" err="1"/>
              <a:t>preguntas</a:t>
            </a:r>
            <a:r>
              <a:rPr lang="en-US" sz="2400" dirty="0"/>
              <a:t> que se </a:t>
            </a:r>
            <a:r>
              <a:rPr lang="en-US" sz="2400" dirty="0" err="1"/>
              <a:t>responden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esta</a:t>
            </a:r>
            <a:r>
              <a:rPr lang="en-US" sz="2400" dirty="0"/>
              <a:t> </a:t>
            </a:r>
            <a:r>
              <a:rPr lang="en-US" sz="2400" dirty="0" err="1"/>
              <a:t>etapa</a:t>
            </a:r>
            <a:r>
              <a:rPr lang="en-US" sz="2400" dirty="0"/>
              <a:t> son: </a:t>
            </a:r>
            <a:endParaRPr lang="es-ES" dirty="0">
              <a:cs typeface="Calibri"/>
            </a:endParaRPr>
          </a:p>
          <a:p>
            <a:r>
              <a:rPr lang="en-US" sz="2400" b="1" dirty="0"/>
              <a:t>¿Se </a:t>
            </a:r>
            <a:r>
              <a:rPr lang="en-US" sz="2400" b="1" dirty="0" err="1"/>
              <a:t>cumplieron</a:t>
            </a:r>
            <a:r>
              <a:rPr lang="en-US" sz="2400" b="1" dirty="0"/>
              <a:t> </a:t>
            </a:r>
            <a:r>
              <a:rPr lang="en-US" sz="2400" b="1" dirty="0" err="1"/>
              <a:t>los</a:t>
            </a:r>
            <a:r>
              <a:rPr lang="en-US" sz="2400" b="1" dirty="0"/>
              <a:t> </a:t>
            </a:r>
            <a:r>
              <a:rPr lang="en-US" sz="2400" b="1" dirty="0" err="1"/>
              <a:t>objetivos</a:t>
            </a:r>
            <a:r>
              <a:rPr lang="en-US" sz="2400" b="1" dirty="0"/>
              <a:t>? </a:t>
            </a:r>
            <a:endParaRPr lang="en-US" sz="2400" b="1" dirty="0">
              <a:cs typeface="Calibri"/>
            </a:endParaRPr>
          </a:p>
          <a:p>
            <a:r>
              <a:rPr lang="en-US" sz="2400" b="1" dirty="0"/>
              <a:t>¿En </a:t>
            </a:r>
            <a:r>
              <a:rPr lang="en-US" sz="2400" b="1" dirty="0" err="1"/>
              <a:t>qué</a:t>
            </a:r>
            <a:r>
              <a:rPr lang="en-US" sz="2400" b="1" dirty="0"/>
              <a:t> </a:t>
            </a:r>
            <a:r>
              <a:rPr lang="en-US" sz="2400" b="1" dirty="0" err="1"/>
              <a:t>medida</a:t>
            </a:r>
            <a:r>
              <a:rPr lang="en-US" sz="2400" b="1" dirty="0"/>
              <a:t>? </a:t>
            </a:r>
          </a:p>
          <a:p>
            <a:r>
              <a:rPr lang="en-US" sz="2400" b="1" dirty="0"/>
              <a:t>¿</a:t>
            </a:r>
            <a:r>
              <a:rPr lang="en-US" sz="2400" b="1" dirty="0" err="1"/>
              <a:t>Qué</a:t>
            </a:r>
            <a:r>
              <a:rPr lang="en-US" sz="2400" b="1" dirty="0"/>
              <a:t> </a:t>
            </a:r>
            <a:r>
              <a:rPr lang="en-US" sz="2400" b="1" dirty="0" err="1"/>
              <a:t>funcionó</a:t>
            </a:r>
            <a:r>
              <a:rPr lang="en-US" sz="2400" b="1" dirty="0"/>
              <a:t> bien? </a:t>
            </a:r>
          </a:p>
          <a:p>
            <a:r>
              <a:rPr lang="en-US" sz="2400" b="1" dirty="0"/>
              <a:t>¿</a:t>
            </a:r>
            <a:r>
              <a:rPr lang="en-US" sz="2400" b="1" dirty="0" err="1"/>
              <a:t>Qué</a:t>
            </a:r>
            <a:r>
              <a:rPr lang="en-US" sz="2400" b="1" dirty="0"/>
              <a:t> </a:t>
            </a:r>
            <a:r>
              <a:rPr lang="en-US" sz="2400" b="1" dirty="0" err="1"/>
              <a:t>debemos</a:t>
            </a:r>
            <a:r>
              <a:rPr lang="en-US" sz="2400" b="1" dirty="0"/>
              <a:t> </a:t>
            </a:r>
            <a:r>
              <a:rPr lang="en-US" sz="2400" b="1" dirty="0" err="1"/>
              <a:t>mejorar</a:t>
            </a:r>
            <a:r>
              <a:rPr lang="en-US" sz="2400" b="1" dirty="0"/>
              <a:t>? </a:t>
            </a:r>
            <a:endParaRPr lang="en-US" sz="2400" b="1" dirty="0">
              <a:cs typeface="Calibri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Toda la </a:t>
            </a:r>
            <a:r>
              <a:rPr lang="en-US" sz="2400" dirty="0" err="1"/>
              <a:t>comunidad</a:t>
            </a:r>
            <a:r>
              <a:rPr lang="en-US" sz="2400" dirty="0"/>
              <a:t> escolar </a:t>
            </a:r>
            <a:r>
              <a:rPr lang="en-US" sz="2400" dirty="0" err="1"/>
              <a:t>puede</a:t>
            </a:r>
            <a:r>
              <a:rPr lang="en-US" sz="2400" dirty="0"/>
              <a:t> </a:t>
            </a:r>
            <a:r>
              <a:rPr lang="en-US" sz="2400" dirty="0" err="1"/>
              <a:t>participar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proceso</a:t>
            </a:r>
            <a:r>
              <a:rPr lang="en-US" sz="2400" dirty="0"/>
              <a:t> de </a:t>
            </a:r>
            <a:r>
              <a:rPr lang="en-US" sz="2400" dirty="0" err="1"/>
              <a:t>recopilación</a:t>
            </a:r>
            <a:r>
              <a:rPr lang="en-US" sz="2400" dirty="0"/>
              <a:t> de </a:t>
            </a:r>
            <a:r>
              <a:rPr lang="en-US" sz="2400" dirty="0" err="1"/>
              <a:t>comentarios</a:t>
            </a:r>
            <a:r>
              <a:rPr lang="en-US" sz="2400" dirty="0"/>
              <a:t> que </a:t>
            </a:r>
            <a:r>
              <a:rPr lang="en-US" sz="2400" dirty="0" err="1"/>
              <a:t>informarán</a:t>
            </a:r>
            <a:r>
              <a:rPr lang="en-US" sz="2400" dirty="0"/>
              <a:t>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ajustes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plan de </a:t>
            </a:r>
            <a:r>
              <a:rPr lang="en-US" sz="2400" dirty="0" err="1"/>
              <a:t>acción</a:t>
            </a:r>
            <a:r>
              <a:rPr lang="en-US" sz="2400" dirty="0"/>
              <a:t> </a:t>
            </a:r>
            <a:r>
              <a:rPr lang="en-US" sz="2400" dirty="0" err="1"/>
              <a:t>inicial</a:t>
            </a:r>
            <a:r>
              <a:rPr lang="en-US" sz="2400" dirty="0"/>
              <a:t>. De </a:t>
            </a:r>
            <a:r>
              <a:rPr lang="en-US" sz="2400" dirty="0" err="1"/>
              <a:t>hecho</a:t>
            </a:r>
            <a:r>
              <a:rPr lang="en-US" sz="2400" dirty="0"/>
              <a:t>, es </a:t>
            </a:r>
            <a:r>
              <a:rPr lang="en-US" sz="2400" dirty="0" err="1"/>
              <a:t>necesario</a:t>
            </a:r>
            <a:r>
              <a:rPr lang="en-US" sz="2400" dirty="0"/>
              <a:t> </a:t>
            </a:r>
            <a:r>
              <a:rPr lang="en-US" sz="2400" dirty="0" err="1"/>
              <a:t>considerar</a:t>
            </a:r>
            <a:r>
              <a:rPr lang="en-US" sz="2400" dirty="0"/>
              <a:t> las </a:t>
            </a:r>
            <a:r>
              <a:rPr lang="en-US" sz="2400" dirty="0" err="1"/>
              <a:t>distintas</a:t>
            </a:r>
            <a:r>
              <a:rPr lang="en-US" sz="2400" dirty="0"/>
              <a:t> </a:t>
            </a:r>
            <a:r>
              <a:rPr lang="en-US" sz="2400" dirty="0" err="1"/>
              <a:t>perspectivas</a:t>
            </a:r>
            <a:r>
              <a:rPr lang="en-US" sz="2400" dirty="0"/>
              <a:t> para que la </a:t>
            </a:r>
            <a:r>
              <a:rPr lang="en-US" sz="2400" dirty="0" err="1"/>
              <a:t>evaluación</a:t>
            </a:r>
            <a:r>
              <a:rPr lang="en-US" sz="2400" dirty="0"/>
              <a:t> sea </a:t>
            </a:r>
            <a:r>
              <a:rPr lang="en-US" sz="2400" dirty="0" err="1"/>
              <a:t>válida</a:t>
            </a:r>
            <a:r>
              <a:rPr lang="en-US" sz="2400" dirty="0"/>
              <a:t> y </a:t>
            </a:r>
            <a:r>
              <a:rPr lang="en-US" sz="2400" dirty="0" err="1"/>
              <a:t>objetiva</a:t>
            </a:r>
            <a:r>
              <a:rPr lang="en-US" sz="2400" dirty="0"/>
              <a:t>. 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2222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1196752"/>
            <a:ext cx="11017098" cy="240569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err="1"/>
              <a:t>Dependiendo</a:t>
            </a:r>
            <a:r>
              <a:rPr lang="en-US" sz="2000" dirty="0"/>
              <a:t> del </a:t>
            </a:r>
            <a:r>
              <a:rPr lang="en-US" sz="2000" dirty="0" err="1"/>
              <a:t>tema</a:t>
            </a:r>
            <a:r>
              <a:rPr lang="en-US" sz="2000" dirty="0"/>
              <a:t> principal, el </a:t>
            </a:r>
            <a:r>
              <a:rPr lang="en-US" sz="2000" dirty="0" err="1"/>
              <a:t>alumnado</a:t>
            </a:r>
            <a:r>
              <a:rPr lang="en-US" sz="2000" dirty="0"/>
              <a:t> </a:t>
            </a:r>
            <a:r>
              <a:rPr lang="en-US" sz="2000" dirty="0" err="1"/>
              <a:t>puede</a:t>
            </a:r>
            <a:r>
              <a:rPr lang="en-US" sz="2000" dirty="0"/>
              <a:t> </a:t>
            </a:r>
            <a:r>
              <a:rPr lang="en-US" sz="2000" dirty="0" err="1"/>
              <a:t>realizar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variedad</a:t>
            </a:r>
            <a:r>
              <a:rPr lang="en-US" sz="2000" dirty="0"/>
              <a:t> de </a:t>
            </a:r>
            <a:r>
              <a:rPr lang="en-US" sz="2000" dirty="0" err="1"/>
              <a:t>actividades</a:t>
            </a:r>
            <a:r>
              <a:rPr lang="en-US" sz="2000" dirty="0"/>
              <a:t> de </a:t>
            </a:r>
            <a:r>
              <a:rPr lang="en-US" sz="2000" dirty="0" err="1"/>
              <a:t>monitoreo</a:t>
            </a:r>
            <a:r>
              <a:rPr lang="en-US" sz="2000" dirty="0"/>
              <a:t>. Por </a:t>
            </a:r>
            <a:r>
              <a:rPr lang="en-US" sz="2000" dirty="0" err="1"/>
              <a:t>ejemplo</a:t>
            </a:r>
            <a:r>
              <a:rPr lang="en-US" sz="2000" dirty="0"/>
              <a:t>:</a:t>
            </a:r>
            <a:endParaRPr lang="en-US" sz="2000" dirty="0">
              <a:cs typeface="Calibri"/>
            </a:endParaRPr>
          </a:p>
          <a:p>
            <a:r>
              <a:rPr lang="en-US" sz="2000" dirty="0"/>
              <a:t>Hacer un </a:t>
            </a:r>
            <a:r>
              <a:rPr lang="en-US" sz="2000" dirty="0" err="1"/>
              <a:t>seguimiento</a:t>
            </a:r>
            <a:r>
              <a:rPr lang="en-US" sz="2000" dirty="0"/>
              <a:t> de las </a:t>
            </a:r>
            <a:r>
              <a:rPr lang="en-US" sz="2000" dirty="0" err="1"/>
              <a:t>tasas</a:t>
            </a:r>
            <a:r>
              <a:rPr lang="en-US" sz="2000" dirty="0"/>
              <a:t> de </a:t>
            </a:r>
            <a:r>
              <a:rPr lang="en-US" sz="2000" dirty="0" err="1"/>
              <a:t>reciclaje</a:t>
            </a:r>
            <a:r>
              <a:rPr lang="en-US" sz="2000" dirty="0"/>
              <a:t> </a:t>
            </a:r>
            <a:r>
              <a:rPr lang="en-US" sz="2000" dirty="0" err="1"/>
              <a:t>pesando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endParaRPr lang="en-US" dirty="0"/>
          </a:p>
          <a:p>
            <a:pPr marL="0" indent="0">
              <a:buNone/>
            </a:pPr>
            <a:r>
              <a:rPr lang="en-US" sz="2000" dirty="0" err="1"/>
              <a:t>contenedores</a:t>
            </a:r>
            <a:r>
              <a:rPr lang="en-US" sz="2000" dirty="0"/>
              <a:t> </a:t>
            </a:r>
            <a:r>
              <a:rPr lang="en-US" sz="2000" dirty="0" err="1"/>
              <a:t>semanalmente</a:t>
            </a:r>
            <a:r>
              <a:rPr lang="en-US" sz="2000" dirty="0"/>
              <a:t> </a:t>
            </a:r>
            <a:endParaRPr lang="en-US" dirty="0">
              <a:cs typeface="Calibri"/>
            </a:endParaRPr>
          </a:p>
          <a:p>
            <a:r>
              <a:rPr lang="en-US" sz="2000" dirty="0" err="1"/>
              <a:t>Monitorear</a:t>
            </a:r>
            <a:r>
              <a:rPr lang="en-US" sz="2000" dirty="0"/>
              <a:t> el </a:t>
            </a:r>
            <a:r>
              <a:rPr lang="en-US" sz="2000" dirty="0" err="1"/>
              <a:t>uso</a:t>
            </a:r>
            <a:r>
              <a:rPr lang="en-US" sz="2000" dirty="0"/>
              <a:t> de </a:t>
            </a:r>
            <a:r>
              <a:rPr lang="en-US" sz="2000" dirty="0" err="1"/>
              <a:t>energía</a:t>
            </a:r>
            <a:r>
              <a:rPr lang="en-US" sz="2000" dirty="0"/>
              <a:t> </a:t>
            </a:r>
            <a:r>
              <a:rPr lang="en-US" sz="2000" dirty="0" err="1"/>
              <a:t>leyendo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medidores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Medir</a:t>
            </a:r>
            <a:r>
              <a:rPr lang="en-US" sz="2000" dirty="0"/>
              <a:t> la </a:t>
            </a:r>
            <a:r>
              <a:rPr lang="en-US" sz="2000" dirty="0" err="1"/>
              <a:t>cantidad</a:t>
            </a:r>
            <a:r>
              <a:rPr lang="en-US" sz="2000" dirty="0"/>
              <a:t> de </a:t>
            </a:r>
            <a:r>
              <a:rPr lang="en-US" sz="2000" dirty="0" err="1"/>
              <a:t>estudiantes</a:t>
            </a:r>
            <a:r>
              <a:rPr lang="en-US" sz="2000" dirty="0"/>
              <a:t> que </a:t>
            </a:r>
            <a:r>
              <a:rPr lang="en-US" sz="2000" dirty="0" err="1"/>
              <a:t>usaron</a:t>
            </a:r>
            <a:r>
              <a:rPr lang="en-US" sz="2000" dirty="0"/>
              <a:t>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 err="1"/>
              <a:t>contenedores</a:t>
            </a:r>
            <a:r>
              <a:rPr lang="en-US" sz="2000" dirty="0"/>
              <a:t> de compost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una</a:t>
            </a:r>
            <a:r>
              <a:rPr lang="en-US" sz="2000" dirty="0"/>
              <a:t> </a:t>
            </a:r>
            <a:r>
              <a:rPr lang="en-US" sz="2000" dirty="0" err="1"/>
              <a:t>semana</a:t>
            </a:r>
            <a:r>
              <a:rPr lang="en-US" sz="2000" dirty="0"/>
              <a:t>. </a:t>
            </a:r>
            <a:endParaRPr lang="en-US" sz="2000" dirty="0">
              <a:cs typeface="Calibri"/>
            </a:endParaRPr>
          </a:p>
          <a:p>
            <a:r>
              <a:rPr lang="en-US" sz="2000" dirty="0" err="1"/>
              <a:t>Monitorear</a:t>
            </a:r>
            <a:r>
              <a:rPr lang="en-US" sz="2000" dirty="0"/>
              <a:t> el </a:t>
            </a:r>
            <a:r>
              <a:rPr lang="en-US" sz="2000" dirty="0" err="1"/>
              <a:t>consumo</a:t>
            </a:r>
            <a:r>
              <a:rPr lang="en-US" sz="2000" dirty="0"/>
              <a:t> de </a:t>
            </a:r>
            <a:r>
              <a:rPr lang="en-US" sz="2000" dirty="0" err="1"/>
              <a:t>agua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el </a:t>
            </a:r>
            <a:r>
              <a:rPr lang="en-US" sz="2000" dirty="0" err="1"/>
              <a:t>centro</a:t>
            </a:r>
            <a:r>
              <a:rPr lang="en-US" sz="2000" dirty="0"/>
              <a:t> escolar y </a:t>
            </a:r>
            <a:r>
              <a:rPr lang="en-US" sz="2000" dirty="0" err="1"/>
              <a:t>en</a:t>
            </a:r>
            <a:r>
              <a:rPr lang="en-US" sz="2000" dirty="0"/>
              <a:t> el </a:t>
            </a:r>
            <a:r>
              <a:rPr lang="en-US" sz="2000" dirty="0" err="1"/>
              <a:t>hogar</a:t>
            </a:r>
            <a:r>
              <a:rPr lang="en-US" sz="2000" dirty="0"/>
              <a:t>.</a:t>
            </a:r>
            <a:endParaRPr lang="en-US" sz="2000" dirty="0">
              <a:cs typeface="Calibri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7" t="20112" r="30347" b="9018"/>
          <a:stretch/>
        </p:blipFill>
        <p:spPr bwMode="auto">
          <a:xfrm>
            <a:off x="7563622" y="1710101"/>
            <a:ext cx="4178924" cy="42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7" t="17188" r="37004" b="26673"/>
          <a:stretch/>
        </p:blipFill>
        <p:spPr bwMode="auto">
          <a:xfrm>
            <a:off x="1104196" y="4070154"/>
            <a:ext cx="3520872" cy="211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BB66F5B-69DB-98F6-7091-69C99F06C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444" y="274638"/>
            <a:ext cx="10200956" cy="114300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>
                <a:latin typeface="+mn-lt"/>
              </a:rPr>
              <a:t>Pongamos </a:t>
            </a:r>
            <a:r>
              <a:rPr lang="en-GB" sz="3600" b="1" dirty="0" err="1">
                <a:latin typeface="+mn-lt"/>
              </a:rPr>
              <a:t>en</a:t>
            </a:r>
            <a:r>
              <a:rPr lang="en-GB" sz="3600" b="1" dirty="0">
                <a:latin typeface="+mn-lt"/>
              </a:rPr>
              <a:t> </a:t>
            </a:r>
            <a:r>
              <a:rPr lang="en-GB" sz="3600" b="1" dirty="0" err="1">
                <a:latin typeface="+mn-lt"/>
              </a:rPr>
              <a:t>práctica</a:t>
            </a:r>
            <a:r>
              <a:rPr lang="en-GB" sz="3600" b="1" dirty="0">
                <a:latin typeface="+mn-lt"/>
              </a:rPr>
              <a:t> la </a:t>
            </a:r>
            <a:r>
              <a:rPr lang="en-GB" sz="3600" b="1" dirty="0" err="1">
                <a:latin typeface="+mn-lt"/>
              </a:rPr>
              <a:t>teoría</a:t>
            </a:r>
            <a:endParaRPr lang="en-GB" sz="3600" b="1" dirty="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8928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453" y="1417638"/>
            <a:ext cx="5578652" cy="48707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En </a:t>
            </a:r>
            <a:r>
              <a:rPr lang="en-US" sz="2400" dirty="0" err="1"/>
              <a:t>relación</a:t>
            </a:r>
            <a:r>
              <a:rPr lang="en-US" sz="2400" dirty="0"/>
              <a:t> con el </a:t>
            </a:r>
            <a:r>
              <a:rPr lang="en-US" sz="2400" dirty="0" err="1"/>
              <a:t>proyecto</a:t>
            </a:r>
            <a:r>
              <a:rPr lang="en-US" sz="2400" dirty="0"/>
              <a:t> de </a:t>
            </a:r>
            <a:r>
              <a:rPr lang="en-US" sz="2400" dirty="0" err="1"/>
              <a:t>gestión</a:t>
            </a:r>
            <a:r>
              <a:rPr lang="en-US" sz="2400" dirty="0"/>
              <a:t> de </a:t>
            </a:r>
            <a:r>
              <a:rPr lang="en-US" sz="2400" dirty="0" err="1"/>
              <a:t>residuos</a:t>
            </a:r>
            <a:r>
              <a:rPr lang="en-US" sz="2400" dirty="0"/>
              <a:t>, a </a:t>
            </a:r>
            <a:r>
              <a:rPr lang="en-US" sz="2400" dirty="0" err="1"/>
              <a:t>continuación</a:t>
            </a:r>
            <a:r>
              <a:rPr lang="en-US" sz="2400" dirty="0"/>
              <a:t> se </a:t>
            </a:r>
            <a:r>
              <a:rPr lang="en-US" sz="2400" dirty="0" err="1"/>
              <a:t>presentan</a:t>
            </a:r>
            <a:r>
              <a:rPr lang="en-US" sz="2400" dirty="0"/>
              <a:t> </a:t>
            </a:r>
            <a:r>
              <a:rPr lang="en-US" sz="2400" dirty="0" err="1"/>
              <a:t>algunos</a:t>
            </a:r>
            <a:r>
              <a:rPr lang="en-US" sz="2400" dirty="0"/>
              <a:t> </a:t>
            </a:r>
            <a:r>
              <a:rPr lang="en-US" sz="2400" dirty="0" err="1"/>
              <a:t>ejemplos</a:t>
            </a:r>
            <a:r>
              <a:rPr lang="en-US" sz="2400" dirty="0"/>
              <a:t> de </a:t>
            </a:r>
            <a:r>
              <a:rPr lang="en-US" sz="2400" dirty="0" err="1"/>
              <a:t>actividades</a:t>
            </a:r>
            <a:r>
              <a:rPr lang="en-US" sz="2400" dirty="0"/>
              <a:t> de </a:t>
            </a:r>
            <a:r>
              <a:rPr lang="en-US" sz="2400" dirty="0" err="1"/>
              <a:t>seguimiento</a:t>
            </a:r>
            <a:r>
              <a:rPr lang="en-US" sz="2400" dirty="0"/>
              <a:t> </a:t>
            </a:r>
            <a:r>
              <a:rPr lang="en-US" sz="2400" dirty="0" err="1"/>
              <a:t>relacionadas</a:t>
            </a:r>
            <a:r>
              <a:rPr lang="en-US" sz="2400" dirty="0"/>
              <a:t> con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métodos</a:t>
            </a:r>
            <a:r>
              <a:rPr lang="en-US" sz="2400" dirty="0"/>
              <a:t> de </a:t>
            </a:r>
            <a:r>
              <a:rPr lang="en-US" sz="2400" dirty="0" err="1"/>
              <a:t>bioeconomía</a:t>
            </a:r>
            <a:r>
              <a:rPr lang="en-US" sz="2400" dirty="0"/>
              <a:t> </a:t>
            </a:r>
            <a:r>
              <a:rPr lang="en-US" sz="2400" dirty="0" err="1"/>
              <a:t>utilizados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el </a:t>
            </a:r>
            <a:r>
              <a:rPr lang="en-US" sz="2400" dirty="0" err="1"/>
              <a:t>centro</a:t>
            </a:r>
            <a:r>
              <a:rPr lang="en-US" sz="2400" dirty="0"/>
              <a:t> escolar. </a:t>
            </a:r>
            <a:endParaRPr lang="es-ES" dirty="0">
              <a:cs typeface="Calibri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Si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estudiantes</a:t>
            </a:r>
            <a:r>
              <a:rPr lang="en-US" sz="2400" dirty="0"/>
              <a:t> </a:t>
            </a:r>
            <a:r>
              <a:rPr lang="en-US" sz="2400" dirty="0" err="1"/>
              <a:t>quieren</a:t>
            </a:r>
            <a:r>
              <a:rPr lang="en-US" sz="2400" dirty="0"/>
              <a:t> </a:t>
            </a:r>
            <a:r>
              <a:rPr lang="en-US" sz="2400" dirty="0" err="1"/>
              <a:t>comprobar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han</a:t>
            </a:r>
            <a:r>
              <a:rPr lang="en-US" sz="2400" dirty="0"/>
              <a:t> </a:t>
            </a:r>
            <a:r>
              <a:rPr lang="en-US" sz="2400" dirty="0" err="1"/>
              <a:t>cambiado</a:t>
            </a:r>
            <a:r>
              <a:rPr lang="en-US" sz="2400" dirty="0"/>
              <a:t> las </a:t>
            </a:r>
            <a:r>
              <a:rPr lang="en-US" sz="2400" dirty="0" err="1"/>
              <a:t>actitudes</a:t>
            </a:r>
            <a:r>
              <a:rPr lang="en-US" sz="2400" dirty="0"/>
              <a:t> </a:t>
            </a:r>
            <a:r>
              <a:rPr lang="en-US" sz="2400" dirty="0" err="1"/>
              <a:t>hacia</a:t>
            </a:r>
            <a:r>
              <a:rPr lang="en-US" sz="2400" dirty="0"/>
              <a:t> la </a:t>
            </a:r>
            <a:r>
              <a:rPr lang="en-US" sz="2400" dirty="0" err="1"/>
              <a:t>eliminación</a:t>
            </a:r>
            <a:r>
              <a:rPr lang="en-US" sz="2400" dirty="0"/>
              <a:t> de </a:t>
            </a:r>
            <a:r>
              <a:rPr lang="en-US" sz="2400" dirty="0" err="1"/>
              <a:t>residuos</a:t>
            </a:r>
            <a:r>
              <a:rPr lang="en-US" sz="2400" dirty="0"/>
              <a:t>, </a:t>
            </a:r>
            <a:r>
              <a:rPr lang="en-US" sz="2400" dirty="0" err="1"/>
              <a:t>pueden</a:t>
            </a:r>
            <a:r>
              <a:rPr lang="en-US" sz="2400" dirty="0"/>
              <a:t> </a:t>
            </a:r>
            <a:r>
              <a:rPr lang="en-US" sz="2400" dirty="0" err="1"/>
              <a:t>medir</a:t>
            </a:r>
            <a:r>
              <a:rPr lang="en-US" sz="2400" dirty="0"/>
              <a:t> y </a:t>
            </a:r>
            <a:r>
              <a:rPr lang="en-US" sz="2400" dirty="0" err="1"/>
              <a:t>comparar</a:t>
            </a:r>
            <a:r>
              <a:rPr lang="en-US" sz="2400" dirty="0"/>
              <a:t> la </a:t>
            </a:r>
            <a:r>
              <a:rPr lang="en-US" sz="2400" dirty="0" err="1"/>
              <a:t>cantidad</a:t>
            </a:r>
            <a:r>
              <a:rPr lang="en-US" sz="2400" dirty="0"/>
              <a:t> y el </a:t>
            </a:r>
            <a:r>
              <a:rPr lang="en-US" sz="2400" dirty="0" err="1"/>
              <a:t>tipo</a:t>
            </a:r>
            <a:r>
              <a:rPr lang="en-US" sz="2400" dirty="0"/>
              <a:t> de </a:t>
            </a:r>
            <a:r>
              <a:rPr lang="en-US" sz="2400" dirty="0" err="1"/>
              <a:t>residuos</a:t>
            </a:r>
            <a:r>
              <a:rPr lang="en-US" sz="2400" dirty="0"/>
              <a:t> que se </a:t>
            </a:r>
            <a:r>
              <a:rPr lang="en-US" sz="2400" dirty="0" err="1"/>
              <a:t>producen</a:t>
            </a:r>
            <a:r>
              <a:rPr lang="en-US" sz="2400" dirty="0"/>
              <a:t> </a:t>
            </a:r>
            <a:r>
              <a:rPr lang="en-US" sz="2400" dirty="0" err="1"/>
              <a:t>cada</a:t>
            </a:r>
            <a:r>
              <a:rPr lang="en-US" sz="2400" dirty="0"/>
              <a:t> </a:t>
            </a:r>
            <a:r>
              <a:rPr lang="en-US" sz="2400" dirty="0" err="1"/>
              <a:t>día</a:t>
            </a:r>
            <a:r>
              <a:rPr lang="en-US" sz="2400" dirty="0"/>
              <a:t>.</a:t>
            </a:r>
            <a:endParaRPr lang="es-ES" dirty="0">
              <a:cs typeface="Calibri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0BF709-4D60-9B27-E7E9-D63B414E4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3" t="6611" r="21705" b="10075"/>
          <a:stretch/>
        </p:blipFill>
        <p:spPr bwMode="auto">
          <a:xfrm>
            <a:off x="512764" y="109728"/>
            <a:ext cx="868680" cy="12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2DAE862-8A77-944D-00FB-B2BBF2EA2D4B}"/>
              </a:ext>
            </a:extLst>
          </p:cNvPr>
          <p:cNvSpPr txBox="1">
            <a:spLocks/>
          </p:cNvSpPr>
          <p:nvPr/>
        </p:nvSpPr>
        <p:spPr>
          <a:xfrm>
            <a:off x="1381444" y="274638"/>
            <a:ext cx="102009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/>
              <a:t>Pongamos </a:t>
            </a:r>
            <a:r>
              <a:rPr lang="en-GB" sz="3600" b="1" dirty="0" err="1"/>
              <a:t>en</a:t>
            </a:r>
            <a:r>
              <a:rPr lang="en-GB" sz="3600" b="1" dirty="0"/>
              <a:t> </a:t>
            </a:r>
            <a:r>
              <a:rPr lang="en-GB" sz="3600" b="1" dirty="0" err="1"/>
              <a:t>práctica</a:t>
            </a:r>
            <a:r>
              <a:rPr lang="en-GB" sz="3600" b="1" dirty="0"/>
              <a:t> la </a:t>
            </a:r>
            <a:r>
              <a:rPr lang="en-GB" sz="3600" b="1" dirty="0" err="1"/>
              <a:t>teoría</a:t>
            </a:r>
            <a:endParaRPr lang="es-ES" dirty="0" err="1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1268760"/>
            <a:ext cx="5210027" cy="293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732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b029ac4-2790-4e9d-b1ba-d309a41950a3" xsi:nil="true"/>
    <lcf76f155ced4ddcb4097134ff3c332f xmlns="4cb37d89-296d-4697-a3a4-f9df7f39d0e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70974B7780C42449E1B381D958C3DA6" ma:contentTypeVersion="15" ma:contentTypeDescription="Crear nuevo documento." ma:contentTypeScope="" ma:versionID="40afa04be78e55ce232cf9edfaf98a14">
  <xsd:schema xmlns:xsd="http://www.w3.org/2001/XMLSchema" xmlns:xs="http://www.w3.org/2001/XMLSchema" xmlns:p="http://schemas.microsoft.com/office/2006/metadata/properties" xmlns:ns2="4cb37d89-296d-4697-a3a4-f9df7f39d0ef" xmlns:ns3="4b029ac4-2790-4e9d-b1ba-d309a41950a3" targetNamespace="http://schemas.microsoft.com/office/2006/metadata/properties" ma:root="true" ma:fieldsID="94e59498d326a42c3f778056c4c213e8" ns2:_="" ns3:_="">
    <xsd:import namespace="4cb37d89-296d-4697-a3a4-f9df7f39d0ef"/>
    <xsd:import namespace="4b029ac4-2790-4e9d-b1ba-d309a41950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37d89-296d-4697-a3a4-f9df7f39d0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3a5f7a8f-808c-47db-beb8-e1838fad23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029ac4-2790-4e9d-b1ba-d309a41950a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370ce11-841f-4ae9-ba72-4a85948f8fae}" ma:internalName="TaxCatchAll" ma:showField="CatchAllData" ma:web="4b029ac4-2790-4e9d-b1ba-d309a41950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E7BC69-1F16-479F-A451-8099446ECC51}">
  <ds:schemaRefs>
    <ds:schemaRef ds:uri="http://schemas.microsoft.com/office/2006/metadata/properties"/>
    <ds:schemaRef ds:uri="http://schemas.microsoft.com/office/infopath/2007/PartnerControls"/>
    <ds:schemaRef ds:uri="4b029ac4-2790-4e9d-b1ba-d309a41950a3"/>
    <ds:schemaRef ds:uri="4cb37d89-296d-4697-a3a4-f9df7f39d0ef"/>
  </ds:schemaRefs>
</ds:datastoreItem>
</file>

<file path=customXml/itemProps2.xml><?xml version="1.0" encoding="utf-8"?>
<ds:datastoreItem xmlns:ds="http://schemas.openxmlformats.org/officeDocument/2006/customXml" ds:itemID="{BC642811-E273-4EDA-960F-259AB5FF2D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BC8BF3-4F82-459B-A036-59A67CDF78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b37d89-296d-4697-a3a4-f9df7f39d0ef"/>
    <ds:schemaRef ds:uri="4b029ac4-2790-4e9d-b1ba-d309a41950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1437</Words>
  <Application>Microsoft Office PowerPoint</Application>
  <PresentationFormat>Widescreen</PresentationFormat>
  <Paragraphs>72</Paragraphs>
  <Slides>16</Slides>
  <Notes>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Presentazione standard di PowerPoint</vt:lpstr>
      <vt:lpstr>Monitorizar y evaluar significa… </vt:lpstr>
      <vt:lpstr>Monitorizar y evaluar también significa que…</vt:lpstr>
      <vt:lpstr>1. Los alumnos deben tener la responsabilidad de llevar a cabo actividades de seguimiento siempre que sea posible.</vt:lpstr>
      <vt:lpstr>2. Los resultados del seguimiento deben actualizarse periódicamente y mostrarse para que todo el centro escolar pueda verlos.</vt:lpstr>
      <vt:lpstr>Presentazione standard di PowerPoint</vt:lpstr>
      <vt:lpstr>4. La evaluación es la continuación del seguimiento. </vt:lpstr>
      <vt:lpstr>Pongamos en práctica la teoría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Recursos educativos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7 – Produce an Eco Code</dc:title>
  <dc:creator>MKG</dc:creator>
  <cp:lastModifiedBy>Pietro Rigonat</cp:lastModifiedBy>
  <cp:revision>246</cp:revision>
  <dcterms:created xsi:type="dcterms:W3CDTF">2024-05-12T12:39:55Z</dcterms:created>
  <dcterms:modified xsi:type="dcterms:W3CDTF">2025-05-22T12:28:49Z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0x010100470974B7780C42449E1B381D958C3DA6</vt:lpwstr>
  </property>
</Properties>
</file>