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8" r:id="rId5"/>
    <p:sldId id="258" r:id="rId6"/>
    <p:sldId id="259" r:id="rId7"/>
    <p:sldId id="274" r:id="rId8"/>
    <p:sldId id="260" r:id="rId9"/>
    <p:sldId id="280" r:id="rId10"/>
    <p:sldId id="261" r:id="rId11"/>
    <p:sldId id="264" r:id="rId12"/>
    <p:sldId id="266" r:id="rId13"/>
    <p:sldId id="275" r:id="rId14"/>
    <p:sldId id="277" r:id="rId15"/>
    <p:sldId id="267" r:id="rId16"/>
    <p:sldId id="273" r:id="rId17"/>
    <p:sldId id="268" r:id="rId18"/>
    <p:sldId id="271" r:id="rId19"/>
    <p:sldId id="276" r:id="rId20"/>
    <p:sldId id="272" r:id="rId21"/>
    <p:sldId id="279"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B6FE6-EEE8-A1D8-C8F4-7A1E43F4585F}" v="98" dt="2024-10-24T11:15:0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90" d="100"/>
          <a:sy n="90" d="100"/>
        </p:scale>
        <p:origin x="34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6" name="Gráfico 15">
            <a:extLst>
              <a:ext uri="{FF2B5EF4-FFF2-40B4-BE49-F238E27FC236}">
                <a16:creationId xmlns:a16="http://schemas.microsoft.com/office/drawing/2014/main" id="{93D9522B-868A-43DC-9255-CD7A1780D4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26516" y="5172076"/>
            <a:ext cx="79734" cy="1262462"/>
          </a:xfrm>
          <a:prstGeom prst="rect">
            <a:avLst/>
          </a:prstGeom>
        </p:spPr>
      </p:pic>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859453" y="3100017"/>
            <a:ext cx="5880908"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859453" y="4552533"/>
            <a:ext cx="3928648" cy="605474"/>
          </a:xfrm>
          <a:prstGeom prst="rect">
            <a:avLst/>
          </a:prstGeom>
        </p:spPr>
        <p:txBody>
          <a:bodyPr lIns="0" tIns="0" rIns="0" bIns="0" anchor="ctr" anchorCtr="0">
            <a:normAutofit/>
          </a:bodyPr>
          <a:lstStyle>
            <a:lvl1pPr marL="0" indent="0" algn="l">
              <a:buNone/>
              <a:defRPr sz="2500" b="0">
                <a:solidFill>
                  <a:srgbClr val="3BFF95"/>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859453" y="5797201"/>
            <a:ext cx="3278188" cy="378952"/>
          </a:xfrm>
          <a:prstGeom prst="rect">
            <a:avLst/>
          </a:prstGeom>
        </p:spPr>
        <p:txBody>
          <a:bodyPr>
            <a:normAutofit/>
          </a:bodyPr>
          <a:lstStyle>
            <a:lvl1pPr marL="0" indent="0">
              <a:buNone/>
              <a:defRPr sz="1600" b="0">
                <a:solidFill>
                  <a:schemeClr val="bg1"/>
                </a:solidFill>
                <a:latin typeface="Calibri" panose="020F0502020204030204" pitchFamily="34" charset="0"/>
                <a:cs typeface="Calibri" panose="020F0502020204030204" pitchFamily="34" charset="0"/>
              </a:defRPr>
            </a:lvl1pPr>
            <a:lvl2pPr>
              <a:defRPr sz="1800" b="1">
                <a:solidFill>
                  <a:srgbClr val="02967E"/>
                </a:solidFill>
                <a:latin typeface="Calibri" panose="020F0502020204030204" pitchFamily="34" charset="0"/>
                <a:cs typeface="Calibri" panose="020F0502020204030204" pitchFamily="34" charset="0"/>
              </a:defRPr>
            </a:lvl2pPr>
            <a:lvl3pPr>
              <a:defRPr sz="1800" b="1">
                <a:solidFill>
                  <a:srgbClr val="02967E"/>
                </a:solidFill>
                <a:latin typeface="Calibri" panose="020F0502020204030204" pitchFamily="34" charset="0"/>
                <a:cs typeface="Calibri" panose="020F0502020204030204" pitchFamily="34" charset="0"/>
              </a:defRPr>
            </a:lvl3pPr>
            <a:lvl4pPr>
              <a:defRPr sz="1800" b="1">
                <a:solidFill>
                  <a:srgbClr val="02967E"/>
                </a:solidFill>
                <a:latin typeface="Calibri" panose="020F0502020204030204" pitchFamily="34" charset="0"/>
                <a:cs typeface="Calibri" panose="020F0502020204030204" pitchFamily="34" charset="0"/>
              </a:defRPr>
            </a:lvl4pPr>
            <a:lvl5pPr>
              <a:defRPr sz="180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32DF04A-AF0D-4355-A484-EC8E2FAAFA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9453" y="871323"/>
            <a:ext cx="1955550" cy="1160611"/>
          </a:xfrm>
          <a:prstGeom prst="rect">
            <a:avLst/>
          </a:prstGeom>
        </p:spPr>
      </p:pic>
    </p:spTree>
    <p:extLst>
      <p:ext uri="{BB962C8B-B14F-4D97-AF65-F5344CB8AC3E}">
        <p14:creationId xmlns:p14="http://schemas.microsoft.com/office/powerpoint/2010/main" val="71529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4175489" y="1430655"/>
            <a:ext cx="3841021" cy="707886"/>
          </a:xfrm>
          <a:prstGeom prst="rect">
            <a:avLst/>
          </a:prstGeom>
        </p:spPr>
        <p:txBody>
          <a:bodyPr>
            <a:normAutofit/>
          </a:bodyPr>
          <a:lstStyle>
            <a:lvl1pPr marL="0" indent="0" algn="ctr">
              <a:buNone/>
              <a:defRPr sz="4000" b="1" i="0">
                <a:solidFill>
                  <a:srgbClr val="3BFF95"/>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Thank you!</a:t>
            </a:r>
          </a:p>
        </p:txBody>
      </p:sp>
      <p:pic>
        <p:nvPicPr>
          <p:cNvPr id="7" name="Gráfico 6">
            <a:extLst>
              <a:ext uri="{FF2B5EF4-FFF2-40B4-BE49-F238E27FC236}">
                <a16:creationId xmlns:a16="http://schemas.microsoft.com/office/drawing/2014/main" id="{6A4652E0-C2FC-479D-B45C-9120A4C059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57708" y="1093564"/>
            <a:ext cx="823913" cy="1172046"/>
          </a:xfrm>
          <a:prstGeom prst="rect">
            <a:avLst/>
          </a:prstGeom>
        </p:spPr>
      </p:pic>
      <p:sp>
        <p:nvSpPr>
          <p:cNvPr id="8" name="Subtitle 2">
            <a:extLst>
              <a:ext uri="{FF2B5EF4-FFF2-40B4-BE49-F238E27FC236}">
                <a16:creationId xmlns:a16="http://schemas.microsoft.com/office/drawing/2014/main" id="{49C1FC45-1D74-4177-9BEB-49CBE7669045}"/>
              </a:ext>
            </a:extLst>
          </p:cNvPr>
          <p:cNvSpPr>
            <a:spLocks noGrp="1"/>
          </p:cNvSpPr>
          <p:nvPr>
            <p:ph type="subTitle" idx="10" hasCustomPrompt="1"/>
          </p:nvPr>
        </p:nvSpPr>
        <p:spPr>
          <a:xfrm>
            <a:off x="9467233" y="1322831"/>
            <a:ext cx="1924667" cy="274778"/>
          </a:xfrm>
          <a:prstGeom prst="rect">
            <a:avLst/>
          </a:prstGeom>
        </p:spPr>
        <p:txBody>
          <a:bodyPr lIns="0" tIns="0" rIns="0" bIns="0" anchor="t" anchorCtr="0">
            <a:normAutofit/>
          </a:bodyPr>
          <a:lstStyle>
            <a:lvl1pPr marL="0" indent="0" algn="l">
              <a:spcBef>
                <a:spcPts val="0"/>
              </a:spcBef>
              <a:buNone/>
              <a:defRPr sz="1600" b="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info@genb-project.eu</a:t>
            </a:r>
            <a:endParaRPr lang="pt-PT" dirty="0"/>
          </a:p>
        </p:txBody>
      </p:sp>
      <p:pic>
        <p:nvPicPr>
          <p:cNvPr id="9" name="Picture 2">
            <a:extLst>
              <a:ext uri="{FF2B5EF4-FFF2-40B4-BE49-F238E27FC236}">
                <a16:creationId xmlns:a16="http://schemas.microsoft.com/office/drawing/2014/main" id="{9706B8B9-BEDC-4794-8A82-3F12AD929062}"/>
              </a:ext>
            </a:extLst>
          </p:cNvPr>
          <p:cNvPicPr>
            <a:picLocks noChangeAspect="1"/>
          </p:cNvPicPr>
          <p:nvPr userDrawn="1"/>
        </p:nvPicPr>
        <p:blipFill>
          <a:blip r:embed="rId5"/>
          <a:stretch>
            <a:fillRect/>
          </a:stretch>
        </p:blipFill>
        <p:spPr>
          <a:xfrm>
            <a:off x="859453" y="6388617"/>
            <a:ext cx="1090543" cy="231741"/>
          </a:xfrm>
          <a:prstGeom prst="rect">
            <a:avLst/>
          </a:prstGeom>
        </p:spPr>
      </p:pic>
      <p:pic>
        <p:nvPicPr>
          <p:cNvPr id="10" name="Gráfico 9">
            <a:extLst>
              <a:ext uri="{FF2B5EF4-FFF2-40B4-BE49-F238E27FC236}">
                <a16:creationId xmlns:a16="http://schemas.microsoft.com/office/drawing/2014/main" id="{DB088986-685D-48D4-A472-86EC30A0375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829989" y="5172077"/>
            <a:ext cx="79734" cy="1262462"/>
          </a:xfrm>
          <a:prstGeom prst="rect">
            <a:avLst/>
          </a:prstGeom>
        </p:spPr>
      </p:pic>
      <p:pic>
        <p:nvPicPr>
          <p:cNvPr id="20" name="Gráfico 19">
            <a:extLst>
              <a:ext uri="{FF2B5EF4-FFF2-40B4-BE49-F238E27FC236}">
                <a16:creationId xmlns:a16="http://schemas.microsoft.com/office/drawing/2014/main" id="{83959350-4C7F-4EA5-BEBF-062C6A52C9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59453" y="3786081"/>
            <a:ext cx="1000125" cy="85725"/>
          </a:xfrm>
          <a:prstGeom prst="rect">
            <a:avLst/>
          </a:prstGeom>
        </p:spPr>
      </p:pic>
      <p:pic>
        <p:nvPicPr>
          <p:cNvPr id="15" name="Gráfico 14">
            <a:extLst>
              <a:ext uri="{FF2B5EF4-FFF2-40B4-BE49-F238E27FC236}">
                <a16:creationId xmlns:a16="http://schemas.microsoft.com/office/drawing/2014/main" id="{48E59FCA-A872-47B2-9988-8F6458DB69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1377" y="4461108"/>
            <a:ext cx="928619" cy="353137"/>
          </a:xfrm>
          <a:prstGeom prst="rect">
            <a:avLst/>
          </a:prstGeom>
        </p:spPr>
      </p:pic>
      <p:pic>
        <p:nvPicPr>
          <p:cNvPr id="18" name="Gráfico 17">
            <a:extLst>
              <a:ext uri="{FF2B5EF4-FFF2-40B4-BE49-F238E27FC236}">
                <a16:creationId xmlns:a16="http://schemas.microsoft.com/office/drawing/2014/main" id="{8E1BDFC4-08E9-4DE3-8B07-0E363C31F75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273524" y="4481580"/>
            <a:ext cx="1219663" cy="324378"/>
          </a:xfrm>
          <a:prstGeom prst="rect">
            <a:avLst/>
          </a:prstGeom>
        </p:spPr>
      </p:pic>
      <p:pic>
        <p:nvPicPr>
          <p:cNvPr id="26" name="Gráfico 25">
            <a:extLst>
              <a:ext uri="{FF2B5EF4-FFF2-40B4-BE49-F238E27FC236}">
                <a16:creationId xmlns:a16="http://schemas.microsoft.com/office/drawing/2014/main" id="{B032CCAB-2D06-49D3-8B93-957B89E3147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07855" y="4410439"/>
            <a:ext cx="1045906" cy="374460"/>
          </a:xfrm>
          <a:prstGeom prst="rect">
            <a:avLst/>
          </a:prstGeom>
        </p:spPr>
      </p:pic>
      <p:pic>
        <p:nvPicPr>
          <p:cNvPr id="28" name="Gráfico 27">
            <a:extLst>
              <a:ext uri="{FF2B5EF4-FFF2-40B4-BE49-F238E27FC236}">
                <a16:creationId xmlns:a16="http://schemas.microsoft.com/office/drawing/2014/main" id="{18257D63-999A-40A0-8599-6606268AEB1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251383" y="5337974"/>
            <a:ext cx="440141" cy="414250"/>
          </a:xfrm>
          <a:prstGeom prst="rect">
            <a:avLst/>
          </a:prstGeom>
        </p:spPr>
      </p:pic>
      <p:pic>
        <p:nvPicPr>
          <p:cNvPr id="30" name="Gráfico 29">
            <a:extLst>
              <a:ext uri="{FF2B5EF4-FFF2-40B4-BE49-F238E27FC236}">
                <a16:creationId xmlns:a16="http://schemas.microsoft.com/office/drawing/2014/main" id="{4D2210F7-6BB9-4710-82C5-7147C51F5CB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79404" y="5320776"/>
            <a:ext cx="823604" cy="468603"/>
          </a:xfrm>
          <a:prstGeom prst="rect">
            <a:avLst/>
          </a:prstGeom>
        </p:spPr>
      </p:pic>
      <p:pic>
        <p:nvPicPr>
          <p:cNvPr id="37" name="Gráfico 36">
            <a:extLst>
              <a:ext uri="{FF2B5EF4-FFF2-40B4-BE49-F238E27FC236}">
                <a16:creationId xmlns:a16="http://schemas.microsoft.com/office/drawing/2014/main" id="{7CFEDBFB-A4AE-4061-A29B-C2E8223AC9D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236867" y="5393745"/>
            <a:ext cx="1283372" cy="317535"/>
          </a:xfrm>
          <a:prstGeom prst="rect">
            <a:avLst/>
          </a:prstGeom>
        </p:spPr>
      </p:pic>
      <p:pic>
        <p:nvPicPr>
          <p:cNvPr id="39" name="Gráfico 38">
            <a:extLst>
              <a:ext uri="{FF2B5EF4-FFF2-40B4-BE49-F238E27FC236}">
                <a16:creationId xmlns:a16="http://schemas.microsoft.com/office/drawing/2014/main" id="{4D0BD139-2100-4B2A-B282-4157F6EC4ED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095999" y="5377674"/>
            <a:ext cx="892277" cy="349676"/>
          </a:xfrm>
          <a:prstGeom prst="rect">
            <a:avLst/>
          </a:prstGeom>
        </p:spPr>
      </p:pic>
      <p:pic>
        <p:nvPicPr>
          <p:cNvPr id="42" name="Gráfico 41">
            <a:extLst>
              <a:ext uri="{FF2B5EF4-FFF2-40B4-BE49-F238E27FC236}">
                <a16:creationId xmlns:a16="http://schemas.microsoft.com/office/drawing/2014/main" id="{14F89BCA-A12D-49C2-9220-AD0BEA68D5F6}"/>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661455" y="5376798"/>
            <a:ext cx="1138705" cy="349375"/>
          </a:xfrm>
          <a:prstGeom prst="rect">
            <a:avLst/>
          </a:prstGeom>
        </p:spPr>
      </p:pic>
      <p:pic>
        <p:nvPicPr>
          <p:cNvPr id="45" name="Imagem 44" descr="Uma imagem com texto&#10;&#10;Descrição gerada automaticamente">
            <a:extLst>
              <a:ext uri="{FF2B5EF4-FFF2-40B4-BE49-F238E27FC236}">
                <a16:creationId xmlns:a16="http://schemas.microsoft.com/office/drawing/2014/main" id="{FB115980-C199-4805-BF1C-EC58C685CFD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553587" y="4401878"/>
            <a:ext cx="1251383" cy="451702"/>
          </a:xfrm>
          <a:prstGeom prst="rect">
            <a:avLst/>
          </a:prstGeom>
        </p:spPr>
      </p:pic>
      <p:pic>
        <p:nvPicPr>
          <p:cNvPr id="47" name="Imagem 46" descr="Uma imagem com texto, relógio&#10;&#10;Descrição gerada automaticamente">
            <a:extLst>
              <a:ext uri="{FF2B5EF4-FFF2-40B4-BE49-F238E27FC236}">
                <a16:creationId xmlns:a16="http://schemas.microsoft.com/office/drawing/2014/main" id="{15660DBE-2727-4334-A252-D6A216931D4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924103" y="4442142"/>
            <a:ext cx="1257299" cy="391999"/>
          </a:xfrm>
          <a:prstGeom prst="rect">
            <a:avLst/>
          </a:prstGeom>
        </p:spPr>
      </p:pic>
      <p:pic>
        <p:nvPicPr>
          <p:cNvPr id="22" name="Gráfico 21">
            <a:extLst>
              <a:ext uri="{FF2B5EF4-FFF2-40B4-BE49-F238E27FC236}">
                <a16:creationId xmlns:a16="http://schemas.microsoft.com/office/drawing/2014/main" id="{2EB55039-2AE8-453C-A153-ACDC360C443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859453" y="1322831"/>
            <a:ext cx="1947246" cy="1160101"/>
          </a:xfrm>
          <a:prstGeom prst="rect">
            <a:avLst/>
          </a:prstGeom>
        </p:spPr>
      </p:pic>
      <p:pic>
        <p:nvPicPr>
          <p:cNvPr id="2" name="Gráfico 28">
            <a:extLst>
              <a:ext uri="{FF2B5EF4-FFF2-40B4-BE49-F238E27FC236}">
                <a16:creationId xmlns:a16="http://schemas.microsoft.com/office/drawing/2014/main" id="{675D1097-52D4-0F2A-362C-B2628797C94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9457708" y="2681342"/>
            <a:ext cx="276225" cy="276225"/>
          </a:xfrm>
          <a:prstGeom prst="rect">
            <a:avLst/>
          </a:prstGeom>
        </p:spPr>
      </p:pic>
      <p:pic>
        <p:nvPicPr>
          <p:cNvPr id="3" name="Gráfico 29">
            <a:extLst>
              <a:ext uri="{FF2B5EF4-FFF2-40B4-BE49-F238E27FC236}">
                <a16:creationId xmlns:a16="http://schemas.microsoft.com/office/drawing/2014/main" id="{15A8CEEE-8FEA-2084-18D0-9E45665D420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9869664" y="2681342"/>
            <a:ext cx="276225" cy="276225"/>
          </a:xfrm>
          <a:prstGeom prst="rect">
            <a:avLst/>
          </a:prstGeom>
        </p:spPr>
      </p:pic>
      <p:pic>
        <p:nvPicPr>
          <p:cNvPr id="4" name="Gráfico 35">
            <a:extLst>
              <a:ext uri="{FF2B5EF4-FFF2-40B4-BE49-F238E27FC236}">
                <a16:creationId xmlns:a16="http://schemas.microsoft.com/office/drawing/2014/main" id="{5D7D807D-56DF-136D-A066-0770DBD7D86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0281620" y="2681342"/>
            <a:ext cx="276225" cy="276225"/>
          </a:xfrm>
          <a:prstGeom prst="rect">
            <a:avLst/>
          </a:prstGeom>
        </p:spPr>
      </p:pic>
      <p:pic>
        <p:nvPicPr>
          <p:cNvPr id="6" name="Picture 5">
            <a:extLst>
              <a:ext uri="{FF2B5EF4-FFF2-40B4-BE49-F238E27FC236}">
                <a16:creationId xmlns:a16="http://schemas.microsoft.com/office/drawing/2014/main" id="{24CFF4CC-82A1-21DF-5D3C-E73D9E93A109}"/>
              </a:ext>
            </a:extLst>
          </p:cNvPr>
          <p:cNvPicPr>
            <a:picLocks noChangeAspect="1"/>
          </p:cNvPicPr>
          <p:nvPr userDrawn="1"/>
        </p:nvPicPr>
        <p:blipFill>
          <a:blip r:embed="rId36"/>
          <a:stretch>
            <a:fillRect/>
          </a:stretch>
        </p:blipFill>
        <p:spPr>
          <a:xfrm>
            <a:off x="11105532" y="2681342"/>
            <a:ext cx="276225" cy="276225"/>
          </a:xfrm>
          <a:prstGeom prst="rect">
            <a:avLst/>
          </a:prstGeom>
        </p:spPr>
      </p:pic>
      <p:pic>
        <p:nvPicPr>
          <p:cNvPr id="11" name="Picture 10">
            <a:extLst>
              <a:ext uri="{FF2B5EF4-FFF2-40B4-BE49-F238E27FC236}">
                <a16:creationId xmlns:a16="http://schemas.microsoft.com/office/drawing/2014/main" id="{2C9027BA-4AAF-3622-0849-6939C6FB7222}"/>
              </a:ext>
            </a:extLst>
          </p:cNvPr>
          <p:cNvPicPr>
            <a:picLocks noChangeAspect="1"/>
          </p:cNvPicPr>
          <p:nvPr userDrawn="1"/>
        </p:nvPicPr>
        <p:blipFill>
          <a:blip r:embed="rId37"/>
          <a:stretch>
            <a:fillRect/>
          </a:stretch>
        </p:blipFill>
        <p:spPr>
          <a:xfrm>
            <a:off x="10693576" y="2681342"/>
            <a:ext cx="276225" cy="276225"/>
          </a:xfrm>
          <a:prstGeom prst="rect">
            <a:avLst/>
          </a:prstGeom>
        </p:spPr>
      </p:pic>
      <p:sp>
        <p:nvSpPr>
          <p:cNvPr id="13" name="Subtitle 2">
            <a:extLst>
              <a:ext uri="{FF2B5EF4-FFF2-40B4-BE49-F238E27FC236}">
                <a16:creationId xmlns:a16="http://schemas.microsoft.com/office/drawing/2014/main" id="{BCCA99D0-9476-E25C-24A1-C8494080DF5A}"/>
              </a:ext>
            </a:extLst>
          </p:cNvPr>
          <p:cNvSpPr txBox="1">
            <a:spLocks/>
          </p:cNvSpPr>
          <p:nvPr userDrawn="1"/>
        </p:nvSpPr>
        <p:spPr>
          <a:xfrm>
            <a:off x="9467233" y="239690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1765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2CE5319-B5FA-4C8F-A6BC-3E1C3B92DEA5}"/>
              </a:ext>
            </a:extLst>
          </p:cNvPr>
          <p:cNvSpPr>
            <a:spLocks noGrp="1"/>
          </p:cNvSpPr>
          <p:nvPr>
            <p:ph type="title"/>
          </p:nvPr>
        </p:nvSpPr>
        <p:spPr/>
        <p:txBody>
          <a:bodyPr>
            <a:normAutofit/>
          </a:bodyPr>
          <a:lstStyle/>
          <a:p>
            <a:r>
              <a:rPr lang="pt-PT"/>
              <a:t>Matériel de formation</a:t>
            </a:r>
            <a:endParaRPr lang="pt-PT" dirty="0"/>
          </a:p>
        </p:txBody>
      </p:sp>
      <p:sp>
        <p:nvSpPr>
          <p:cNvPr id="8" name="Subtítulo 7">
            <a:extLst>
              <a:ext uri="{FF2B5EF4-FFF2-40B4-BE49-F238E27FC236}">
                <a16:creationId xmlns:a16="http://schemas.microsoft.com/office/drawing/2014/main" id="{CC2F6698-AAC8-4D41-BFA3-C64E5D72655A}"/>
              </a:ext>
            </a:extLst>
          </p:cNvPr>
          <p:cNvSpPr>
            <a:spLocks noGrp="1"/>
          </p:cNvSpPr>
          <p:nvPr>
            <p:ph type="subTitle" idx="1"/>
          </p:nvPr>
        </p:nvSpPr>
        <p:spPr>
          <a:xfrm>
            <a:off x="859452" y="4552533"/>
            <a:ext cx="6205581" cy="605474"/>
          </a:xfrm>
        </p:spPr>
        <p:txBody>
          <a:bodyPr>
            <a:normAutofit/>
          </a:bodyPr>
          <a:lstStyle/>
          <a:p>
            <a:r>
              <a:rPr lang="fr-FR" dirty="0"/>
              <a:t>ÉTAPE 4 : SURVEILLER ET ÉVALUER</a:t>
            </a:r>
            <a:endParaRPr lang="en-US" dirty="0"/>
          </a:p>
        </p:txBody>
      </p:sp>
      <p:sp>
        <p:nvSpPr>
          <p:cNvPr id="6" name="Subtítulo 7">
            <a:extLst>
              <a:ext uri="{FF2B5EF4-FFF2-40B4-BE49-F238E27FC236}">
                <a16:creationId xmlns:a16="http://schemas.microsoft.com/office/drawing/2014/main" id="{C2FF946B-4D30-C60B-EDE0-62971BEDA099}"/>
              </a:ext>
            </a:extLst>
          </p:cNvPr>
          <p:cNvSpPr txBox="1">
            <a:spLocks/>
          </p:cNvSpPr>
          <p:nvPr/>
        </p:nvSpPr>
        <p:spPr>
          <a:xfrm>
            <a:off x="859451" y="5445224"/>
            <a:ext cx="6205581"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2500" b="0" kern="1200">
                <a:solidFill>
                  <a:srgbClr val="3BFF95"/>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71" y="1582548"/>
            <a:ext cx="6444925" cy="4870788"/>
          </a:xfrm>
        </p:spPr>
        <p:txBody>
          <a:bodyPr vert="horz" lIns="91440" tIns="45720" rIns="91440" bIns="45720" rtlCol="0" anchor="t">
            <a:noAutofit/>
          </a:bodyPr>
          <a:lstStyle/>
          <a:p>
            <a:pPr marL="0" indent="0">
              <a:spcBef>
                <a:spcPts val="0"/>
              </a:spcBef>
              <a:spcAft>
                <a:spcPts val="600"/>
              </a:spcAft>
              <a:buNone/>
            </a:pPr>
            <a:r>
              <a:rPr lang="fr-FR" sz="2400" dirty="0"/>
              <a:t>En ce qui concerne le projet de gestion des matières résiduelles, voici quelques exemples d’activités de suivi en lien avec les méthodes de Bioéconomie utilisées à l’école.</a:t>
            </a:r>
            <a:endParaRPr lang="en-US" sz="2400" dirty="0"/>
          </a:p>
          <a:p>
            <a:r>
              <a:rPr lang="fr-FR" sz="2400" dirty="0"/>
              <a:t>Si les élèves veulent vérifier si les attitudes à l’égard de l’élimination des déchets ont changé, ils peuvent mesurer et comparer la quantité et le type de déchets produits chaque jour.</a:t>
            </a:r>
            <a:endParaRPr lang="en-US" sz="2400" dirty="0"/>
          </a:p>
        </p:txBody>
      </p:sp>
      <p:pic>
        <p:nvPicPr>
          <p:cNvPr id="4" name="Picture 2">
            <a:extLst>
              <a:ext uri="{FF2B5EF4-FFF2-40B4-BE49-F238E27FC236}">
                <a16:creationId xmlns:a16="http://schemas.microsoft.com/office/drawing/2014/main" id="{C70BF709-4D60-9B27-E7E9-D63B414E4C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52DAE862-8A77-944D-00FB-B2BBF2EA2D4B}"/>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a:t>Mettons la théorie en pratique</a:t>
            </a:r>
            <a:endParaRPr lang="en-GB" sz="3600" b="1"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184" y="2274622"/>
            <a:ext cx="4104456" cy="230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3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1196752"/>
            <a:ext cx="10585176" cy="2566532"/>
          </a:xfrm>
        </p:spPr>
        <p:txBody>
          <a:bodyPr>
            <a:normAutofit/>
          </a:bodyPr>
          <a:lstStyle/>
          <a:p>
            <a:pPr marL="0" indent="0">
              <a:buNone/>
            </a:pPr>
            <a:r>
              <a:rPr lang="fr-FR" sz="2400" dirty="0"/>
              <a:t>Les élèves des collèges et lycées peuvent également concevoir des activités de suivi pour évaluer les programmes d’éducation aux produits biosourcés à travers des questionnaires qu’ils conçoivent et distribuent à leurs pairs pour évaluer leurs connaissances avant et après un programme éducatif ou une campagne sur les produits biosourcés.</a:t>
            </a:r>
            <a:endParaRPr lang="en-US" sz="2400" dirty="0"/>
          </a:p>
          <a:p>
            <a:pPr marL="0" indent="0">
              <a:buNone/>
            </a:pPr>
            <a:endParaRPr lang="el-GR" sz="2400" dirty="0"/>
          </a:p>
        </p:txBody>
      </p:sp>
      <p:pic>
        <p:nvPicPr>
          <p:cNvPr id="4" name="Picture 2">
            <a:extLst>
              <a:ext uri="{FF2B5EF4-FFF2-40B4-BE49-F238E27FC236}">
                <a16:creationId xmlns:a16="http://schemas.microsoft.com/office/drawing/2014/main" id="{46C750CE-5C05-2949-4582-F0E2EF3749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479376" y="156148"/>
            <a:ext cx="703396" cy="101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0CB737D4-23C4-9DB3-A3D7-F1363F3643D5}"/>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a:latin typeface="+mn-lt"/>
              </a:rPr>
              <a:t>Mettons la théorie en pratique</a:t>
            </a:r>
            <a:endParaRPr lang="en-GB" sz="3600" b="1" dirty="0">
              <a:latin typeface="+mn-lt"/>
            </a:endParaRP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708" r="23394"/>
          <a:stretch/>
        </p:blipFill>
        <p:spPr bwMode="auto">
          <a:xfrm>
            <a:off x="839416" y="3140968"/>
            <a:ext cx="3608380" cy="28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927" t="19106" r="16754" b="8940"/>
          <a:stretch/>
        </p:blipFill>
        <p:spPr bwMode="auto">
          <a:xfrm>
            <a:off x="7608168" y="2708921"/>
            <a:ext cx="3974232" cy="304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89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64" y="1711253"/>
            <a:ext cx="6663356" cy="3235498"/>
          </a:xfrm>
        </p:spPr>
        <p:txBody>
          <a:bodyPr vert="horz" lIns="91440" tIns="45720" rIns="91440" bIns="45720" rtlCol="0" anchor="t">
            <a:noAutofit/>
          </a:bodyPr>
          <a:lstStyle/>
          <a:p>
            <a:pPr marL="0" indent="0">
              <a:spcBef>
                <a:spcPts val="0"/>
              </a:spcBef>
              <a:spcAft>
                <a:spcPts val="600"/>
              </a:spcAft>
              <a:buNone/>
            </a:pPr>
            <a:r>
              <a:rPr lang="fr-FR" sz="2000" dirty="0"/>
              <a:t>Les étudiants peuvent mettre à jour et afficher les résultats de plusieurs façons. Par exemple:</a:t>
            </a:r>
            <a:endParaRPr lang="en-US" sz="2000" dirty="0">
              <a:cs typeface="Calibri"/>
            </a:endParaRPr>
          </a:p>
          <a:p>
            <a:pPr>
              <a:spcBef>
                <a:spcPts val="0"/>
              </a:spcBef>
              <a:spcAft>
                <a:spcPts val="600"/>
              </a:spcAft>
            </a:pPr>
            <a:r>
              <a:rPr lang="fr-FR" sz="2000" dirty="0"/>
              <a:t>Ils peuvent utiliser des écrans numériques dans le hall principal, la cafétéria, la bibliothèque et le site web de l’école pour afficher des données en temps réel sur la gestion des déchets et l’utilisation de produits biosourcés.
Le comité écologique peut demander un panneau dans le couloir principal, qui peut être mis à jour chaque semaine avec des graphiques, des tableaux et des résumés de données liées au projet de gestion des déchets.</a:t>
            </a:r>
            <a:endParaRPr lang="el-G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201614"/>
            <a:ext cx="4003145" cy="126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2564904"/>
            <a:ext cx="3974232" cy="296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3373BA2-2B72-B160-1E04-7399B1BF2E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AFB4CC57-9E1E-B067-3591-D16916073E98}"/>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a:t>Mettons la théorie en pratique</a:t>
            </a:r>
            <a:endParaRPr lang="en-GB" sz="3600" b="1" dirty="0"/>
          </a:p>
        </p:txBody>
      </p:sp>
    </p:spTree>
    <p:extLst>
      <p:ext uri="{BB962C8B-B14F-4D97-AF65-F5344CB8AC3E}">
        <p14:creationId xmlns:p14="http://schemas.microsoft.com/office/powerpoint/2010/main" val="328676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171" y="1558387"/>
            <a:ext cx="6814074" cy="4638722"/>
          </a:xfrm>
        </p:spPr>
        <p:txBody>
          <a:bodyPr vert="horz" lIns="91440" tIns="45720" rIns="91440" bIns="45720" rtlCol="0" anchor="t">
            <a:normAutofit/>
          </a:bodyPr>
          <a:lstStyle/>
          <a:p>
            <a:pPr marL="0" indent="0">
              <a:spcBef>
                <a:spcPts val="0"/>
              </a:spcBef>
              <a:spcAft>
                <a:spcPts val="600"/>
              </a:spcAft>
              <a:buNone/>
            </a:pPr>
            <a:r>
              <a:rPr lang="fr-FR" sz="2000" dirty="0"/>
              <a:t>Les étudiants peuvent mettre à jour et afficher les résultats de plusieurs façons. Par exemple:</a:t>
            </a:r>
            <a:endParaRPr lang="en-US" sz="2000" dirty="0"/>
          </a:p>
          <a:p>
            <a:pPr>
              <a:spcBef>
                <a:spcPts val="0"/>
              </a:spcBef>
              <a:spcAft>
                <a:spcPts val="600"/>
              </a:spcAft>
              <a:buFont typeface="Wingdings" pitchFamily="2" charset="2"/>
              <a:buChar char="Ø"/>
            </a:pPr>
            <a:r>
              <a:rPr lang="fr-FR" sz="2000" b="1" dirty="0"/>
              <a:t>Bulletins d’information mensuels </a:t>
            </a:r>
            <a:r>
              <a:rPr lang="fr-FR" sz="2000" dirty="0"/>
              <a:t>de l’école dans lesquels le comité écologique peut publier une section avec des mises à jour sur les projets environnementaux, y compris des données sur l’utilisation des produits biosourcés et leur impact. Les bulletins d’information peuvent être distribués à tous les élèves, au personnel et aux parents.
</a:t>
            </a:r>
            <a:r>
              <a:rPr lang="fr-FR" sz="2000" b="1" dirty="0"/>
              <a:t>Des présentations et des assemblées en classe </a:t>
            </a:r>
            <a:r>
              <a:rPr lang="fr-FR" sz="2000" dirty="0"/>
              <a:t>qui peuvent avoir lieu à la fin de chaque trimestre, les coordinateurs élèves du comité écologique peuvent présenter à leurs pairs, aux enseignants et aux parents les résultats de leurs activités de suivi et les progrès par rapport aux objectifs initiaux.</a:t>
            </a:r>
            <a:endParaRPr lang="el-GR" sz="1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952" y="1988840"/>
            <a:ext cx="40324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FA6A8179-4428-1EF6-8173-D7DE06D28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9A5A337F-0027-B2C5-A55B-016239B06514}"/>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a:latin typeface="+mn-lt"/>
              </a:rPr>
              <a:t>Mettons la théorie en pratique</a:t>
            </a:r>
            <a:endParaRPr lang="en-GB" sz="3600" b="1" dirty="0">
              <a:latin typeface="+mn-lt"/>
            </a:endParaRPr>
          </a:p>
        </p:txBody>
      </p:sp>
    </p:spTree>
    <p:extLst>
      <p:ext uri="{BB962C8B-B14F-4D97-AF65-F5344CB8AC3E}">
        <p14:creationId xmlns:p14="http://schemas.microsoft.com/office/powerpoint/2010/main" val="96520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634" y="1417639"/>
            <a:ext cx="10890766" cy="4316888"/>
          </a:xfrm>
        </p:spPr>
        <p:txBody>
          <a:bodyPr vert="horz" lIns="91440" tIns="45720" rIns="91440" bIns="45720" rtlCol="0" anchor="t">
            <a:normAutofit/>
          </a:bodyPr>
          <a:lstStyle/>
          <a:p>
            <a:pPr marL="0" indent="0">
              <a:spcBef>
                <a:spcPts val="0"/>
              </a:spcBef>
              <a:spcAft>
                <a:spcPts val="600"/>
              </a:spcAft>
              <a:buNone/>
            </a:pPr>
            <a:r>
              <a:rPr lang="fr-FR" sz="2400" dirty="0"/>
              <a:t>Suivi du plan d’action concernant la gestion des déchets à l’école :</a:t>
            </a:r>
            <a:endParaRPr lang="en-US" sz="2400" dirty="0"/>
          </a:p>
          <a:p>
            <a:r>
              <a:rPr lang="fr-FR" sz="2400" dirty="0"/>
              <a:t>Les élèves du primaire utiliseraient probablement de simples tableaux et registres pour estimer la quantité de déchets qu’ils produisent.
Les collégiens estimeraient la réduction mensuelle des déchets en lisant les résultats et en comparant les changements.
Les élèves du secondaire seraient en mesure de faire un sondage et une analyse statistique liés au processus de compostage et de calculer le montant de l’argent économisé pour l’école sur une base mensuelle.</a:t>
            </a:r>
            <a:endParaRPr lang="en-US" sz="2400" dirty="0"/>
          </a:p>
        </p:txBody>
      </p:sp>
      <p:pic>
        <p:nvPicPr>
          <p:cNvPr id="4" name="Picture 2">
            <a:extLst>
              <a:ext uri="{FF2B5EF4-FFF2-40B4-BE49-F238E27FC236}">
                <a16:creationId xmlns:a16="http://schemas.microsoft.com/office/drawing/2014/main" id="{D3945FE0-A7BD-B6D7-69DA-E0C322CCA8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BA458AFE-23BE-260D-7901-4203D6577A0E}"/>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a:latin typeface="+mn-lt"/>
              </a:rPr>
              <a:t>Mettons la théorie en pratique</a:t>
            </a:r>
            <a:endParaRPr lang="en-GB" sz="3600" b="1" dirty="0">
              <a:latin typeface="+mn-lt"/>
            </a:endParaRPr>
          </a:p>
        </p:txBody>
      </p:sp>
    </p:spTree>
    <p:extLst>
      <p:ext uri="{BB962C8B-B14F-4D97-AF65-F5344CB8AC3E}">
        <p14:creationId xmlns:p14="http://schemas.microsoft.com/office/powerpoint/2010/main" val="79751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3823" y="1582549"/>
            <a:ext cx="10590031" cy="4120075"/>
          </a:xfrm>
        </p:spPr>
        <p:txBody>
          <a:bodyPr vert="horz" lIns="91440" tIns="45720" rIns="91440" bIns="45720" rtlCol="0" anchor="t">
            <a:normAutofit/>
          </a:bodyPr>
          <a:lstStyle/>
          <a:p>
            <a:pPr marL="0" indent="0">
              <a:spcBef>
                <a:spcPts val="0"/>
              </a:spcBef>
              <a:spcAft>
                <a:spcPts val="600"/>
              </a:spcAft>
              <a:buNone/>
            </a:pPr>
            <a:r>
              <a:rPr lang="fr-FR" sz="2400" dirty="0"/>
              <a:t>Dans le cadre d’un suivi de programme de recyclage visant à réduire les déchets, les élèves peuvent décider de comparer la totalité du papier recyclé sur une période de trois mois et de la comparer à l’objectif initial. Si l’objectif n’est pas atteint, ils peuvent essayer d’en trouver les raisons.</a:t>
            </a:r>
            <a:endParaRPr lang="en-US" sz="2400" dirty="0"/>
          </a:p>
          <a:p>
            <a:r>
              <a:rPr lang="fr-FR" sz="2400" b="1" dirty="0"/>
              <a:t>Serait-ce le cas en raison d’un manque de sensibilisation ? 
Serait-ce dû à un nombre insuffisant de poubelles ?</a:t>
            </a:r>
            <a:endParaRPr lang="en-US" sz="2400" dirty="0"/>
          </a:p>
          <a:p>
            <a:pPr marL="0" indent="0">
              <a:buNone/>
            </a:pPr>
            <a:r>
              <a:rPr lang="fr-FR" sz="2400" dirty="0"/>
              <a:t>Ensuite, ils peuvent ajuster le plan en augmentant la notoriété par le biais de campagnes ou en ajoutant plus de bacs.</a:t>
            </a:r>
            <a:endParaRPr lang="en-US" sz="2400" dirty="0"/>
          </a:p>
        </p:txBody>
      </p:sp>
      <p:pic>
        <p:nvPicPr>
          <p:cNvPr id="3" name="Picture 2">
            <a:extLst>
              <a:ext uri="{FF2B5EF4-FFF2-40B4-BE49-F238E27FC236}">
                <a16:creationId xmlns:a16="http://schemas.microsoft.com/office/drawing/2014/main" id="{F3AF85D3-5CFD-3B2E-A5D6-905389F3A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DBF039EE-D4CF-4203-0894-5ABD8DC02AFF}"/>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a:t>Mettons la théorie en pratique</a:t>
            </a:r>
            <a:endParaRPr lang="en-GB" sz="3600" b="1" dirty="0"/>
          </a:p>
        </p:txBody>
      </p:sp>
    </p:spTree>
    <p:extLst>
      <p:ext uri="{BB962C8B-B14F-4D97-AF65-F5344CB8AC3E}">
        <p14:creationId xmlns:p14="http://schemas.microsoft.com/office/powerpoint/2010/main" val="331357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42" y="1699773"/>
            <a:ext cx="7729463" cy="5086813"/>
          </a:xfrm>
        </p:spPr>
        <p:txBody>
          <a:bodyPr vert="horz" lIns="91440" tIns="45720" rIns="91440" bIns="45720" rtlCol="0" anchor="t">
            <a:noAutofit/>
          </a:bodyPr>
          <a:lstStyle/>
          <a:p>
            <a:r>
              <a:rPr lang="fr-FR" sz="2000" dirty="0"/>
              <a:t>Dans le cadre d’un suivi concernant l’utilisation de produits biosourcés pour transporter les aliments et les collations à la cafétéria de l’école, les élèves peuvent examiner les résultats de l’enquête au cours du premier semestre.
Si l’utilisation n’a pas augmenté, comme prévu à l’origine dans le plan d’action, les étudiants peuvent se pencher sur les paramètres de coût et de disponibilité.
Une modification possible du plan consisterait à trouver des fournisseurs rentables ou à informer la communauté scolaire par le biais d’une campagne sur les avantages de l’utilisation de produits biosourcés.</a:t>
            </a:r>
            <a:endParaRPr lang="el-GR" sz="2000" dirty="0"/>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009" y="1700808"/>
            <a:ext cx="3198391" cy="415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9922A58B-DC4F-93B7-D1A0-33F5A470D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07259363-2785-4A21-0715-AB6590229538}"/>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b="1" dirty="0">
                <a:latin typeface="+mn-lt"/>
              </a:rPr>
              <a:t>Mettons la théorie en pratique</a:t>
            </a:r>
            <a:endParaRPr lang="en-GB" sz="3600" b="1" dirty="0">
              <a:latin typeface="+mn-lt"/>
            </a:endParaRPr>
          </a:p>
        </p:txBody>
      </p:sp>
    </p:spTree>
    <p:extLst>
      <p:ext uri="{BB962C8B-B14F-4D97-AF65-F5344CB8AC3E}">
        <p14:creationId xmlns:p14="http://schemas.microsoft.com/office/powerpoint/2010/main" val="49711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Ressources</a:t>
            </a:r>
            <a:r>
              <a:rPr lang="en-US" b="1" dirty="0"/>
              <a:t> </a:t>
            </a:r>
            <a:r>
              <a:rPr lang="en-US" b="1" dirty="0" err="1"/>
              <a:t>éducatives</a:t>
            </a:r>
            <a:endParaRPr lang="el-GR" b="1" dirty="0"/>
          </a:p>
        </p:txBody>
      </p:sp>
      <p:sp>
        <p:nvSpPr>
          <p:cNvPr id="4" name="Content Placeholder 3"/>
          <p:cNvSpPr txBox="1">
            <a:spLocks noGrp="1"/>
          </p:cNvSpPr>
          <p:nvPr>
            <p:ph idx="1"/>
          </p:nvPr>
        </p:nvSpPr>
        <p:spPr>
          <a:xfrm>
            <a:off x="1981200" y="1600201"/>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a:extLst>
              <a:ext uri="{FF2B5EF4-FFF2-40B4-BE49-F238E27FC236}">
                <a16:creationId xmlns:a16="http://schemas.microsoft.com/office/drawing/2014/main" id="{2AEF3B2B-0E49-4BC9-A496-FF35DA12A953}"/>
              </a:ext>
            </a:extLst>
          </p:cNvPr>
          <p:cNvSpPr>
            <a:spLocks noGrp="1"/>
          </p:cNvSpPr>
          <p:nvPr>
            <p:ph type="subTitle" idx="10"/>
          </p:nvPr>
        </p:nvSpPr>
        <p:spPr/>
        <p:txBody>
          <a:bodyPr/>
          <a:lstStyle/>
          <a:p>
            <a:endParaRPr lang="pt-PT"/>
          </a:p>
        </p:txBody>
      </p:sp>
      <p:sp>
        <p:nvSpPr>
          <p:cNvPr id="2" name="Marcador de Posição do Texto 1">
            <a:extLst>
              <a:ext uri="{FF2B5EF4-FFF2-40B4-BE49-F238E27FC236}">
                <a16:creationId xmlns:a16="http://schemas.microsoft.com/office/drawing/2014/main" id="{13727AA5-CB42-67BA-8033-1D36D399675F}"/>
              </a:ext>
            </a:extLst>
          </p:cNvPr>
          <p:cNvSpPr>
            <a:spLocks noGrp="1"/>
          </p:cNvSpPr>
          <p:nvPr>
            <p:ph type="body" idx="1"/>
          </p:nvPr>
        </p:nvSpPr>
        <p:spPr>
          <a:xfrm>
            <a:off x="4439816" y="1322831"/>
            <a:ext cx="2880766" cy="707886"/>
          </a:xfrm>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err="1">
                <a:latin typeface="+mn-lt"/>
              </a:rPr>
              <a:t>Surveiller</a:t>
            </a:r>
            <a:r>
              <a:rPr lang="en-US" sz="3200" b="1" dirty="0">
                <a:latin typeface="+mn-lt"/>
              </a:rPr>
              <a:t> et </a:t>
            </a:r>
            <a:r>
              <a:rPr lang="en-US" sz="3200" b="1" dirty="0" err="1">
                <a:latin typeface="+mn-lt"/>
              </a:rPr>
              <a:t>évaluer</a:t>
            </a:r>
            <a:r>
              <a:rPr lang="en-US" sz="3200" b="1" dirty="0">
                <a:latin typeface="+mn-lt"/>
              </a:rPr>
              <a:t> </a:t>
            </a:r>
            <a:r>
              <a:rPr lang="en-US" sz="3200" b="1" dirty="0" err="1">
                <a:latin typeface="+mn-lt"/>
              </a:rPr>
              <a:t>signifie</a:t>
            </a:r>
            <a:r>
              <a:rPr lang="en-US" sz="3200" b="1" dirty="0">
                <a:latin typeface="+mn-lt"/>
              </a:rPr>
              <a:t>...</a:t>
            </a:r>
            <a:endParaRPr lang="el-GR" sz="3200" b="1" dirty="0">
              <a:latin typeface="+mn-lt"/>
            </a:endParaRPr>
          </a:p>
        </p:txBody>
      </p:sp>
      <p:sp>
        <p:nvSpPr>
          <p:cNvPr id="3" name="Content Placeholder 2"/>
          <p:cNvSpPr>
            <a:spLocks noGrp="1"/>
          </p:cNvSpPr>
          <p:nvPr>
            <p:ph idx="1"/>
          </p:nvPr>
        </p:nvSpPr>
        <p:spPr>
          <a:xfrm>
            <a:off x="609600" y="1556793"/>
            <a:ext cx="5558408" cy="2572125"/>
          </a:xfrm>
        </p:spPr>
        <p:txBody>
          <a:bodyPr anchor="ctr">
            <a:normAutofit/>
          </a:bodyPr>
          <a:lstStyle/>
          <a:p>
            <a:pPr marL="0" indent="0">
              <a:buNone/>
            </a:pPr>
            <a:r>
              <a:rPr lang="fr-FR" sz="2400" dirty="0"/>
              <a:t>Déterminer si vous atteignez ou non les objectifs établis dans votre plan d’action. Pour ce faire, vous devez surveiller et mesurer vos progrès.</a:t>
            </a:r>
            <a:endParaRPr lang="el-GR" sz="2400" dirty="0"/>
          </a:p>
        </p:txBody>
      </p:sp>
      <p:sp>
        <p:nvSpPr>
          <p:cNvPr id="4" name="TextBox 3"/>
          <p:cNvSpPr txBox="1"/>
          <p:nvPr/>
        </p:nvSpPr>
        <p:spPr>
          <a:xfrm>
            <a:off x="609600" y="4653136"/>
            <a:ext cx="6408712" cy="400110"/>
          </a:xfrm>
          <a:prstGeom prst="rect">
            <a:avLst/>
          </a:prstGeom>
          <a:noFill/>
        </p:spPr>
        <p:txBody>
          <a:bodyPr wrap="square" rtlCol="0">
            <a:spAutoFit/>
          </a:bodyPr>
          <a:lstStyle/>
          <a:p>
            <a:r>
              <a:rPr lang="en-US" sz="2000" dirty="0">
                <a:hlinkClick r:id="rId2"/>
              </a:rPr>
              <a:t>https://www.ecoschools.global/seven-steps-methodology</a:t>
            </a:r>
            <a:endParaRPr lang="en-US" sz="2000" dirty="0"/>
          </a:p>
        </p:txBody>
      </p:sp>
      <p:pic>
        <p:nvPicPr>
          <p:cNvPr id="6" name="Picture 5">
            <a:extLst>
              <a:ext uri="{FF2B5EF4-FFF2-40B4-BE49-F238E27FC236}">
                <a16:creationId xmlns:a16="http://schemas.microsoft.com/office/drawing/2014/main" id="{4F73BA80-A995-A08B-163D-AB505FCDCF46}"/>
              </a:ext>
            </a:extLst>
          </p:cNvPr>
          <p:cNvPicPr>
            <a:picLocks noChangeAspect="1"/>
          </p:cNvPicPr>
          <p:nvPr/>
        </p:nvPicPr>
        <p:blipFill>
          <a:blip r:embed="rId3"/>
          <a:stretch>
            <a:fillRect/>
          </a:stretch>
        </p:blipFill>
        <p:spPr>
          <a:xfrm>
            <a:off x="6508583" y="1427498"/>
            <a:ext cx="5230729" cy="3016417"/>
          </a:xfrm>
          <a:prstGeom prst="rect">
            <a:avLst/>
          </a:prstGeom>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42554"/>
            <a:ext cx="10972800" cy="1143000"/>
          </a:xfrm>
        </p:spPr>
        <p:txBody>
          <a:bodyPr>
            <a:normAutofit/>
          </a:bodyPr>
          <a:lstStyle/>
          <a:p>
            <a:pPr algn="l"/>
            <a:r>
              <a:rPr lang="fr-FR" sz="3200" b="1" dirty="0">
                <a:latin typeface="+mn-lt"/>
              </a:rPr>
              <a:t>Surveiller et évaluer, c’est aussi que...</a:t>
            </a:r>
            <a:endParaRPr lang="el-GR" sz="3200" b="1" dirty="0">
              <a:latin typeface="+mn-lt"/>
            </a:endParaRPr>
          </a:p>
        </p:txBody>
      </p:sp>
      <p:sp>
        <p:nvSpPr>
          <p:cNvPr id="3" name="Content Placeholder 2"/>
          <p:cNvSpPr>
            <a:spLocks noGrp="1"/>
          </p:cNvSpPr>
          <p:nvPr>
            <p:ph idx="1"/>
          </p:nvPr>
        </p:nvSpPr>
        <p:spPr>
          <a:xfrm>
            <a:off x="248652" y="1556793"/>
            <a:ext cx="11438021" cy="4525963"/>
          </a:xfrm>
        </p:spPr>
        <p:txBody>
          <a:bodyPr vert="horz" lIns="91440" tIns="45720" rIns="91440" bIns="45720" rtlCol="0" anchor="t">
            <a:noAutofit/>
          </a:bodyPr>
          <a:lstStyle/>
          <a:p>
            <a:pPr marL="514350" indent="-514350">
              <a:buFont typeface="+mj-lt"/>
              <a:buAutoNum type="arabicPeriod"/>
            </a:pPr>
            <a:r>
              <a:rPr lang="fr-FR" sz="2000" dirty="0"/>
              <a:t>Dans la mesure du possible, les élèves devraient être chargés d’effectuer des activités de surveillance
Les résultats de la surveillance doivent être régulièrement mis à jour et affichés pour que toute l’école puisse les voir.
Les méthodes de suivi que vous utiliserez dépendront des objectifs et des critères de mesure décidés dans votre plan d’action pour les sujets que vous souhaitez examiner, ainsi que de l’âge et des capacités des élèves et des autres personnes qui le réalisent
L’évaluation fait suite au suivi. L’évaluation du succès de vos activités vous permettra d’apporter des modifications à votre Plan d’action si nécessaire.</a:t>
            </a:r>
            <a:endParaRPr lang="en-US" sz="2000" dirty="0">
              <a:cs typeface="Calibri"/>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428"/>
            <a:ext cx="9208169" cy="1143000"/>
          </a:xfrm>
        </p:spPr>
        <p:txBody>
          <a:bodyPr>
            <a:noAutofit/>
          </a:bodyPr>
          <a:lstStyle/>
          <a:p>
            <a:pPr algn="l"/>
            <a:r>
              <a:rPr lang="fr-FR" sz="2400" b="1" dirty="0">
                <a:latin typeface="+mn-lt"/>
              </a:rPr>
              <a:t>1. Dans la mesure du possible, les élèves devraient être chargés d’effectuer des activités de suivi.</a:t>
            </a:r>
            <a:endParaRPr lang="en-US" sz="2400" b="1" dirty="0">
              <a:latin typeface="+mn-lt"/>
              <a:cs typeface="Calibri"/>
            </a:endParaRPr>
          </a:p>
        </p:txBody>
      </p:sp>
      <p:sp>
        <p:nvSpPr>
          <p:cNvPr id="3" name="Content Placeholder 2"/>
          <p:cNvSpPr>
            <a:spLocks noGrp="1"/>
          </p:cNvSpPr>
          <p:nvPr>
            <p:ph idx="1"/>
          </p:nvPr>
        </p:nvSpPr>
        <p:spPr>
          <a:xfrm>
            <a:off x="609600" y="1340768"/>
            <a:ext cx="10972800" cy="3960440"/>
          </a:xfrm>
        </p:spPr>
        <p:txBody>
          <a:bodyPr vert="horz" lIns="91440" tIns="45720" rIns="91440" bIns="45720" rtlCol="0" anchor="t">
            <a:noAutofit/>
          </a:bodyPr>
          <a:lstStyle/>
          <a:p>
            <a:pPr marL="0" indent="0">
              <a:buNone/>
            </a:pPr>
            <a:r>
              <a:rPr lang="fr-FR" sz="1800" dirty="0">
                <a:cs typeface="Calibri"/>
              </a:rPr>
              <a:t>Il y a beaucoup d’avantages pour les étudiants impliqués dans les activités de surveillance.</a:t>
            </a:r>
            <a:endParaRPr lang="en-US" sz="1800" dirty="0">
              <a:cs typeface="Calibri"/>
            </a:endParaRPr>
          </a:p>
          <a:p>
            <a:r>
              <a:rPr lang="fr-FR" sz="1800" b="1" dirty="0">
                <a:cs typeface="Calibri"/>
              </a:rPr>
              <a:t>Apprentissage pratique : Les étudiants développent leurs compétences en recherche grâce à une expérience pratique dans des domaines tels que la collecte de données, l’analyse et la résolution de problèmes.
Engagement et appropriation : À chaque étape de la philosophie des Eco-</a:t>
            </a:r>
            <a:r>
              <a:rPr lang="fr-FR" sz="1800" b="1" dirty="0" err="1">
                <a:cs typeface="Calibri"/>
              </a:rPr>
              <a:t>Schools</a:t>
            </a:r>
            <a:r>
              <a:rPr lang="fr-FR" sz="1800" b="1" dirty="0">
                <a:cs typeface="Calibri"/>
              </a:rPr>
              <a:t>, les élèves apprennent comment s’impliquer activement et l’impact de leurs actions sur l’environnement.
Responsabilité et responsabilisation : Les élèves sont responsables de la réalisation des activités de surveillance et sont en mesure d’être témoins des résultats de leurs actions.
Collaboration et travail d’équipe : À toutes les étapes, les élèves travaillent ensemble et développent leurs compétences de collaboration mais aussi leurs compétences de leadership. Par conséquent, ils construisent leur confiance et leur sentiment d’appartenance à un groupe qui s’efforce de changer l’école grâce au travail d’équipe.</a:t>
            </a:r>
            <a:endParaRPr lang="en-US" sz="1800" dirty="0">
              <a:cs typeface="Calibri"/>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95348" cy="1143000"/>
          </a:xfrm>
        </p:spPr>
        <p:txBody>
          <a:bodyPr>
            <a:noAutofit/>
          </a:bodyPr>
          <a:lstStyle/>
          <a:p>
            <a:pPr marL="514350" indent="-514350" algn="l"/>
            <a:r>
              <a:rPr lang="fr-FR" sz="2400" b="1" dirty="0"/>
              <a:t>2. Les résultats de la surveillance doivent être régulièrement mis à jour et affichés pour que toute l’école puisse les voir.</a:t>
            </a:r>
            <a:endParaRPr lang="en-US" sz="2400" b="1" dirty="0">
              <a:cs typeface="Calibri"/>
            </a:endParaRPr>
          </a:p>
        </p:txBody>
      </p:sp>
      <p:sp>
        <p:nvSpPr>
          <p:cNvPr id="3" name="Content Placeholder 2"/>
          <p:cNvSpPr>
            <a:spLocks noGrp="1"/>
          </p:cNvSpPr>
          <p:nvPr>
            <p:ph idx="1"/>
          </p:nvPr>
        </p:nvSpPr>
        <p:spPr>
          <a:xfrm>
            <a:off x="608994" y="1603303"/>
            <a:ext cx="10972800" cy="4392488"/>
          </a:xfrm>
        </p:spPr>
        <p:txBody>
          <a:bodyPr vert="horz" lIns="91440" tIns="45720" rIns="91440" bIns="45720" rtlCol="0" anchor="t">
            <a:noAutofit/>
          </a:bodyPr>
          <a:lstStyle/>
          <a:p>
            <a:pPr marL="0" indent="0">
              <a:spcBef>
                <a:spcPts val="0"/>
              </a:spcBef>
              <a:spcAft>
                <a:spcPts val="600"/>
              </a:spcAft>
              <a:buNone/>
            </a:pPr>
            <a:r>
              <a:rPr lang="fr-FR" sz="2400" dirty="0">
                <a:latin typeface="+mj-lt"/>
              </a:rPr>
              <a:t>Lorsque les écoles suivent les résultats de leurs actions et les affichent pour que l’ensemble de l’école puisse les voir, elles promeuvent :</a:t>
            </a:r>
            <a:endParaRPr lang="en-US" sz="2400" dirty="0">
              <a:latin typeface="+mj-lt"/>
            </a:endParaRPr>
          </a:p>
          <a:p>
            <a:r>
              <a:rPr lang="fr-FR" sz="2400" dirty="0">
                <a:latin typeface="+mj-lt"/>
              </a:rPr>
              <a:t>Valeur éducative parce qu’ils aident les élèves à apprendre à lire les résultats et à développer des compétences en résolution de problèmes, ce qui est essentiel pour favoriser de futurs citoyens actifs.
L’engagement, car lorsque les élèves, le personnel et les parents voient les résultats de leurs efforts, ils sont plus susceptibles de rester motivés et de participer activement.
La transparence en fournissant à la communauté scolaire des données précises et à jour sur les projets.</a:t>
            </a:r>
            <a:endParaRPr lang="en-US" sz="24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58" y="274638"/>
            <a:ext cx="8983579" cy="1126958"/>
          </a:xfrm>
        </p:spPr>
        <p:txBody>
          <a:bodyPr>
            <a:noAutofit/>
          </a:bodyPr>
          <a:lstStyle/>
          <a:p>
            <a:pPr marL="514350" indent="-514350" algn="l"/>
            <a:r>
              <a:rPr lang="fr-FR" sz="2400" b="1" dirty="0"/>
              <a:t>2. Les résultats de la surveillance doivent être régulièrement mis à jour et affichés pour que toute l’école puisse les voir.</a:t>
            </a:r>
            <a:endParaRPr lang="en-US" sz="2400" b="1" dirty="0">
              <a:cs typeface="Calibri"/>
            </a:endParaRPr>
          </a:p>
        </p:txBody>
      </p:sp>
      <p:sp>
        <p:nvSpPr>
          <p:cNvPr id="3" name="Content Placeholder 2"/>
          <p:cNvSpPr>
            <a:spLocks noGrp="1"/>
          </p:cNvSpPr>
          <p:nvPr>
            <p:ph idx="1"/>
          </p:nvPr>
        </p:nvSpPr>
        <p:spPr>
          <a:xfrm>
            <a:off x="592952" y="1402777"/>
            <a:ext cx="10972800" cy="4392488"/>
          </a:xfrm>
        </p:spPr>
        <p:txBody>
          <a:bodyPr vert="horz" lIns="91440" tIns="45720" rIns="91440" bIns="45720" rtlCol="0" anchor="t">
            <a:noAutofit/>
          </a:bodyPr>
          <a:lstStyle/>
          <a:p>
            <a:pPr marL="0" indent="0">
              <a:spcBef>
                <a:spcPts val="0"/>
              </a:spcBef>
              <a:spcAft>
                <a:spcPts val="600"/>
              </a:spcAft>
              <a:buNone/>
            </a:pPr>
            <a:r>
              <a:rPr lang="fr-FR" sz="2400" dirty="0">
                <a:latin typeface="+mj-lt"/>
              </a:rPr>
              <a:t>Lorsque les écoles suivent les résultats de leurs actions et les affichent pour que l’ensemble de l’école puisse les voir, elles promeuvent :</a:t>
            </a:r>
            <a:endParaRPr lang="en-US" sz="2400" dirty="0">
              <a:latin typeface="+mj-lt"/>
              <a:cs typeface="Calibri"/>
            </a:endParaRPr>
          </a:p>
          <a:p>
            <a:r>
              <a:rPr lang="fr-FR" sz="2400" dirty="0">
                <a:latin typeface="+mj-lt"/>
              </a:rPr>
              <a:t>Célébration des réussites alors que les mises à jour donnent à la communauté scolaire l’occasion de réfléchir aux progrès réalisés et de célébrer les réalisations.
Motivation et inspiration, car lorsque les élèves ont la preuve qu’une action qu’ils ont mise en œuvre a eu des résultats positifs, ils sont plus enclins à prendre d’autres mesures par le biais d’initiatives similaires et à amplifier l’impact des efforts de l’école.
Prise de décision basée sur les données, car les résultats peuvent être utilisés efficacement pour ajuster le plan d’action initial et améliorer les résultats.</a:t>
            </a:r>
            <a:endParaRPr lang="en-US" sz="2400" dirty="0">
              <a:latin typeface="+mj-lt"/>
            </a:endParaRPr>
          </a:p>
        </p:txBody>
      </p:sp>
    </p:spTree>
    <p:extLst>
      <p:ext uri="{BB962C8B-B14F-4D97-AF65-F5344CB8AC3E}">
        <p14:creationId xmlns:p14="http://schemas.microsoft.com/office/powerpoint/2010/main" val="350879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D568DA-1FEF-1383-BFD6-163652F5A195}"/>
              </a:ext>
            </a:extLst>
          </p:cNvPr>
          <p:cNvSpPr txBox="1">
            <a:spLocks/>
          </p:cNvSpPr>
          <p:nvPr/>
        </p:nvSpPr>
        <p:spPr>
          <a:xfrm>
            <a:off x="609600" y="274638"/>
            <a:ext cx="9456822" cy="1143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r>
              <a:rPr lang="fr-FR" sz="2400" b="1" dirty="0">
                <a:latin typeface="+mn-lt"/>
              </a:rPr>
              <a:t>3. Les méthodes de suivi utilisées doivent dépendre des cibles, des critères de mesure, de l’âge et des capacités des élèves.</a:t>
            </a:r>
            <a:endParaRPr lang="en-US" sz="2400" b="1" dirty="0">
              <a:cs typeface="Calibri"/>
            </a:endParaRPr>
          </a:p>
        </p:txBody>
      </p:sp>
      <p:sp>
        <p:nvSpPr>
          <p:cNvPr id="3" name="Content Placeholder 2"/>
          <p:cNvSpPr>
            <a:spLocks noGrp="1"/>
          </p:cNvSpPr>
          <p:nvPr>
            <p:ph idx="1"/>
          </p:nvPr>
        </p:nvSpPr>
        <p:spPr>
          <a:xfrm>
            <a:off x="1117104" y="2240868"/>
            <a:ext cx="5194920" cy="2700300"/>
          </a:xfrm>
          <a:ln>
            <a:solidFill>
              <a:schemeClr val="accent1"/>
            </a:solidFill>
          </a:ln>
        </p:spPr>
        <p:txBody>
          <a:bodyPr>
            <a:normAutofit fontScale="92500" lnSpcReduction="10000"/>
          </a:bodyPr>
          <a:lstStyle/>
          <a:p>
            <a:r>
              <a:rPr lang="fr-FR" sz="2400" dirty="0"/>
              <a:t>Cela signifie que les outils et les techniques utilisés pour suivre les progrès doivent être adaptés aux objectifs spécifiques fixés dans le plan d’action, aux normes utilisées pour l’évaluation et aux niveaux de développement et aux compétences des élèves.</a:t>
            </a:r>
            <a:endParaRPr lang="el-GR" sz="2400" dirty="0"/>
          </a:p>
        </p:txBody>
      </p:sp>
      <p:pic>
        <p:nvPicPr>
          <p:cNvPr id="1026" name="Picture 2" descr="Hard vs Soft Skills: How They Differ (Examples Included)">
            <a:extLst>
              <a:ext uri="{FF2B5EF4-FFF2-40B4-BE49-F238E27FC236}">
                <a16:creationId xmlns:a16="http://schemas.microsoft.com/office/drawing/2014/main" id="{47921484-4A57-6D97-8EFF-F3E8B2AA73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064" y="2238411"/>
            <a:ext cx="4775871" cy="268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r-FR" sz="2800" b="1" dirty="0"/>
              <a:t>4. L’évaluation fait suite au suivi.</a:t>
            </a:r>
            <a:endParaRPr lang="el-GR" sz="2800" b="1" dirty="0">
              <a:cs typeface="Calibri"/>
            </a:endParaRPr>
          </a:p>
        </p:txBody>
      </p:sp>
      <p:sp>
        <p:nvSpPr>
          <p:cNvPr id="3" name="Content Placeholder 2"/>
          <p:cNvSpPr>
            <a:spLocks noGrp="1"/>
          </p:cNvSpPr>
          <p:nvPr>
            <p:ph idx="1"/>
          </p:nvPr>
        </p:nvSpPr>
        <p:spPr>
          <a:xfrm>
            <a:off x="609600" y="1340768"/>
            <a:ext cx="10972800" cy="4708526"/>
          </a:xfrm>
        </p:spPr>
        <p:txBody>
          <a:bodyPr vert="horz" lIns="91440" tIns="45720" rIns="91440" bIns="45720" rtlCol="0" anchor="t">
            <a:normAutofit/>
          </a:bodyPr>
          <a:lstStyle/>
          <a:p>
            <a:pPr marL="0" indent="0">
              <a:spcBef>
                <a:spcPts val="0"/>
              </a:spcBef>
              <a:spcAft>
                <a:spcPts val="600"/>
              </a:spcAft>
              <a:buNone/>
            </a:pPr>
            <a:r>
              <a:rPr lang="fr-FR" sz="2200" dirty="0"/>
              <a:t>Cette étape est particulièrement importante pour le Plan d’action puisqu’elle permettra aux élèves de faire tous les ajustements nécessaires. Les questions auxquelles il est répondu à ce stade sont les suivantes :</a:t>
            </a:r>
            <a:endParaRPr lang="en-US" sz="2200" dirty="0"/>
          </a:p>
          <a:p>
            <a:r>
              <a:rPr lang="fr-FR" sz="2200" b="1" dirty="0"/>
              <a:t>Les objectifs sont-ils atteints ? 
Dans quelle mesure ?
Qu’est-ce qui a bien fonctionné ?
Que devons-nous améliorer ?</a:t>
            </a:r>
            <a:endParaRPr lang="en-US" sz="2200" dirty="0">
              <a:cs typeface="Calibri"/>
            </a:endParaRPr>
          </a:p>
          <a:p>
            <a:pPr marL="0" indent="0">
              <a:buNone/>
            </a:pPr>
            <a:r>
              <a:rPr lang="fr-FR" sz="2200" dirty="0"/>
              <a:t>L’ensemble de la communauté scolaire peut participer au processus de collecte de commentaires qui éclairera les ajustements du plan d’action initial. En effet, les différentes perspectives doivent être prises en compte pour que l’évaluation soit valable et objective.</a:t>
            </a:r>
            <a:endParaRPr lang="en-US" sz="2200" dirty="0">
              <a:cs typeface="Calibri"/>
            </a:endParaRPr>
          </a:p>
        </p:txBody>
      </p:sp>
    </p:spTree>
    <p:extLst>
      <p:ext uri="{BB962C8B-B14F-4D97-AF65-F5344CB8AC3E}">
        <p14:creationId xmlns:p14="http://schemas.microsoft.com/office/powerpoint/2010/main" val="95222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196752"/>
            <a:ext cx="10887000" cy="2405690"/>
          </a:xfrm>
        </p:spPr>
        <p:txBody>
          <a:bodyPr>
            <a:noAutofit/>
          </a:bodyPr>
          <a:lstStyle/>
          <a:p>
            <a:pPr marL="0" indent="0">
              <a:spcBef>
                <a:spcPts val="0"/>
              </a:spcBef>
              <a:spcAft>
                <a:spcPts val="600"/>
              </a:spcAft>
              <a:buNone/>
            </a:pPr>
            <a:r>
              <a:rPr lang="fr-FR" sz="2000" dirty="0"/>
              <a:t>En fonction du thème principal, les étudiants peuvent réaliser diverses activités de veille. Par exemple, ils peuvent:</a:t>
            </a:r>
          </a:p>
          <a:p>
            <a:pPr>
              <a:spcBef>
                <a:spcPts val="0"/>
              </a:spcBef>
              <a:spcAft>
                <a:spcPts val="600"/>
              </a:spcAft>
            </a:pPr>
            <a:r>
              <a:rPr lang="fr-FR" sz="2000" dirty="0"/>
              <a:t>Suivez les taux de recyclage en pesant les bacs chaque semaine
Surveillez la consommation d’énergie en lisant les compteurs 
Mesurez le nombre d’élèves qui ont utilisé les bacs à compost en une semaine.
Surveillez la consommation d’eau à l’école et à la maison.</a:t>
            </a:r>
            <a:endParaRPr lang="en-US" sz="2000"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0347" t="20112" r="30347" b="9018"/>
          <a:stretch/>
        </p:blipFill>
        <p:spPr bwMode="auto">
          <a:xfrm>
            <a:off x="8088641" y="3133774"/>
            <a:ext cx="337657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17" t="17188" r="37004" b="26673"/>
          <a:stretch/>
        </p:blipFill>
        <p:spPr bwMode="auto">
          <a:xfrm>
            <a:off x="1847528" y="3819908"/>
            <a:ext cx="3349786" cy="198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BBB66F5B-69DB-98F6-7091-69C99F06C3D3}"/>
              </a:ext>
            </a:extLst>
          </p:cNvPr>
          <p:cNvSpPr>
            <a:spLocks noGrp="1"/>
          </p:cNvSpPr>
          <p:nvPr>
            <p:ph type="title"/>
          </p:nvPr>
        </p:nvSpPr>
        <p:spPr>
          <a:xfrm>
            <a:off x="1381444" y="274638"/>
            <a:ext cx="10200956" cy="1143000"/>
          </a:xfrm>
        </p:spPr>
        <p:txBody>
          <a:bodyPr>
            <a:normAutofit/>
          </a:bodyPr>
          <a:lstStyle/>
          <a:p>
            <a:pPr algn="l"/>
            <a:r>
              <a:rPr lang="fr-FR" sz="3600" b="1" dirty="0">
                <a:latin typeface="+mn-lt"/>
              </a:rPr>
              <a:t>Mettons la théorie en pratique</a:t>
            </a:r>
            <a:endParaRPr lang="en-US" dirty="0"/>
          </a:p>
        </p:txBody>
      </p:sp>
    </p:spTree>
    <p:extLst>
      <p:ext uri="{BB962C8B-B14F-4D97-AF65-F5344CB8AC3E}">
        <p14:creationId xmlns:p14="http://schemas.microsoft.com/office/powerpoint/2010/main" val="658928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642811-E273-4EDA-960F-259AB5FF2D96}">
  <ds:schemaRefs>
    <ds:schemaRef ds:uri="http://schemas.microsoft.com/sharepoint/v3/contenttype/forms"/>
  </ds:schemaRefs>
</ds:datastoreItem>
</file>

<file path=customXml/itemProps2.xml><?xml version="1.0" encoding="utf-8"?>
<ds:datastoreItem xmlns:ds="http://schemas.openxmlformats.org/officeDocument/2006/customXml" ds:itemID="{C8E7BC69-1F16-479F-A451-8099446ECC51}">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customXml/itemProps3.xml><?xml version="1.0" encoding="utf-8"?>
<ds:datastoreItem xmlns:ds="http://schemas.openxmlformats.org/officeDocument/2006/customXml" ds:itemID="{D6F7B176-86BA-402D-84E4-62A61C2D5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Widescreen</PresentationFormat>
  <Paragraphs>48</Paragraphs>
  <Slides>18</Slides>
  <Notes>0</Notes>
  <HiddenSlides>1</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PuviRegular</vt:lpstr>
      <vt:lpstr>Wingdings</vt:lpstr>
      <vt:lpstr>Office Theme</vt:lpstr>
      <vt:lpstr>Matériel de formation</vt:lpstr>
      <vt:lpstr>Surveiller et évaluer signifie...</vt:lpstr>
      <vt:lpstr>Surveiller et évaluer, c’est aussi que...</vt:lpstr>
      <vt:lpstr>1. Dans la mesure du possible, les élèves devraient être chargés d’effectuer des activités de suivi.</vt:lpstr>
      <vt:lpstr>2. Les résultats de la surveillance doivent être régulièrement mis à jour et affichés pour que toute l’école puisse les voir.</vt:lpstr>
      <vt:lpstr>2. Les résultats de la surveillance doivent être régulièrement mis à jour et affichés pour que toute l’école puisse les voir.</vt:lpstr>
      <vt:lpstr>Presentazione standard di PowerPoint</vt:lpstr>
      <vt:lpstr>4. L’évaluation fait suite au suivi.</vt:lpstr>
      <vt:lpstr>Mettons la théorie en pratique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Ressources éducatives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143</cp:revision>
  <dcterms:created xsi:type="dcterms:W3CDTF">2024-05-12T12:39:55Z</dcterms:created>
  <dcterms:modified xsi:type="dcterms:W3CDTF">2025-05-22T13:59:58Z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