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78" r:id="rId5"/>
    <p:sldId id="258" r:id="rId6"/>
    <p:sldId id="259" r:id="rId7"/>
    <p:sldId id="274" r:id="rId8"/>
    <p:sldId id="260" r:id="rId9"/>
    <p:sldId id="280" r:id="rId10"/>
    <p:sldId id="261" r:id="rId11"/>
    <p:sldId id="264" r:id="rId12"/>
    <p:sldId id="266" r:id="rId13"/>
    <p:sldId id="275" r:id="rId14"/>
    <p:sldId id="277" r:id="rId15"/>
    <p:sldId id="267" r:id="rId16"/>
    <p:sldId id="273" r:id="rId17"/>
    <p:sldId id="268" r:id="rId18"/>
    <p:sldId id="271" r:id="rId19"/>
    <p:sldId id="276" r:id="rId20"/>
    <p:sldId id="272" r:id="rId21"/>
    <p:sldId id="279" r:id="rId22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4AFCDE7-C165-9BAC-4808-5AFF3ECDAE84}" name="Reeza Hanselmann" initials="RH" userId="S::reeza@fee.global::796f332d-99f5-4e2b-9f97-6b67832b3c8c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42B6FE6-EEE8-A1D8-C8F4-7A1E43F4585F}" v="98" dt="2024-10-24T11:15:06.36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44" autoAdjust="0"/>
    <p:restoredTop sz="94660"/>
  </p:normalViewPr>
  <p:slideViewPr>
    <p:cSldViewPr>
      <p:cViewPr varScale="1">
        <p:scale>
          <a:sx n="74" d="100"/>
          <a:sy n="74" d="100"/>
        </p:scale>
        <p:origin x="106" y="42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28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7.svg"/><Relationship Id="rId18" Type="http://schemas.openxmlformats.org/officeDocument/2006/relationships/image" Target="../media/image22.png"/><Relationship Id="rId26" Type="http://schemas.openxmlformats.org/officeDocument/2006/relationships/image" Target="../media/image30.png"/><Relationship Id="rId21" Type="http://schemas.openxmlformats.org/officeDocument/2006/relationships/image" Target="../media/image25.svg"/><Relationship Id="rId34" Type="http://schemas.openxmlformats.org/officeDocument/2006/relationships/image" Target="../media/image38.png"/><Relationship Id="rId7" Type="http://schemas.openxmlformats.org/officeDocument/2006/relationships/image" Target="../media/image11.svg"/><Relationship Id="rId12" Type="http://schemas.openxmlformats.org/officeDocument/2006/relationships/image" Target="../media/image16.png"/><Relationship Id="rId17" Type="http://schemas.openxmlformats.org/officeDocument/2006/relationships/image" Target="../media/image21.svg"/><Relationship Id="rId25" Type="http://schemas.openxmlformats.org/officeDocument/2006/relationships/image" Target="../media/image29.svg"/><Relationship Id="rId33" Type="http://schemas.openxmlformats.org/officeDocument/2006/relationships/image" Target="../media/image37.svg"/><Relationship Id="rId2" Type="http://schemas.openxmlformats.org/officeDocument/2006/relationships/image" Target="../media/image6.png"/><Relationship Id="rId16" Type="http://schemas.openxmlformats.org/officeDocument/2006/relationships/image" Target="../media/image20.png"/><Relationship Id="rId20" Type="http://schemas.openxmlformats.org/officeDocument/2006/relationships/image" Target="../media/image24.png"/><Relationship Id="rId29" Type="http://schemas.openxmlformats.org/officeDocument/2006/relationships/image" Target="../media/image33.sv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11" Type="http://schemas.openxmlformats.org/officeDocument/2006/relationships/image" Target="../media/image15.svg"/><Relationship Id="rId24" Type="http://schemas.openxmlformats.org/officeDocument/2006/relationships/image" Target="../media/image28.png"/><Relationship Id="rId32" Type="http://schemas.openxmlformats.org/officeDocument/2006/relationships/image" Target="../media/image36.png"/><Relationship Id="rId37" Type="http://schemas.openxmlformats.org/officeDocument/2006/relationships/image" Target="../media/image41.emf"/><Relationship Id="rId5" Type="http://schemas.openxmlformats.org/officeDocument/2006/relationships/image" Target="../media/image9.emf"/><Relationship Id="rId15" Type="http://schemas.openxmlformats.org/officeDocument/2006/relationships/image" Target="../media/image19.svg"/><Relationship Id="rId23" Type="http://schemas.openxmlformats.org/officeDocument/2006/relationships/image" Target="../media/image27.svg"/><Relationship Id="rId28" Type="http://schemas.openxmlformats.org/officeDocument/2006/relationships/image" Target="../media/image32.png"/><Relationship Id="rId36" Type="http://schemas.openxmlformats.org/officeDocument/2006/relationships/image" Target="../media/image40.emf"/><Relationship Id="rId10" Type="http://schemas.openxmlformats.org/officeDocument/2006/relationships/image" Target="../media/image14.png"/><Relationship Id="rId19" Type="http://schemas.openxmlformats.org/officeDocument/2006/relationships/image" Target="../media/image23.svg"/><Relationship Id="rId31" Type="http://schemas.openxmlformats.org/officeDocument/2006/relationships/image" Target="../media/image35.svg"/><Relationship Id="rId4" Type="http://schemas.openxmlformats.org/officeDocument/2006/relationships/image" Target="../media/image8.svg"/><Relationship Id="rId9" Type="http://schemas.openxmlformats.org/officeDocument/2006/relationships/image" Target="../media/image13.svg"/><Relationship Id="rId14" Type="http://schemas.openxmlformats.org/officeDocument/2006/relationships/image" Target="../media/image18.png"/><Relationship Id="rId22" Type="http://schemas.openxmlformats.org/officeDocument/2006/relationships/image" Target="../media/image26.png"/><Relationship Id="rId27" Type="http://schemas.openxmlformats.org/officeDocument/2006/relationships/image" Target="../media/image31.png"/><Relationship Id="rId30" Type="http://schemas.openxmlformats.org/officeDocument/2006/relationships/image" Target="../media/image34.png"/><Relationship Id="rId35" Type="http://schemas.openxmlformats.org/officeDocument/2006/relationships/image" Target="../media/image39.svg"/><Relationship Id="rId8" Type="http://schemas.openxmlformats.org/officeDocument/2006/relationships/image" Target="../media/image12.png"/><Relationship Id="rId3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0B196-6C76-4FE0-A2E9-306EDE891380}" type="datetimeFigureOut">
              <a:rPr lang="el-GR" smtClean="0"/>
              <a:t>22/5/2025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C3F82-1941-46A1-8C8A-A1E4426A0788}" type="slidenum">
              <a:rPr lang="el-GR" smtClean="0"/>
              <a:t>‹N›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062555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0B196-6C76-4FE0-A2E9-306EDE891380}" type="datetimeFigureOut">
              <a:rPr lang="el-GR" smtClean="0"/>
              <a:t>22/5/2025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C3F82-1941-46A1-8C8A-A1E4426A0788}" type="slidenum">
              <a:rPr lang="el-GR" smtClean="0"/>
              <a:t>‹N›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404251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0B196-6C76-4FE0-A2E9-306EDE891380}" type="datetimeFigureOut">
              <a:rPr lang="el-GR" smtClean="0"/>
              <a:t>22/5/2025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C3F82-1941-46A1-8C8A-A1E4426A0788}" type="slidenum">
              <a:rPr lang="el-GR" smtClean="0"/>
              <a:t>‹N›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515109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áfico 15">
            <a:extLst>
              <a:ext uri="{FF2B5EF4-FFF2-40B4-BE49-F238E27FC236}">
                <a16:creationId xmlns:a16="http://schemas.microsoft.com/office/drawing/2014/main" id="{93D9522B-868A-43DC-9255-CD7A1780D40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826516" y="5172076"/>
            <a:ext cx="79734" cy="1262462"/>
          </a:xfrm>
          <a:prstGeom prst="rect">
            <a:avLst/>
          </a:prstGeom>
        </p:spPr>
      </p:pic>
      <p:sp>
        <p:nvSpPr>
          <p:cNvPr id="19" name="Title Placeholder 1">
            <a:extLst>
              <a:ext uri="{FF2B5EF4-FFF2-40B4-BE49-F238E27FC236}">
                <a16:creationId xmlns:a16="http://schemas.microsoft.com/office/drawing/2014/main" id="{52DB5F41-4F2B-4328-AE49-3707D2F74D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59453" y="3100017"/>
            <a:ext cx="5880908" cy="1248212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algn="l">
              <a:defRPr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Title of the</a:t>
            </a:r>
            <a:br>
              <a:rPr lang="en-US" dirty="0"/>
            </a:br>
            <a:r>
              <a:rPr lang="en-US" dirty="0"/>
              <a:t>presentation</a:t>
            </a:r>
            <a:endParaRPr lang="pt-PT" dirty="0"/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D4662E1A-1852-420A-BF5C-6602BA6CF88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59453" y="4552533"/>
            <a:ext cx="3928648" cy="605474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indent="0" algn="l">
              <a:buNone/>
              <a:defRPr sz="2500" b="0">
                <a:solidFill>
                  <a:srgbClr val="3BFF95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here, if needed</a:t>
            </a:r>
            <a:endParaRPr lang="pt-PT" dirty="0"/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A551FBB9-4D3D-4135-9095-7A3090D0999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59453" y="5797201"/>
            <a:ext cx="3278188" cy="37895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1800" b="1">
                <a:solidFill>
                  <a:srgbClr val="02967E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1800" b="1">
                <a:solidFill>
                  <a:srgbClr val="02967E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1800" b="1">
                <a:solidFill>
                  <a:srgbClr val="02967E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1800" b="1">
                <a:solidFill>
                  <a:srgbClr val="02967E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GB" dirty="0"/>
              <a:t>Date/Event Info</a:t>
            </a:r>
            <a:endParaRPr lang="en-PT" dirty="0"/>
          </a:p>
        </p:txBody>
      </p:sp>
      <p:pic>
        <p:nvPicPr>
          <p:cNvPr id="14" name="Gráfico 13">
            <a:extLst>
              <a:ext uri="{FF2B5EF4-FFF2-40B4-BE49-F238E27FC236}">
                <a16:creationId xmlns:a16="http://schemas.microsoft.com/office/drawing/2014/main" id="{832DF04A-AF0D-4355-A484-EC8E2FAAFA4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59453" y="871323"/>
            <a:ext cx="1955550" cy="1160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2964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final slid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9739BA59-69B5-4BA8-A153-9A136681CF1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175489" y="1430655"/>
            <a:ext cx="3841021" cy="70788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4000" b="1" i="0">
                <a:solidFill>
                  <a:srgbClr val="3BFF95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Thank you!</a:t>
            </a:r>
          </a:p>
        </p:txBody>
      </p:sp>
      <p:pic>
        <p:nvPicPr>
          <p:cNvPr id="7" name="Gráfico 6">
            <a:extLst>
              <a:ext uri="{FF2B5EF4-FFF2-40B4-BE49-F238E27FC236}">
                <a16:creationId xmlns:a16="http://schemas.microsoft.com/office/drawing/2014/main" id="{6A4652E0-C2FC-479D-B45C-9120A4C059D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457708" y="1093564"/>
            <a:ext cx="823913" cy="1172046"/>
          </a:xfrm>
          <a:prstGeom prst="rect">
            <a:avLst/>
          </a:prstGeom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id="{49C1FC45-1D74-4177-9BEB-49CBE7669045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9467233" y="1322831"/>
            <a:ext cx="1924667" cy="274778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0" algn="l">
              <a:spcBef>
                <a:spcPts val="0"/>
              </a:spcBef>
              <a:buNone/>
              <a:defRPr sz="1600" b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info@genb-project.eu</a:t>
            </a:r>
            <a:endParaRPr lang="pt-PT" dirty="0"/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9706B8B9-BEDC-4794-8A82-3F12AD929062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59453" y="6388617"/>
            <a:ext cx="1090543" cy="231741"/>
          </a:xfrm>
          <a:prstGeom prst="rect">
            <a:avLst/>
          </a:prstGeom>
        </p:spPr>
      </p:pic>
      <p:pic>
        <p:nvPicPr>
          <p:cNvPr id="10" name="Gráfico 9">
            <a:extLst>
              <a:ext uri="{FF2B5EF4-FFF2-40B4-BE49-F238E27FC236}">
                <a16:creationId xmlns:a16="http://schemas.microsoft.com/office/drawing/2014/main" id="{DB088986-685D-48D4-A472-86EC30A0375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829989" y="5172077"/>
            <a:ext cx="79734" cy="1262462"/>
          </a:xfrm>
          <a:prstGeom prst="rect">
            <a:avLst/>
          </a:prstGeom>
        </p:spPr>
      </p:pic>
      <p:pic>
        <p:nvPicPr>
          <p:cNvPr id="20" name="Gráfico 19">
            <a:extLst>
              <a:ext uri="{FF2B5EF4-FFF2-40B4-BE49-F238E27FC236}">
                <a16:creationId xmlns:a16="http://schemas.microsoft.com/office/drawing/2014/main" id="{83959350-4C7F-4EA5-BEBF-062C6A52C9BF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59453" y="3786081"/>
            <a:ext cx="1000125" cy="85725"/>
          </a:xfrm>
          <a:prstGeom prst="rect">
            <a:avLst/>
          </a:prstGeom>
        </p:spPr>
      </p:pic>
      <p:pic>
        <p:nvPicPr>
          <p:cNvPr id="15" name="Gráfico 14">
            <a:extLst>
              <a:ext uri="{FF2B5EF4-FFF2-40B4-BE49-F238E27FC236}">
                <a16:creationId xmlns:a16="http://schemas.microsoft.com/office/drawing/2014/main" id="{48E59FCA-A872-47B2-9988-8F6458DB6981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21377" y="4461108"/>
            <a:ext cx="928619" cy="353137"/>
          </a:xfrm>
          <a:prstGeom prst="rect">
            <a:avLst/>
          </a:prstGeom>
        </p:spPr>
      </p:pic>
      <p:pic>
        <p:nvPicPr>
          <p:cNvPr id="18" name="Gráfico 17">
            <a:extLst>
              <a:ext uri="{FF2B5EF4-FFF2-40B4-BE49-F238E27FC236}">
                <a16:creationId xmlns:a16="http://schemas.microsoft.com/office/drawing/2014/main" id="{8E1BDFC4-08E9-4DE3-8B07-0E363C31F753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273524" y="4481580"/>
            <a:ext cx="1219663" cy="324378"/>
          </a:xfrm>
          <a:prstGeom prst="rect">
            <a:avLst/>
          </a:prstGeom>
        </p:spPr>
      </p:pic>
      <p:pic>
        <p:nvPicPr>
          <p:cNvPr id="26" name="Gráfico 25">
            <a:extLst>
              <a:ext uri="{FF2B5EF4-FFF2-40B4-BE49-F238E27FC236}">
                <a16:creationId xmlns:a16="http://schemas.microsoft.com/office/drawing/2014/main" id="{B032CCAB-2D06-49D3-8B93-957B89E3147C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7707855" y="4410439"/>
            <a:ext cx="1045906" cy="374460"/>
          </a:xfrm>
          <a:prstGeom prst="rect">
            <a:avLst/>
          </a:prstGeom>
        </p:spPr>
      </p:pic>
      <p:pic>
        <p:nvPicPr>
          <p:cNvPr id="28" name="Gráfico 27">
            <a:extLst>
              <a:ext uri="{FF2B5EF4-FFF2-40B4-BE49-F238E27FC236}">
                <a16:creationId xmlns:a16="http://schemas.microsoft.com/office/drawing/2014/main" id="{18257D63-999A-40A0-8599-6606268AEB1F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251383" y="5337974"/>
            <a:ext cx="440141" cy="414250"/>
          </a:xfrm>
          <a:prstGeom prst="rect">
            <a:avLst/>
          </a:prstGeom>
        </p:spPr>
      </p:pic>
      <p:pic>
        <p:nvPicPr>
          <p:cNvPr id="30" name="Gráfico 29">
            <a:extLst>
              <a:ext uri="{FF2B5EF4-FFF2-40B4-BE49-F238E27FC236}">
                <a16:creationId xmlns:a16="http://schemas.microsoft.com/office/drawing/2014/main" id="{4D2210F7-6BB9-4710-82C5-7147C51F5CB5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2779404" y="5320776"/>
            <a:ext cx="823604" cy="468603"/>
          </a:xfrm>
          <a:prstGeom prst="rect">
            <a:avLst/>
          </a:prstGeom>
        </p:spPr>
      </p:pic>
      <p:pic>
        <p:nvPicPr>
          <p:cNvPr id="37" name="Gráfico 36">
            <a:extLst>
              <a:ext uri="{FF2B5EF4-FFF2-40B4-BE49-F238E27FC236}">
                <a16:creationId xmlns:a16="http://schemas.microsoft.com/office/drawing/2014/main" id="{7CFEDBFB-A4AE-4061-A29B-C2E8223AC9D6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4236867" y="5393745"/>
            <a:ext cx="1283372" cy="317535"/>
          </a:xfrm>
          <a:prstGeom prst="rect">
            <a:avLst/>
          </a:prstGeom>
        </p:spPr>
      </p:pic>
      <p:pic>
        <p:nvPicPr>
          <p:cNvPr id="39" name="Gráfico 38">
            <a:extLst>
              <a:ext uri="{FF2B5EF4-FFF2-40B4-BE49-F238E27FC236}">
                <a16:creationId xmlns:a16="http://schemas.microsoft.com/office/drawing/2014/main" id="{4D0BD139-2100-4B2A-B282-4157F6EC4EDB}"/>
              </a:ext>
            </a:extLst>
          </p:cNvPr>
          <p:cNvPicPr>
            <a:picLocks noChangeAspect="1"/>
          </p:cNvPicPr>
          <p:nvPr userDrawn="1"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6095999" y="5377674"/>
            <a:ext cx="892277" cy="349676"/>
          </a:xfrm>
          <a:prstGeom prst="rect">
            <a:avLst/>
          </a:prstGeom>
        </p:spPr>
      </p:pic>
      <p:pic>
        <p:nvPicPr>
          <p:cNvPr id="42" name="Gráfico 41">
            <a:extLst>
              <a:ext uri="{FF2B5EF4-FFF2-40B4-BE49-F238E27FC236}">
                <a16:creationId xmlns:a16="http://schemas.microsoft.com/office/drawing/2014/main" id="{14F89BCA-A12D-49C2-9220-AD0BEA68D5F6}"/>
              </a:ext>
            </a:extLst>
          </p:cNvPr>
          <p:cNvPicPr>
            <a:picLocks noChangeAspect="1"/>
          </p:cNvPicPr>
          <p:nvPr userDrawn="1"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7661455" y="5376798"/>
            <a:ext cx="1138705" cy="349375"/>
          </a:xfrm>
          <a:prstGeom prst="rect">
            <a:avLst/>
          </a:prstGeom>
        </p:spPr>
      </p:pic>
      <p:pic>
        <p:nvPicPr>
          <p:cNvPr id="45" name="Imagem 44" descr="Uma imagem com texto&#10;&#10;Descrição gerada automaticamente">
            <a:extLst>
              <a:ext uri="{FF2B5EF4-FFF2-40B4-BE49-F238E27FC236}">
                <a16:creationId xmlns:a16="http://schemas.microsoft.com/office/drawing/2014/main" id="{FB115980-C199-4805-BF1C-EC58C685CFD2}"/>
              </a:ext>
            </a:extLst>
          </p:cNvPr>
          <p:cNvPicPr>
            <a:picLocks noChangeAspect="1"/>
          </p:cNvPicPr>
          <p:nvPr userDrawn="1"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3587" y="4401878"/>
            <a:ext cx="1251383" cy="451702"/>
          </a:xfrm>
          <a:prstGeom prst="rect">
            <a:avLst/>
          </a:prstGeom>
        </p:spPr>
      </p:pic>
      <p:pic>
        <p:nvPicPr>
          <p:cNvPr id="47" name="Imagem 46" descr="Uma imagem com texto, relógio&#10;&#10;Descrição gerada automaticamente">
            <a:extLst>
              <a:ext uri="{FF2B5EF4-FFF2-40B4-BE49-F238E27FC236}">
                <a16:creationId xmlns:a16="http://schemas.microsoft.com/office/drawing/2014/main" id="{15660DBE-2727-4334-A252-D6A216931D45}"/>
              </a:ext>
            </a:extLst>
          </p:cNvPr>
          <p:cNvPicPr>
            <a:picLocks noChangeAspect="1"/>
          </p:cNvPicPr>
          <p:nvPr userDrawn="1"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4103" y="4442142"/>
            <a:ext cx="1257299" cy="391999"/>
          </a:xfrm>
          <a:prstGeom prst="rect">
            <a:avLst/>
          </a:prstGeom>
        </p:spPr>
      </p:pic>
      <p:pic>
        <p:nvPicPr>
          <p:cNvPr id="22" name="Gráfico 21">
            <a:extLst>
              <a:ext uri="{FF2B5EF4-FFF2-40B4-BE49-F238E27FC236}">
                <a16:creationId xmlns:a16="http://schemas.microsoft.com/office/drawing/2014/main" id="{2EB55039-2AE8-453C-A153-ACDC360C4433}"/>
              </a:ext>
            </a:extLst>
          </p:cNvPr>
          <p:cNvPicPr>
            <a:picLocks noChangeAspect="1"/>
          </p:cNvPicPr>
          <p:nvPr userDrawn="1"/>
        </p:nvPicPr>
        <p:blipFill>
          <a:blip r:embed="rId28">
            <a:extLs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859453" y="1322831"/>
            <a:ext cx="1947246" cy="1160101"/>
          </a:xfrm>
          <a:prstGeom prst="rect">
            <a:avLst/>
          </a:prstGeom>
        </p:spPr>
      </p:pic>
      <p:pic>
        <p:nvPicPr>
          <p:cNvPr id="2" name="Gráfico 28">
            <a:extLst>
              <a:ext uri="{FF2B5EF4-FFF2-40B4-BE49-F238E27FC236}">
                <a16:creationId xmlns:a16="http://schemas.microsoft.com/office/drawing/2014/main" id="{675D1097-52D4-0F2A-362C-B2628797C94D}"/>
              </a:ext>
            </a:extLst>
          </p:cNvPr>
          <p:cNvPicPr>
            <a:picLocks noChangeAspect="1"/>
          </p:cNvPicPr>
          <p:nvPr userDrawn="1"/>
        </p:nvPicPr>
        <p:blipFill>
          <a:blip r:embed="rId30">
            <a:extLs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9457708" y="2681342"/>
            <a:ext cx="276225" cy="276225"/>
          </a:xfrm>
          <a:prstGeom prst="rect">
            <a:avLst/>
          </a:prstGeom>
        </p:spPr>
      </p:pic>
      <p:pic>
        <p:nvPicPr>
          <p:cNvPr id="3" name="Gráfico 29">
            <a:extLst>
              <a:ext uri="{FF2B5EF4-FFF2-40B4-BE49-F238E27FC236}">
                <a16:creationId xmlns:a16="http://schemas.microsoft.com/office/drawing/2014/main" id="{15A8CEEE-8FEA-2084-18D0-9E45665D4201}"/>
              </a:ext>
            </a:extLst>
          </p:cNvPr>
          <p:cNvPicPr>
            <a:picLocks noChangeAspect="1"/>
          </p:cNvPicPr>
          <p:nvPr userDrawn="1"/>
        </p:nvPicPr>
        <p:blipFill>
          <a:blip r:embed="rId32">
            <a:extLst>
              <a:ext uri="{96DAC541-7B7A-43D3-8B79-37D633B846F1}">
                <asvg:svgBlip xmlns:asvg="http://schemas.microsoft.com/office/drawing/2016/SVG/main" r:embed="rId33"/>
              </a:ext>
            </a:extLst>
          </a:blip>
          <a:stretch>
            <a:fillRect/>
          </a:stretch>
        </p:blipFill>
        <p:spPr>
          <a:xfrm>
            <a:off x="9869664" y="2681342"/>
            <a:ext cx="276225" cy="276225"/>
          </a:xfrm>
          <a:prstGeom prst="rect">
            <a:avLst/>
          </a:prstGeom>
        </p:spPr>
      </p:pic>
      <p:pic>
        <p:nvPicPr>
          <p:cNvPr id="4" name="Gráfico 35">
            <a:extLst>
              <a:ext uri="{FF2B5EF4-FFF2-40B4-BE49-F238E27FC236}">
                <a16:creationId xmlns:a16="http://schemas.microsoft.com/office/drawing/2014/main" id="{5D7D807D-56DF-136D-A066-0770DBD7D861}"/>
              </a:ext>
            </a:extLst>
          </p:cNvPr>
          <p:cNvPicPr>
            <a:picLocks noChangeAspect="1"/>
          </p:cNvPicPr>
          <p:nvPr userDrawn="1"/>
        </p:nvPicPr>
        <p:blipFill>
          <a:blip r:embed="rId34">
            <a:extLst>
              <a:ext uri="{96DAC541-7B7A-43D3-8B79-37D633B846F1}">
                <asvg:svgBlip xmlns:asvg="http://schemas.microsoft.com/office/drawing/2016/SVG/main" r:embed="rId35"/>
              </a:ext>
            </a:extLst>
          </a:blip>
          <a:stretch>
            <a:fillRect/>
          </a:stretch>
        </p:blipFill>
        <p:spPr>
          <a:xfrm>
            <a:off x="10281620" y="2681342"/>
            <a:ext cx="276225" cy="2762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4CFF4CC-82A1-21DF-5D3C-E73D9E93A109}"/>
              </a:ext>
            </a:extLst>
          </p:cNvPr>
          <p:cNvPicPr>
            <a:picLocks noChangeAspect="1"/>
          </p:cNvPicPr>
          <p:nvPr userDrawn="1"/>
        </p:nvPicPr>
        <p:blipFill>
          <a:blip r:embed="rId36"/>
          <a:stretch>
            <a:fillRect/>
          </a:stretch>
        </p:blipFill>
        <p:spPr>
          <a:xfrm>
            <a:off x="11105532" y="2681342"/>
            <a:ext cx="276225" cy="27622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C9027BA-4AAF-3622-0849-6939C6FB7222}"/>
              </a:ext>
            </a:extLst>
          </p:cNvPr>
          <p:cNvPicPr>
            <a:picLocks noChangeAspect="1"/>
          </p:cNvPicPr>
          <p:nvPr userDrawn="1"/>
        </p:nvPicPr>
        <p:blipFill>
          <a:blip r:embed="rId37"/>
          <a:stretch>
            <a:fillRect/>
          </a:stretch>
        </p:blipFill>
        <p:spPr>
          <a:xfrm>
            <a:off x="10693576" y="2681342"/>
            <a:ext cx="276225" cy="276225"/>
          </a:xfrm>
          <a:prstGeom prst="rect">
            <a:avLst/>
          </a:prstGeom>
        </p:spPr>
      </p:pic>
      <p:sp>
        <p:nvSpPr>
          <p:cNvPr id="13" name="Subtitle 2">
            <a:extLst>
              <a:ext uri="{FF2B5EF4-FFF2-40B4-BE49-F238E27FC236}">
                <a16:creationId xmlns:a16="http://schemas.microsoft.com/office/drawing/2014/main" id="{BCCA99D0-9476-E25C-24A1-C8494080DF5A}"/>
              </a:ext>
            </a:extLst>
          </p:cNvPr>
          <p:cNvSpPr txBox="1">
            <a:spLocks/>
          </p:cNvSpPr>
          <p:nvPr userDrawn="1"/>
        </p:nvSpPr>
        <p:spPr>
          <a:xfrm>
            <a:off x="9467233" y="2396901"/>
            <a:ext cx="1924667" cy="274778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rgbClr val="3BFF95"/>
              </a:buClr>
              <a:buFont typeface="Arial" panose="020B0604020202020204" pitchFamily="34" charset="0"/>
              <a:buNone/>
              <a:defRPr sz="1600" b="0" kern="12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3BFF95"/>
              </a:buClr>
              <a:buFont typeface="Arial" panose="020B0604020202020204" pitchFamily="34" charset="0"/>
              <a:buNone/>
              <a:defRPr sz="2000" kern="1200">
                <a:solidFill>
                  <a:srgbClr val="454D47"/>
                </a:solidFill>
                <a:latin typeface="+mj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3BFF95"/>
              </a:buClr>
              <a:buFont typeface="Arial" panose="020B0604020202020204" pitchFamily="34" charset="0"/>
              <a:buNone/>
              <a:defRPr sz="1800" kern="1200">
                <a:solidFill>
                  <a:srgbClr val="454D47"/>
                </a:solidFill>
                <a:latin typeface="+mj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3BFF95"/>
              </a:buClr>
              <a:buFont typeface="Arial" panose="020B0604020202020204" pitchFamily="34" charset="0"/>
              <a:buNone/>
              <a:defRPr sz="1600" kern="1200">
                <a:solidFill>
                  <a:srgbClr val="454D47"/>
                </a:solidFill>
                <a:latin typeface="+mj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3BFF95"/>
              </a:buClr>
              <a:buFont typeface="Arial" panose="020B0604020202020204" pitchFamily="34" charset="0"/>
              <a:buNone/>
              <a:defRPr sz="1600" kern="1200">
                <a:solidFill>
                  <a:srgbClr val="454D47"/>
                </a:solidFill>
                <a:latin typeface="+mj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b="0" i="0" dirty="0">
                <a:solidFill>
                  <a:schemeClr val="bg1"/>
                </a:solidFill>
                <a:effectLst/>
                <a:latin typeface="PuviRegular"/>
              </a:rPr>
              <a:t>@BIOVOICES</a:t>
            </a:r>
            <a:endParaRPr lang="pt-PT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5791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0B196-6C76-4FE0-A2E9-306EDE891380}" type="datetimeFigureOut">
              <a:rPr lang="el-GR" smtClean="0"/>
              <a:t>22/5/2025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C3F82-1941-46A1-8C8A-A1E4426A0788}" type="slidenum">
              <a:rPr lang="el-GR" smtClean="0"/>
              <a:t>‹N›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744619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0B196-6C76-4FE0-A2E9-306EDE891380}" type="datetimeFigureOut">
              <a:rPr lang="el-GR" smtClean="0"/>
              <a:t>22/5/2025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C3F82-1941-46A1-8C8A-A1E4426A0788}" type="slidenum">
              <a:rPr lang="el-GR" smtClean="0"/>
              <a:t>‹N›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90955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0B196-6C76-4FE0-A2E9-306EDE891380}" type="datetimeFigureOut">
              <a:rPr lang="el-GR" smtClean="0"/>
              <a:t>22/5/2025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C3F82-1941-46A1-8C8A-A1E4426A0788}" type="slidenum">
              <a:rPr lang="el-GR" smtClean="0"/>
              <a:t>‹N›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5448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0B196-6C76-4FE0-A2E9-306EDE891380}" type="datetimeFigureOut">
              <a:rPr lang="el-GR" smtClean="0"/>
              <a:t>22/5/2025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C3F82-1941-46A1-8C8A-A1E4426A0788}" type="slidenum">
              <a:rPr lang="el-GR" smtClean="0"/>
              <a:t>‹N›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499667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0B196-6C76-4FE0-A2E9-306EDE891380}" type="datetimeFigureOut">
              <a:rPr lang="el-GR" smtClean="0"/>
              <a:t>22/5/2025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C3F82-1941-46A1-8C8A-A1E4426A0788}" type="slidenum">
              <a:rPr lang="el-GR" smtClean="0"/>
              <a:t>‹N›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593957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0B196-6C76-4FE0-A2E9-306EDE891380}" type="datetimeFigureOut">
              <a:rPr lang="el-GR" smtClean="0"/>
              <a:t>22/5/2025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C3F82-1941-46A1-8C8A-A1E4426A0788}" type="slidenum">
              <a:rPr lang="el-GR" smtClean="0"/>
              <a:t>‹N›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962448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0B196-6C76-4FE0-A2E9-306EDE891380}" type="datetimeFigureOut">
              <a:rPr lang="el-GR" smtClean="0"/>
              <a:t>22/5/2025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C3F82-1941-46A1-8C8A-A1E4426A0788}" type="slidenum">
              <a:rPr lang="el-GR" smtClean="0"/>
              <a:t>‹N›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527839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0B196-6C76-4FE0-A2E9-306EDE891380}" type="datetimeFigureOut">
              <a:rPr lang="el-GR" smtClean="0"/>
              <a:t>22/5/2025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C3F82-1941-46A1-8C8A-A1E4426A0788}" type="slidenum">
              <a:rPr lang="el-GR" smtClean="0"/>
              <a:t>‹N›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3274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60B196-6C76-4FE0-A2E9-306EDE891380}" type="datetimeFigureOut">
              <a:rPr lang="el-GR" smtClean="0"/>
              <a:t>22/5/2025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CC3F82-1941-46A1-8C8A-A1E4426A0788}" type="slidenum">
              <a:rPr lang="el-GR" smtClean="0"/>
              <a:t>‹N›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33281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coschools.global/seven-steps-methodology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hyperlink" Target="https://www.ecoschools.global/seven-steps-methodology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32CE5319-B5FA-4C8F-A6BC-3E1C3B92DE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MATERIAIS DE FORMAÇÃO</a:t>
            </a:r>
            <a:endParaRPr lang="pt-PT" dirty="0"/>
          </a:p>
        </p:txBody>
      </p:sp>
      <p:sp>
        <p:nvSpPr>
          <p:cNvPr id="8" name="Subtítulo 7">
            <a:extLst>
              <a:ext uri="{FF2B5EF4-FFF2-40B4-BE49-F238E27FC236}">
                <a16:creationId xmlns:a16="http://schemas.microsoft.com/office/drawing/2014/main" id="{CC2F6698-AAC8-4D41-BFA3-C64E5D7265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9452" y="4552533"/>
            <a:ext cx="6205581" cy="605474"/>
          </a:xfrm>
        </p:spPr>
        <p:txBody>
          <a:bodyPr>
            <a:normAutofit/>
          </a:bodyPr>
          <a:lstStyle/>
          <a:p>
            <a:r>
              <a:rPr lang="pt-BR" dirty="0"/>
              <a:t>PASSO 4: MONITORIZAR E AVALIAR</a:t>
            </a:r>
            <a:endParaRPr lang="en-US" dirty="0"/>
          </a:p>
        </p:txBody>
      </p:sp>
      <p:sp>
        <p:nvSpPr>
          <p:cNvPr id="6" name="Subtítulo 7">
            <a:extLst>
              <a:ext uri="{FF2B5EF4-FFF2-40B4-BE49-F238E27FC236}">
                <a16:creationId xmlns:a16="http://schemas.microsoft.com/office/drawing/2014/main" id="{C2FF946B-4D30-C60B-EDE0-62971BEDA099}"/>
              </a:ext>
            </a:extLst>
          </p:cNvPr>
          <p:cNvSpPr txBox="1">
            <a:spLocks/>
          </p:cNvSpPr>
          <p:nvPr/>
        </p:nvSpPr>
        <p:spPr>
          <a:xfrm>
            <a:off x="859451" y="5445224"/>
            <a:ext cx="6205581" cy="605474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500" b="0" kern="1200">
                <a:solidFill>
                  <a:srgbClr val="3BFF95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M. Giannakopoulou</a:t>
            </a:r>
          </a:p>
        </p:txBody>
      </p:sp>
    </p:spTree>
    <p:extLst>
      <p:ext uri="{BB962C8B-B14F-4D97-AF65-F5344CB8AC3E}">
        <p14:creationId xmlns:p14="http://schemas.microsoft.com/office/powerpoint/2010/main" val="33960598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171" y="1582548"/>
            <a:ext cx="6444925" cy="4870788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pt-BR" sz="2400" dirty="0"/>
              <a:t>Relativamente ao projeto de gestão de resíduos, eis alguns exemplos de atividades de monitorização relacionadas com os métodos de Bioeconomia utilizados na escola.</a:t>
            </a:r>
            <a:endParaRPr lang="en-US" sz="2400" dirty="0"/>
          </a:p>
          <a:p>
            <a:r>
              <a:rPr lang="pt-BR" sz="2400" dirty="0"/>
              <a:t>Se os alunos quiserem verificar se as atitudes em relação à eliminação de resíduos mudaram, podem medir e comparar a quantidade e o tipo de resíduos produzidos todos os dias.</a:t>
            </a:r>
            <a:endParaRPr lang="en-US" sz="2400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C70BF709-4D60-9B27-E7E9-D63B414E4C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23" t="6611" r="21705" b="10075"/>
          <a:stretch/>
        </p:blipFill>
        <p:spPr bwMode="auto">
          <a:xfrm>
            <a:off x="512764" y="109728"/>
            <a:ext cx="868680" cy="1252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52DAE862-8A77-944D-00FB-B2BBF2EA2D4B}"/>
              </a:ext>
            </a:extLst>
          </p:cNvPr>
          <p:cNvSpPr txBox="1">
            <a:spLocks/>
          </p:cNvSpPr>
          <p:nvPr/>
        </p:nvSpPr>
        <p:spPr>
          <a:xfrm>
            <a:off x="1381444" y="274638"/>
            <a:ext cx="1020095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3600" b="1" dirty="0"/>
              <a:t>Vamos colocar a teoria em prática</a:t>
            </a:r>
            <a:endParaRPr lang="en-GB" sz="3600" b="1" dirty="0">
              <a:latin typeface="+mn-lt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5899" y="1862318"/>
            <a:ext cx="5210027" cy="293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67320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7408" y="1196752"/>
            <a:ext cx="10585176" cy="25665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400" dirty="0"/>
              <a:t>Os alunos de escolas de ensino fundamental e médio também podem projetar atividades de monitoramento para avaliar programas de educação de produtos de base biológica por meio de questionários que eles projetam e distribuem aos colegas para avaliar seus conhecimentos antes e depois de um programa educacional ou de uma campanha sobre produtos de base biológica.</a:t>
            </a:r>
            <a:endParaRPr lang="en-US" sz="2400" dirty="0"/>
          </a:p>
          <a:p>
            <a:pPr marL="0" indent="0">
              <a:buNone/>
            </a:pPr>
            <a:endParaRPr lang="el-GR" sz="2400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46C750CE-5C05-2949-4582-F0E2EF3749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23" t="6611" r="21705" b="10075"/>
          <a:stretch/>
        </p:blipFill>
        <p:spPr bwMode="auto">
          <a:xfrm>
            <a:off x="479376" y="156148"/>
            <a:ext cx="703396" cy="10143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0CB737D4-23C4-9DB3-A3D7-F1363F3643D5}"/>
              </a:ext>
            </a:extLst>
          </p:cNvPr>
          <p:cNvSpPr txBox="1">
            <a:spLocks/>
          </p:cNvSpPr>
          <p:nvPr/>
        </p:nvSpPr>
        <p:spPr>
          <a:xfrm>
            <a:off x="1381444" y="274638"/>
            <a:ext cx="1020095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3600" b="1" dirty="0">
                <a:latin typeface="+mn-lt"/>
              </a:rPr>
              <a:t>Vamos colocar a teoria em prática</a:t>
            </a:r>
            <a:endParaRPr lang="en-GB" sz="3600" b="1" dirty="0">
              <a:latin typeface="+mn-lt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08" r="23394"/>
          <a:stretch/>
        </p:blipFill>
        <p:spPr bwMode="auto">
          <a:xfrm>
            <a:off x="752244" y="3128893"/>
            <a:ext cx="3221465" cy="2532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27" t="19106" r="16754" b="8940"/>
          <a:stretch/>
        </p:blipFill>
        <p:spPr bwMode="auto">
          <a:xfrm>
            <a:off x="8193172" y="3029276"/>
            <a:ext cx="3364107" cy="2581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58944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764" y="1522461"/>
            <a:ext cx="6663356" cy="3235498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pt-BR" sz="2300" dirty="0"/>
              <a:t>Os alunos podem atualizar e exibir os resultados de várias maneiras. Por exemplo:</a:t>
            </a:r>
            <a:endParaRPr lang="en-US" sz="2300" dirty="0">
              <a:cs typeface="Calibri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pt-BR" sz="2300" dirty="0"/>
              <a:t>Podem utilizar ecrãs digitais no salão principal, no refeitório, na biblioteca e no sítio Web da escola para apresentar dados em tempo real sobre a gestão de resíduos e a utilização de produtos de base biológica.
O Comité Ecológico pode solicitar um painel no corredor principal, que pode ser atualizado semanalmente com gráficos, tabelas e resumos de dados relacionados com o projeto de gestão de resíduos.</a:t>
            </a:r>
            <a:endParaRPr lang="el-GR" sz="23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168" y="1201614"/>
            <a:ext cx="4003145" cy="1260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168" y="2564904"/>
            <a:ext cx="3974232" cy="29653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C3373BA2-2B72-B160-1E04-7399B1BF2E7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23" t="6611" r="21705" b="10075"/>
          <a:stretch/>
        </p:blipFill>
        <p:spPr bwMode="auto">
          <a:xfrm>
            <a:off x="512764" y="109728"/>
            <a:ext cx="868680" cy="1252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4">
            <a:extLst>
              <a:ext uri="{FF2B5EF4-FFF2-40B4-BE49-F238E27FC236}">
                <a16:creationId xmlns:a16="http://schemas.microsoft.com/office/drawing/2014/main" id="{AFB4CC57-9E1E-B067-3591-D16916073E98}"/>
              </a:ext>
            </a:extLst>
          </p:cNvPr>
          <p:cNvSpPr txBox="1">
            <a:spLocks/>
          </p:cNvSpPr>
          <p:nvPr/>
        </p:nvSpPr>
        <p:spPr>
          <a:xfrm>
            <a:off x="1381444" y="274638"/>
            <a:ext cx="1020095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3600" b="1" dirty="0"/>
              <a:t>Vamos colocar a teoria em prática</a:t>
            </a:r>
            <a:endParaRPr lang="en-GB" sz="3600" b="1" dirty="0"/>
          </a:p>
        </p:txBody>
      </p:sp>
    </p:spTree>
    <p:extLst>
      <p:ext uri="{BB962C8B-B14F-4D97-AF65-F5344CB8AC3E}">
        <p14:creationId xmlns:p14="http://schemas.microsoft.com/office/powerpoint/2010/main" val="32867678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171" y="1558387"/>
            <a:ext cx="6814074" cy="463872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pt-BR" sz="2000" dirty="0"/>
              <a:t>Os alunos podem atualizar e exibir os resultados de várias maneiras. Por exemplo:</a:t>
            </a:r>
            <a:endParaRPr lang="en-US" sz="2000" dirty="0"/>
          </a:p>
          <a:p>
            <a:pPr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pt-BR" sz="2000" b="1" dirty="0"/>
              <a:t>Boletins mensais da escola </a:t>
            </a:r>
            <a:r>
              <a:rPr lang="pt-BR" sz="2000" dirty="0"/>
              <a:t>nos quais o Comitê Ecológico pode publicar uma seção com atualizações sobre projetos ambientais, incluindo dados sobre o uso de produtos de base biológica e seu impacto. Os boletins informativos podem ser distribuídos a todos os alunos, funcionários e pais.
</a:t>
            </a:r>
            <a:r>
              <a:rPr lang="pt-BR" sz="2000" b="1" dirty="0"/>
              <a:t>Apresentações e Assembleias </a:t>
            </a:r>
            <a:r>
              <a:rPr lang="pt-BR" sz="2000" dirty="0"/>
              <a:t>em Sala de Aula que podem ocorrer no final de cada período, os alunos coordenadores do Eco Comitê podem apresentar aos seus pares, professores e pais os resultados de suas atividades de monitoramento e o progresso em relação aos objetivos iniciais.</a:t>
            </a:r>
            <a:endParaRPr lang="el-GR" sz="12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9952" y="1988840"/>
            <a:ext cx="4032448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FA6A8179-4428-1EF6-8173-D7DE06D2881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23" t="6611" r="21705" b="10075"/>
          <a:stretch/>
        </p:blipFill>
        <p:spPr bwMode="auto">
          <a:xfrm>
            <a:off x="512764" y="109728"/>
            <a:ext cx="868680" cy="1252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4">
            <a:extLst>
              <a:ext uri="{FF2B5EF4-FFF2-40B4-BE49-F238E27FC236}">
                <a16:creationId xmlns:a16="http://schemas.microsoft.com/office/drawing/2014/main" id="{9A5A337F-0027-B2C5-A55B-016239B06514}"/>
              </a:ext>
            </a:extLst>
          </p:cNvPr>
          <p:cNvSpPr txBox="1">
            <a:spLocks/>
          </p:cNvSpPr>
          <p:nvPr/>
        </p:nvSpPr>
        <p:spPr>
          <a:xfrm>
            <a:off x="1381444" y="274638"/>
            <a:ext cx="1020095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3600" b="1" dirty="0">
                <a:latin typeface="+mn-lt"/>
              </a:rPr>
              <a:t>Vamos colocar a teoria em prática</a:t>
            </a:r>
            <a:endParaRPr lang="en-GB" sz="36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652011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1634" y="1417639"/>
            <a:ext cx="10890766" cy="431688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pt-BR" sz="2800" dirty="0"/>
              <a:t>Acompanhamento do plano de ação relativo à gestão de resíduos na escola:</a:t>
            </a:r>
            <a:endParaRPr lang="en-US" sz="2800" dirty="0"/>
          </a:p>
          <a:p>
            <a:r>
              <a:rPr lang="pt-BR" sz="2800" dirty="0"/>
              <a:t>Os alunos do ensino fundamental provavelmente usariam gráficos e logs simples para estimar a quantidade de resíduos que produzem.
Os alunos do ensino médio estimariam a redução mensal de desperdício lendo os resultados e comparando as mudanças.
Os alunos do ensino médio seriam capazes de fazer uma pesquisa e uma análise estatística relacionada ao processo de compostagem e calcular o valor do dinheiro economizado para a escola mensalmente.</a:t>
            </a:r>
            <a:endParaRPr lang="en-US" sz="2800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D3945FE0-A7BD-B6D7-69DA-E0C322CCA8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23" t="6611" r="21705" b="10075"/>
          <a:stretch/>
        </p:blipFill>
        <p:spPr bwMode="auto">
          <a:xfrm>
            <a:off x="512764" y="109728"/>
            <a:ext cx="868680" cy="1252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4">
            <a:extLst>
              <a:ext uri="{FF2B5EF4-FFF2-40B4-BE49-F238E27FC236}">
                <a16:creationId xmlns:a16="http://schemas.microsoft.com/office/drawing/2014/main" id="{BA458AFE-23BE-260D-7901-4203D6577A0E}"/>
              </a:ext>
            </a:extLst>
          </p:cNvPr>
          <p:cNvSpPr txBox="1">
            <a:spLocks/>
          </p:cNvSpPr>
          <p:nvPr/>
        </p:nvSpPr>
        <p:spPr>
          <a:xfrm>
            <a:off x="1381444" y="274638"/>
            <a:ext cx="1020095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3600" b="1" dirty="0">
                <a:latin typeface="+mn-lt"/>
              </a:rPr>
              <a:t>Vamos colocar a teoria em prática</a:t>
            </a:r>
            <a:endParaRPr lang="en-GB" sz="36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975161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763823" y="1582549"/>
            <a:ext cx="10590031" cy="412007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pt-BR" sz="2600" dirty="0"/>
              <a:t>Num programa de monitorização de reciclagem visando a redução de resíduos, os alunos podem decidir comparar o total de papel reciclado ao longo de um período de três meses e compará-lo com o objetivo inicial. Se a meta não for atingida, eles podem tentar encontrar as razões.</a:t>
            </a:r>
            <a:endParaRPr lang="en-US" sz="2600" dirty="0"/>
          </a:p>
          <a:p>
            <a:r>
              <a:rPr lang="pt-BR" sz="2600" b="1" dirty="0"/>
              <a:t>Será este o caso por falta de consciencialização? 
Pode ser devido a um número insuficiente de caixotes?</a:t>
            </a:r>
            <a:endParaRPr lang="en-US" sz="2600" dirty="0"/>
          </a:p>
          <a:p>
            <a:pPr marL="0" indent="0">
              <a:buNone/>
            </a:pPr>
            <a:r>
              <a:rPr lang="pt-BR" sz="2600" dirty="0"/>
              <a:t>Depois, podem ajustar o plano, aumentando a sensibilização através de campanhas ou adicionando mais caixotes.</a:t>
            </a:r>
            <a:endParaRPr lang="en-US" sz="26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3AF85D3-5CFD-3B2E-A5D6-905389F3A4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23" t="6611" r="21705" b="10075"/>
          <a:stretch/>
        </p:blipFill>
        <p:spPr bwMode="auto">
          <a:xfrm>
            <a:off x="512764" y="109728"/>
            <a:ext cx="868680" cy="1252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DBF039EE-D4CF-4203-0894-5ABD8DC02AFF}"/>
              </a:ext>
            </a:extLst>
          </p:cNvPr>
          <p:cNvSpPr txBox="1">
            <a:spLocks/>
          </p:cNvSpPr>
          <p:nvPr/>
        </p:nvSpPr>
        <p:spPr>
          <a:xfrm>
            <a:off x="1381444" y="274638"/>
            <a:ext cx="1020095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3600" b="1" dirty="0"/>
              <a:t>Vamos colocar a teoria em prática</a:t>
            </a:r>
            <a:endParaRPr lang="en-GB" sz="3600" b="1" dirty="0"/>
          </a:p>
        </p:txBody>
      </p:sp>
    </p:spTree>
    <p:extLst>
      <p:ext uri="{BB962C8B-B14F-4D97-AF65-F5344CB8AC3E}">
        <p14:creationId xmlns:p14="http://schemas.microsoft.com/office/powerpoint/2010/main" val="33135766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642" y="1699773"/>
            <a:ext cx="7729463" cy="5086813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pt-BR" sz="2200" dirty="0"/>
              <a:t>Em um monitoramento sobre o uso de produtos de base biológica para transportar os alimentos e lanches no refeitório da escola, os alunos podem rever os resultados da pesquisa durante o primeiro semestre.
Caso o uso não tenha aumentado, como inicialmente se esperava através do plano de ação, os alunos poderão analisar os parâmetros de custo e disponibilidade.
Uma possível modificação do plano seria encontrar fornecedores rentáveis ou informar a comunidade escolar através de uma campanha sobre os benefícios da utilização de produtos de base biológica.</a:t>
            </a:r>
            <a:endParaRPr lang="el-GR" sz="2200" dirty="0"/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4009" y="1700808"/>
            <a:ext cx="3198391" cy="4157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9922A58B-DC4F-93B7-D1A0-33F5A470D2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23" t="6611" r="21705" b="10075"/>
          <a:stretch/>
        </p:blipFill>
        <p:spPr bwMode="auto">
          <a:xfrm>
            <a:off x="512764" y="109728"/>
            <a:ext cx="868680" cy="1252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4">
            <a:extLst>
              <a:ext uri="{FF2B5EF4-FFF2-40B4-BE49-F238E27FC236}">
                <a16:creationId xmlns:a16="http://schemas.microsoft.com/office/drawing/2014/main" id="{07259363-2785-4A21-0715-AB6590229538}"/>
              </a:ext>
            </a:extLst>
          </p:cNvPr>
          <p:cNvSpPr txBox="1">
            <a:spLocks/>
          </p:cNvSpPr>
          <p:nvPr/>
        </p:nvSpPr>
        <p:spPr>
          <a:xfrm>
            <a:off x="1381444" y="274638"/>
            <a:ext cx="1020095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3600" b="1" dirty="0">
                <a:latin typeface="+mn-lt"/>
              </a:rPr>
              <a:t>Vamos colocar a teoria em prática</a:t>
            </a:r>
            <a:endParaRPr lang="en-GB" sz="36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971166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Recursos</a:t>
            </a:r>
            <a:r>
              <a:rPr lang="en-US" b="1" dirty="0"/>
              <a:t> </a:t>
            </a:r>
            <a:r>
              <a:rPr lang="en-US" b="1" dirty="0" err="1"/>
              <a:t>Educativos</a:t>
            </a:r>
            <a:endParaRPr lang="el-GR" b="1" dirty="0"/>
          </a:p>
        </p:txBody>
      </p:sp>
      <p:sp>
        <p:nvSpPr>
          <p:cNvPr id="4" name="Content Placeholder 3"/>
          <p:cNvSpPr txBox="1">
            <a:spLocks noGrp="1"/>
          </p:cNvSpPr>
          <p:nvPr>
            <p:ph idx="1"/>
          </p:nvPr>
        </p:nvSpPr>
        <p:spPr>
          <a:xfrm>
            <a:off x="1981200" y="1600201"/>
            <a:ext cx="8229600" cy="1668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2"/>
              </a:rPr>
              <a:t>https</a:t>
            </a:r>
            <a:r>
              <a:rPr lang="en-US">
                <a:hlinkClick r:id="rId2"/>
              </a:rPr>
              <a:t>://www.ecoschools.global/seven-steps-methodology</a:t>
            </a:r>
            <a:endParaRPr lang="en-US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2374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ítulo 6">
            <a:extLst>
              <a:ext uri="{FF2B5EF4-FFF2-40B4-BE49-F238E27FC236}">
                <a16:creationId xmlns:a16="http://schemas.microsoft.com/office/drawing/2014/main" id="{2AEF3B2B-0E49-4BC9-A496-FF35DA12A953}"/>
              </a:ext>
            </a:extLst>
          </p:cNvPr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2" name="Marcador de Posição do Texto 1">
            <a:extLst>
              <a:ext uri="{FF2B5EF4-FFF2-40B4-BE49-F238E27FC236}">
                <a16:creationId xmlns:a16="http://schemas.microsoft.com/office/drawing/2014/main" id="{13727AA5-CB42-67BA-8033-1D36D39967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39816" y="1322831"/>
            <a:ext cx="2880766" cy="707886"/>
          </a:xfrm>
        </p:spPr>
        <p:txBody>
          <a:bodyPr/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0243167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b="1" dirty="0" err="1">
                <a:latin typeface="+mn-lt"/>
              </a:rPr>
              <a:t>Monitorizar</a:t>
            </a:r>
            <a:r>
              <a:rPr lang="en-US" sz="3200" b="1" dirty="0">
                <a:latin typeface="+mn-lt"/>
              </a:rPr>
              <a:t> e </a:t>
            </a:r>
            <a:r>
              <a:rPr lang="en-US" sz="3200" b="1" dirty="0" err="1">
                <a:latin typeface="+mn-lt"/>
              </a:rPr>
              <a:t>Avaliar</a:t>
            </a:r>
            <a:r>
              <a:rPr lang="en-US" sz="3200" b="1" dirty="0">
                <a:latin typeface="+mn-lt"/>
              </a:rPr>
              <a:t> </a:t>
            </a:r>
            <a:r>
              <a:rPr lang="en-US" sz="3200" b="1" dirty="0" err="1">
                <a:latin typeface="+mn-lt"/>
              </a:rPr>
              <a:t>significa</a:t>
            </a:r>
            <a:r>
              <a:rPr lang="en-US" sz="3200" b="1" dirty="0">
                <a:latin typeface="+mn-lt"/>
              </a:rPr>
              <a:t>...</a:t>
            </a:r>
            <a:endParaRPr lang="el-GR" sz="32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56793"/>
            <a:ext cx="5558408" cy="2572125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pt-BR" sz="2400" dirty="0"/>
              <a:t>Descobrir se está ou não a atingir com êxito os objetivos estabelecidos no seu Plano de Ação. Para tal, deve monitorizar e medir o seu progresso.</a:t>
            </a:r>
            <a:endParaRPr lang="el-GR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609600" y="4653136"/>
            <a:ext cx="64087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hlinkClick r:id="rId2"/>
              </a:rPr>
              <a:t>https://www.ecoschools.global/seven-steps-methodology</a:t>
            </a:r>
            <a:endParaRPr lang="en-US" sz="20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F73BA80-A995-A08B-163D-AB505FCDCF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8583" y="1427498"/>
            <a:ext cx="5230729" cy="3016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4304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263" y="242554"/>
            <a:ext cx="10972800" cy="1143000"/>
          </a:xfrm>
        </p:spPr>
        <p:txBody>
          <a:bodyPr>
            <a:normAutofit/>
          </a:bodyPr>
          <a:lstStyle/>
          <a:p>
            <a:pPr algn="l"/>
            <a:r>
              <a:rPr lang="pt-BR" sz="3200" b="1" dirty="0">
                <a:latin typeface="+mn-lt"/>
              </a:rPr>
              <a:t>Monitorizar e avaliar significa também que...</a:t>
            </a:r>
            <a:endParaRPr lang="el-GR" sz="32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8652" y="1556793"/>
            <a:ext cx="11438021" cy="4525963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pt-BR" sz="2400" dirty="0"/>
              <a:t>Deve ser atribuída aos alunos a responsabilidade pela realização de atividades de acompanhamento, sempre que possível
Os resultados do acompanhamento devem ser regularmente atualizados e apresentados para que toda a escola possa ver
Os métodos de monitorização que utilizar dependerão dos objetivos e critérios de medição decididos no seu Plano de Ação para os tópicos que pretende analisar e da idade e capacidade dos alunos e de outras pessoas que o executam
A avaliação surge na sequência do acompanhamento. Avaliar o sucesso das suas atividades permitir-lhe-á fazer alterações ao seu Plano de Ação, se necessário.</a:t>
            </a:r>
            <a:endParaRPr lang="en-US" sz="24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611877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94428"/>
            <a:ext cx="9208169" cy="1143000"/>
          </a:xfrm>
        </p:spPr>
        <p:txBody>
          <a:bodyPr>
            <a:noAutofit/>
          </a:bodyPr>
          <a:lstStyle/>
          <a:p>
            <a:pPr algn="l"/>
            <a:r>
              <a:rPr lang="pt-BR" sz="2400" b="1" dirty="0">
                <a:latin typeface="+mn-lt"/>
              </a:rPr>
              <a:t>1. Deve ser atribuída aos alunos a responsabilidade de realizar, sempre que possível, atividades de acompanhamento.</a:t>
            </a:r>
            <a:endParaRPr lang="en-US" sz="2400" b="1" dirty="0">
              <a:latin typeface="+mn-lt"/>
              <a:cs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40768"/>
            <a:ext cx="10972800" cy="3960440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pt-BR" sz="2000" dirty="0">
                <a:cs typeface="Calibri"/>
              </a:rPr>
              <a:t>Há muitos benefícios para os alunos envolvidos nas atividades de monitoramento.</a:t>
            </a:r>
            <a:endParaRPr lang="en-US" sz="2000" dirty="0">
              <a:cs typeface="Calibri"/>
            </a:endParaRPr>
          </a:p>
          <a:p>
            <a:r>
              <a:rPr lang="pt-BR" sz="2000" dirty="0">
                <a:cs typeface="Calibri"/>
              </a:rPr>
              <a:t>Aprendizagem Prática: Os alunos desenvolvem as suas competências de investigação através da experiência prática em áreas como a recolha de dados, análise e resolução de problemas.
Envolvimento e Apropriação: Em cada passo da filosofia Eco Schools, os alunos aprendem a envolver-se ativamente e o impacto que as suas ações têm no ambiente.
Responsabilidade e Prestação de Contas: Os alunos são responsáveis pela realização das atividades de monitorização e são capazes de testemunhar os resultados das suas ações.
Colaboração e trabalho em equipe: Em todas as etapas, os alunos trabalham juntos e desenvolvem suas habilidades de colaboração, mas também suas habilidades de liderança. Consequentemente, constroem a sua confiança e um sentimento de pertença a um grupo que se esforça por mudar a escola através do trabalho em equipa.</a:t>
            </a:r>
            <a:endParaRPr lang="en-US" sz="20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778655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8895348" cy="1143000"/>
          </a:xfrm>
        </p:spPr>
        <p:txBody>
          <a:bodyPr>
            <a:noAutofit/>
          </a:bodyPr>
          <a:lstStyle/>
          <a:p>
            <a:pPr marL="514350" indent="-514350" algn="l"/>
            <a:r>
              <a:rPr lang="pt-BR" sz="2400" b="1" dirty="0"/>
              <a:t>2. Os resultados do acompanhamento devem ser regularmente atualizados e apresentados para consulta de toda a escola.</a:t>
            </a:r>
            <a:endParaRPr lang="en-US" sz="2400" b="1" dirty="0">
              <a:cs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8994" y="1603303"/>
            <a:ext cx="10972800" cy="4392488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pt-BR" sz="2400" dirty="0">
                <a:latin typeface="+mj-lt"/>
              </a:rPr>
              <a:t>Quando as escolas monitorizam os resultados das suas ações e os exibem para toda a escola ver, promovem:</a:t>
            </a:r>
            <a:endParaRPr lang="en-US" sz="2400" dirty="0">
              <a:latin typeface="+mj-lt"/>
            </a:endParaRPr>
          </a:p>
          <a:p>
            <a:r>
              <a:rPr lang="pt-BR" sz="2400" u="sng" dirty="0">
                <a:latin typeface="+mj-lt"/>
              </a:rPr>
              <a:t>Valor educativo </a:t>
            </a:r>
            <a:r>
              <a:rPr lang="pt-BR" sz="2400" dirty="0">
                <a:latin typeface="+mj-lt"/>
              </a:rPr>
              <a:t>porque ajudam os alunos a aprender a ler os resultados e a desenvolver competências de resolução de problemas, que são essenciais para fomentar futuros cidadãos ativos
</a:t>
            </a:r>
            <a:r>
              <a:rPr lang="pt-BR" sz="2400" u="sng" dirty="0">
                <a:latin typeface="+mj-lt"/>
              </a:rPr>
              <a:t>Envolvimento</a:t>
            </a:r>
            <a:r>
              <a:rPr lang="pt-BR" sz="2400" dirty="0">
                <a:latin typeface="+mj-lt"/>
              </a:rPr>
              <a:t> porque quando alunos, funcionários e pais veem os resultados de seus esforços, é mais provável que permaneçam motivados e participem ativamente.
</a:t>
            </a:r>
            <a:r>
              <a:rPr lang="pt-BR" sz="2400" u="sng" dirty="0">
                <a:latin typeface="+mj-lt"/>
              </a:rPr>
              <a:t>Transparência</a:t>
            </a:r>
            <a:r>
              <a:rPr lang="pt-BR" sz="2400" dirty="0">
                <a:latin typeface="+mj-lt"/>
              </a:rPr>
              <a:t>, fornecendo à comunidade escolar dados precisos e atualizados sobre os projetos.</a:t>
            </a:r>
            <a:endParaRPr lang="en-US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209366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3558" y="274638"/>
            <a:ext cx="8983579" cy="1126958"/>
          </a:xfrm>
        </p:spPr>
        <p:txBody>
          <a:bodyPr>
            <a:noAutofit/>
          </a:bodyPr>
          <a:lstStyle/>
          <a:p>
            <a:pPr marL="514350" indent="-514350" algn="l"/>
            <a:r>
              <a:rPr lang="pt-BR" sz="2400" b="1" dirty="0"/>
              <a:t>2. Os resultados do acompanhamento devem ser regularmente atualizados e apresentados para consulta de toda a escola.</a:t>
            </a:r>
            <a:endParaRPr lang="en-US" sz="2400" b="1" dirty="0">
              <a:cs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2952" y="1402777"/>
            <a:ext cx="10972800" cy="4392488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pt-BR" sz="2400" dirty="0">
                <a:latin typeface="+mj-lt"/>
              </a:rPr>
              <a:t>Quando as escolas monitorizam os resultados das suas ações e os exibem para toda a escola ver, promovem:</a:t>
            </a:r>
            <a:endParaRPr lang="en-US" sz="2400" dirty="0">
              <a:latin typeface="+mj-lt"/>
              <a:cs typeface="Calibri"/>
            </a:endParaRPr>
          </a:p>
          <a:p>
            <a:r>
              <a:rPr lang="pt-BR" sz="2400" u="sng" dirty="0">
                <a:latin typeface="+mj-lt"/>
              </a:rPr>
              <a:t>Celebração do sucesso</a:t>
            </a:r>
            <a:r>
              <a:rPr lang="pt-BR" sz="2400" dirty="0">
                <a:latin typeface="+mj-lt"/>
              </a:rPr>
              <a:t>, pois as atualizações dão à comunidade escolar a oportunidade de refletir sobre os progressos alcançados e celebrar as conquistas.
</a:t>
            </a:r>
            <a:r>
              <a:rPr lang="pt-BR" sz="2400" u="sng" dirty="0">
                <a:latin typeface="+mj-lt"/>
              </a:rPr>
              <a:t>Motivação e inspiração</a:t>
            </a:r>
            <a:r>
              <a:rPr lang="pt-BR" sz="2400" dirty="0">
                <a:latin typeface="+mj-lt"/>
              </a:rPr>
              <a:t> porque quando os alunos têm provas de que uma ação que implementaram teve resultados positivos, estão mais inclinados a tomar novas medidas através de iniciativas semelhantes e amplificar o impacto dos esforços da escola.
</a:t>
            </a:r>
            <a:r>
              <a:rPr lang="pt-BR" sz="2400" u="sng" dirty="0">
                <a:latin typeface="+mj-lt"/>
              </a:rPr>
              <a:t>Tomada de decisão baseada em dados</a:t>
            </a:r>
            <a:r>
              <a:rPr lang="pt-BR" sz="2400" dirty="0">
                <a:latin typeface="+mj-lt"/>
              </a:rPr>
              <a:t>, uma vez que os resultados podem ser usados de forma eficaz para ajustar o plano de ação original e melhorar os resultados</a:t>
            </a:r>
            <a:endParaRPr lang="en-US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087987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9D568DA-1FEF-1383-BFD6-163652F5A195}"/>
              </a:ext>
            </a:extLst>
          </p:cNvPr>
          <p:cNvSpPr txBox="1">
            <a:spLocks/>
          </p:cNvSpPr>
          <p:nvPr/>
        </p:nvSpPr>
        <p:spPr>
          <a:xfrm>
            <a:off x="609600" y="274638"/>
            <a:ext cx="9456822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14350" indent="-514350" algn="l"/>
            <a:r>
              <a:rPr lang="en-US" sz="2400" b="1" dirty="0">
                <a:latin typeface="+mn-lt"/>
              </a:rPr>
              <a:t>3</a:t>
            </a:r>
            <a:r>
              <a:rPr lang="pt-BR" sz="2400" b="1" dirty="0">
                <a:latin typeface="+mn-lt"/>
              </a:rPr>
              <a:t>. Os métodos de monitorização utilizados devem depender das metas, critérios de medição, idade e capacidade dos alunos.</a:t>
            </a:r>
            <a:endParaRPr lang="en-US" sz="2400" b="1" dirty="0">
              <a:cs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7104" y="2240868"/>
            <a:ext cx="5194920" cy="2700300"/>
          </a:xfrm>
          <a:ln>
            <a:solidFill>
              <a:schemeClr val="accent1"/>
            </a:solidFill>
          </a:ln>
        </p:spPr>
        <p:txBody>
          <a:bodyPr>
            <a:normAutofit fontScale="92500" lnSpcReduction="10000"/>
          </a:bodyPr>
          <a:lstStyle/>
          <a:p>
            <a:r>
              <a:rPr lang="pt-BR" sz="2400" dirty="0"/>
              <a:t>Isto significa que as ferramentas e técnicas utilizadas para monitorizar o progresso devem ser adaptadas de acordo com os objetivos específicos definidos no plano de ação, os padrões utilizados para a avaliação e os níveis e competências de desenvolvimento dos alunos.</a:t>
            </a:r>
            <a:endParaRPr lang="el-GR" sz="2400" dirty="0"/>
          </a:p>
        </p:txBody>
      </p:sp>
      <p:pic>
        <p:nvPicPr>
          <p:cNvPr id="1026" name="Picture 2" descr="Hard vs Soft Skills: How They Differ (Examples Included)">
            <a:extLst>
              <a:ext uri="{FF2B5EF4-FFF2-40B4-BE49-F238E27FC236}">
                <a16:creationId xmlns:a16="http://schemas.microsoft.com/office/drawing/2014/main" id="{47921484-4A57-6D97-8EFF-F3E8B2AA73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064" y="2238411"/>
            <a:ext cx="4775871" cy="2686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74919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pt-BR" sz="2800" b="1" dirty="0"/>
              <a:t>4. A avaliação decorre do acompanhamento.</a:t>
            </a:r>
            <a:endParaRPr lang="el-GR" sz="2800" b="1" dirty="0">
              <a:cs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40768"/>
            <a:ext cx="10972800" cy="470852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pt-BR" sz="2400" dirty="0"/>
              <a:t>Este passo é particularmente importante para o Plano de Ação, pois permitirá que os alunos façam todos os ajustes necessários. As perguntas respondidas nesta etapa são:</a:t>
            </a:r>
            <a:endParaRPr lang="en-US" sz="2400" dirty="0"/>
          </a:p>
          <a:p>
            <a:r>
              <a:rPr lang="pt-BR" sz="2400" b="1" dirty="0"/>
              <a:t>Os objetivos são cumpridos? 
Em que medida?
O que funcionou bem?
O que precisamos melhorar?</a:t>
            </a:r>
            <a:endParaRPr lang="en-US" sz="2400" dirty="0">
              <a:cs typeface="Calibri"/>
            </a:endParaRPr>
          </a:p>
          <a:p>
            <a:pPr marL="0" indent="0">
              <a:buNone/>
            </a:pPr>
            <a:r>
              <a:rPr lang="pt-BR" sz="2400" dirty="0"/>
              <a:t>Toda a comunidade escolar poderá participar do processo de coleta de feedback que informará os ajustes no plano de ação inicial. De facto, as várias perspetivas têm de ser consideradas para que a avaliação seja válida e objetiva.</a:t>
            </a:r>
            <a:endParaRPr lang="en-US" sz="24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522228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1384" y="1196752"/>
            <a:ext cx="7416824" cy="2405690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pt-BR" sz="2000" dirty="0"/>
              <a:t>Dependendo do tema principal, os alunos podem realizar uma variedade de atividades de monitorização. Por exemplo, podem: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pt-BR" sz="2000" dirty="0"/>
              <a:t>Rastreie as taxas de reciclagem pesando lixeiras semanalmente
Monitorizar o consumo de energia através da leitura de contadores 
Meça o número de alunos que usaram as composteiras em uma semana.
Monitorizar o consumo de água na escola e em casa.</a:t>
            </a:r>
            <a:endParaRPr lang="en-US" sz="2000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47" t="20112" r="30347" b="9018"/>
          <a:stretch/>
        </p:blipFill>
        <p:spPr bwMode="auto">
          <a:xfrm>
            <a:off x="8040216" y="1881281"/>
            <a:ext cx="3817977" cy="38772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17" t="17188" r="37004" b="26673"/>
          <a:stretch/>
        </p:blipFill>
        <p:spPr bwMode="auto">
          <a:xfrm>
            <a:off x="623392" y="4077072"/>
            <a:ext cx="3037382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BBB66F5B-69DB-98F6-7091-69C99F06C3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1444" y="274638"/>
            <a:ext cx="10200956" cy="1143000"/>
          </a:xfrm>
        </p:spPr>
        <p:txBody>
          <a:bodyPr>
            <a:normAutofit/>
          </a:bodyPr>
          <a:lstStyle/>
          <a:p>
            <a:pPr algn="l"/>
            <a:r>
              <a:rPr lang="pt-BR" sz="3600" b="1" dirty="0">
                <a:latin typeface="+mn-lt"/>
              </a:rPr>
              <a:t>Vamos colocar a teoria em prática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89280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470974B7780C42449E1B381D958C3DA6" ma:contentTypeVersion="15" ma:contentTypeDescription="Creare un nuovo documento." ma:contentTypeScope="" ma:versionID="28c8e84fbce78053d7f22056b6e07868">
  <xsd:schema xmlns:xsd="http://www.w3.org/2001/XMLSchema" xmlns:xs="http://www.w3.org/2001/XMLSchema" xmlns:p="http://schemas.microsoft.com/office/2006/metadata/properties" xmlns:ns2="4cb37d89-296d-4697-a3a4-f9df7f39d0ef" xmlns:ns3="4b029ac4-2790-4e9d-b1ba-d309a41950a3" targetNamespace="http://schemas.microsoft.com/office/2006/metadata/properties" ma:root="true" ma:fieldsID="b2080048e86604465f2b7e8932cd4fb6" ns2:_="" ns3:_="">
    <xsd:import namespace="4cb37d89-296d-4697-a3a4-f9df7f39d0ef"/>
    <xsd:import namespace="4b029ac4-2790-4e9d-b1ba-d309a41950a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b37d89-296d-4697-a3a4-f9df7f39d0e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Tag immagine" ma:readOnly="false" ma:fieldId="{5cf76f15-5ced-4ddc-b409-7134ff3c332f}" ma:taxonomyMulti="true" ma:sspId="3a5f7a8f-808c-47db-beb8-e1838fad236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b029ac4-2790-4e9d-b1ba-d309a41950a3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8370ce11-841f-4ae9-ba72-4a85948f8fae}" ma:internalName="TaxCatchAll" ma:showField="CatchAllData" ma:web="4b029ac4-2790-4e9d-b1ba-d309a41950a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Condivis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Condiviso con dettagli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b029ac4-2790-4e9d-b1ba-d309a41950a3" xsi:nil="true"/>
    <lcf76f155ced4ddcb4097134ff3c332f xmlns="4cb37d89-296d-4697-a3a4-f9df7f39d0ef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6F7B176-86BA-402D-84E4-62A61C2D589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cb37d89-296d-4697-a3a4-f9df7f39d0ef"/>
    <ds:schemaRef ds:uri="4b029ac4-2790-4e9d-b1ba-d309a41950a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8E7BC69-1F16-479F-A451-8099446ECC51}">
  <ds:schemaRefs>
    <ds:schemaRef ds:uri="http://schemas.microsoft.com/office/2006/metadata/properties"/>
    <ds:schemaRef ds:uri="http://schemas.microsoft.com/office/infopath/2007/PartnerControls"/>
    <ds:schemaRef ds:uri="4b029ac4-2790-4e9d-b1ba-d309a41950a3"/>
    <ds:schemaRef ds:uri="4cb37d89-296d-4697-a3a4-f9df7f39d0ef"/>
  </ds:schemaRefs>
</ds:datastoreItem>
</file>

<file path=customXml/itemProps3.xml><?xml version="1.0" encoding="utf-8"?>
<ds:datastoreItem xmlns:ds="http://schemas.openxmlformats.org/officeDocument/2006/customXml" ds:itemID="{BC642811-E273-4EDA-960F-259AB5FF2D9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1454</Words>
  <Application>Microsoft Office PowerPoint</Application>
  <PresentationFormat>Widescreen</PresentationFormat>
  <Paragraphs>48</Paragraphs>
  <Slides>18</Slides>
  <Notes>0</Notes>
  <HiddenSlides>1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18</vt:i4>
      </vt:variant>
    </vt:vector>
  </HeadingPairs>
  <TitlesOfParts>
    <vt:vector size="23" baseType="lpstr">
      <vt:lpstr>Arial</vt:lpstr>
      <vt:lpstr>Calibri</vt:lpstr>
      <vt:lpstr>PuviRegular</vt:lpstr>
      <vt:lpstr>Wingdings</vt:lpstr>
      <vt:lpstr>Office Theme</vt:lpstr>
      <vt:lpstr>MATERIAIS DE FORMAÇÃO</vt:lpstr>
      <vt:lpstr>Monitorizar e Avaliar significa...</vt:lpstr>
      <vt:lpstr>Monitorizar e avaliar significa também que...</vt:lpstr>
      <vt:lpstr>1. Deve ser atribuída aos alunos a responsabilidade de realizar, sempre que possível, atividades de acompanhamento.</vt:lpstr>
      <vt:lpstr>2. Os resultados do acompanhamento devem ser regularmente atualizados e apresentados para consulta de toda a escola.</vt:lpstr>
      <vt:lpstr>2. Os resultados do acompanhamento devem ser regularmente atualizados e apresentados para consulta de toda a escola.</vt:lpstr>
      <vt:lpstr>Presentazione standard di PowerPoint</vt:lpstr>
      <vt:lpstr>4. A avaliação decorre do acompanhamento.</vt:lpstr>
      <vt:lpstr>Vamos colocar a teoria em prática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Recursos Educativos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Step 7 – Produce an Eco Code</dc:title>
  <dc:creator>MKG</dc:creator>
  <cp:lastModifiedBy>Pietro Rigonat</cp:lastModifiedBy>
  <cp:revision>142</cp:revision>
  <dcterms:created xsi:type="dcterms:W3CDTF">2024-05-12T12:39:55Z</dcterms:created>
  <dcterms:modified xsi:type="dcterms:W3CDTF">2025-05-22T19:53:27Z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0x010100470974B7780C42449E1B381D958C3DA6</vt:lpwstr>
  </property>
  <property fmtid="{D5CDD505-2E9C-101B-9397-08002B2CF9AE}" pid="3" name="MediaServiceImageTags">
    <vt:lpwstr/>
  </property>
</Properties>
</file>