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3_C261C6B5.xml" ContentType="application/vnd.ms-powerpoint.comments+xml"/>
  <Override PartName="/ppt/comments/modernComment_117_C1F9A64F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74" r:id="rId8"/>
    <p:sldId id="279" r:id="rId9"/>
    <p:sldId id="275" r:id="rId10"/>
    <p:sldId id="260" r:id="rId11"/>
    <p:sldId id="278" r:id="rId12"/>
    <p:sldId id="267" r:id="rId13"/>
    <p:sldId id="273" r:id="rId14"/>
    <p:sldId id="272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4AFCDE7-C165-9BAC-4808-5AFF3ECDAE84}" name="Reeza Hanselmann" initials="RH" userId="S::reeza@fee.global::796f332d-99f5-4e2b-9f97-6b67832b3c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4401E-993B-8EE1-AFFC-2A6109BB8605}" v="213" dt="2024-09-30T11:25:31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60"/>
  </p:normalViewPr>
  <p:slideViewPr>
    <p:cSldViewPr>
      <p:cViewPr varScale="1">
        <p:scale>
          <a:sx n="105" d="100"/>
          <a:sy n="105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modernComment_103_C261C6B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604510E-149B-46FA-A07C-7BC3235D1D9F}" authorId="{D4AFCDE7-C165-9BAC-4808-5AFF3ECDAE84}" created="2024-07-08T12:25:45.741">
    <pc:sldMkLst xmlns:pc="http://schemas.microsoft.com/office/powerpoint/2013/main/command">
      <pc:docMk/>
      <pc:sldMk cId="3261187765" sldId="259"/>
    </pc:sldMkLst>
    <p188:txBody>
      <a:bodyPr/>
      <a:lstStyle/>
      <a:p>
        <a:r>
          <a:rPr lang="en-GB"/>
          <a:t>Point 2 is key - I would however say that the bioeconomy can be linked with/integrated in all subjects, not just the traditional STEM subjects.</a:t>
        </a:r>
      </a:p>
    </p188:txBody>
  </p188:cm>
</p188:cmLst>
</file>

<file path=ppt/comments/modernComment_117_C1F9A64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04396FC-4ACE-47EE-AED3-55EC433AF1BD}" authorId="{D4AFCDE7-C165-9BAC-4808-5AFF3ECDAE84}" created="2024-07-08T12:29:07.41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254363727" sldId="279"/>
      <ac:spMk id="3" creationId="{00000000-0000-0000-0000-000000000000}"/>
      <ac:txMk cp="60" len="3">
        <ac:context len="213" hash="1345536733"/>
      </ac:txMk>
    </ac:txMkLst>
    <p188:pos x="6807200" y="501650"/>
    <p188:txBody>
      <a:bodyPr/>
      <a:lstStyle/>
      <a:p>
        <a:r>
          <a:rPr lang="en-GB"/>
          <a:t>Aren't we trying to integrated bioeconomy education? </a:t>
        </a:r>
      </a:p>
    </p188:txBody>
  </p188:cm>
  <p188:cm id="{C43D2718-9CBA-49E8-8A20-64CBBCF64B53}" authorId="{D4AFCDE7-C165-9BAC-4808-5AFF3ECDAE84}" created="2024-07-08T12:35:18.47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254363727" sldId="279"/>
      <ac:spMk id="3" creationId="{00000000-0000-0000-0000-000000000000}"/>
      <ac:txMk cp="118" len="7">
        <ac:context len="213" hash="1345536733"/>
      </ac:txMk>
    </ac:txMkLst>
    <p188:pos x="3663950" y="863600"/>
    <p188:txBody>
      <a:bodyPr/>
      <a:lstStyle/>
      <a:p>
        <a:r>
          <a:rPr lang="en-GB"/>
          <a:t>Wouldn't these be teaching methods that serve to better deliver the curricular content?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625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04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151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46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95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44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996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939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624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278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27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B196-6C76-4FE0-A2E9-306EDE891380}" type="datetimeFigureOut">
              <a:rPr lang="el-GR" smtClean="0"/>
              <a:t>22/5/2025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3F82-1941-46A1-8C8A-A1E4426A0788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328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schools.global/seven-steps-methodolog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schools.global/seven-steps-methodolog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C261C6B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7_C1F9A64F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067944" y="1340768"/>
            <a:ext cx="36004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9" name="Group 8"/>
          <p:cNvGrpSpPr/>
          <p:nvPr/>
        </p:nvGrpSpPr>
        <p:grpSpPr>
          <a:xfrm>
            <a:off x="557808" y="157728"/>
            <a:ext cx="7740352" cy="5589240"/>
            <a:chOff x="0" y="1"/>
            <a:chExt cx="9252520" cy="688660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9252520" cy="6886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2650" y="548680"/>
              <a:ext cx="4809590" cy="4248471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4398264" y="2003926"/>
            <a:ext cx="100811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u="sng">
                <a:solidFill>
                  <a:srgbClr val="FF0000"/>
                </a:solidFill>
              </a:rPr>
              <a:t>PASO 5</a:t>
            </a:r>
            <a:endParaRPr lang="en-US" sz="1200" b="1" u="sng" dirty="0">
              <a:solidFill>
                <a:srgbClr val="FF0000"/>
              </a:solidFill>
            </a:endParaRPr>
          </a:p>
          <a:p>
            <a:r>
              <a:rPr lang="en-US" sz="1200" b="1" dirty="0" err="1">
                <a:solidFill>
                  <a:srgbClr val="FF0000"/>
                </a:solidFill>
              </a:rPr>
              <a:t>Trabajar</a:t>
            </a:r>
            <a:r>
              <a:rPr lang="en-US" sz="1200" b="1" dirty="0">
                <a:solidFill>
                  <a:srgbClr val="FF0000"/>
                </a:solidFill>
              </a:rPr>
              <a:t> con </a:t>
            </a:r>
            <a:r>
              <a:rPr lang="en-US" sz="1200" b="1" dirty="0" err="1">
                <a:solidFill>
                  <a:srgbClr val="FF0000"/>
                </a:solidFill>
              </a:rPr>
              <a:t>el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currículo</a:t>
            </a:r>
            <a:endParaRPr lang="en-US" sz="1200" b="1" dirty="0" err="1">
              <a:solidFill>
                <a:srgbClr val="FF0000"/>
              </a:solidFill>
              <a:ea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3160" y="4797152"/>
            <a:ext cx="6400800" cy="334888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M. Giannakopoulou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5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err="1">
                <a:latin typeface="+mj-lt"/>
              </a:rPr>
              <a:t>Excursiones</a:t>
            </a:r>
            <a:r>
              <a:rPr lang="en-US" sz="2000" b="1" dirty="0">
                <a:latin typeface="+mj-lt"/>
              </a:rPr>
              <a:t>:</a:t>
            </a:r>
            <a:r>
              <a:rPr lang="en-US" sz="2000" dirty="0">
                <a:latin typeface="+mj-lt"/>
              </a:rPr>
              <a:t> El </a:t>
            </a:r>
            <a:r>
              <a:rPr lang="en-US" sz="2000" dirty="0" err="1">
                <a:latin typeface="+mj-lt"/>
              </a:rPr>
              <a:t>profesorado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puede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organizar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visitas</a:t>
            </a:r>
            <a:r>
              <a:rPr lang="en-US" sz="2000" dirty="0">
                <a:latin typeface="+mj-lt"/>
              </a:rPr>
              <a:t> a </a:t>
            </a:r>
            <a:r>
              <a:rPr lang="en-US" sz="2000" dirty="0" err="1">
                <a:latin typeface="+mj-lt"/>
              </a:rPr>
              <a:t>granjas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plantas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reciclaje</a:t>
            </a:r>
            <a:r>
              <a:rPr lang="en-US" sz="2000" dirty="0">
                <a:latin typeface="+mj-lt"/>
              </a:rPr>
              <a:t> o </a:t>
            </a:r>
            <a:r>
              <a:rPr lang="en-US" sz="2000" dirty="0" err="1">
                <a:latin typeface="+mj-lt"/>
              </a:rPr>
              <a:t>empresas</a:t>
            </a:r>
            <a:r>
              <a:rPr lang="en-US" sz="2000" dirty="0">
                <a:latin typeface="+mj-lt"/>
              </a:rPr>
              <a:t> que </a:t>
            </a:r>
            <a:r>
              <a:rPr lang="en-US" sz="2000" dirty="0" err="1">
                <a:latin typeface="+mj-lt"/>
              </a:rPr>
              <a:t>produzcan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productos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origen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biológico</a:t>
            </a:r>
            <a:r>
              <a:rPr lang="en-US" sz="2000" dirty="0">
                <a:latin typeface="+mj-lt"/>
              </a:rPr>
              <a:t>. Esta </a:t>
            </a:r>
            <a:r>
              <a:rPr lang="en-US" sz="2000" dirty="0" err="1">
                <a:latin typeface="+mj-lt"/>
              </a:rPr>
              <a:t>será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experiencia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reveladora</a:t>
            </a:r>
            <a:r>
              <a:rPr lang="en-US" sz="2000" dirty="0">
                <a:latin typeface="+mj-lt"/>
              </a:rPr>
              <a:t> para el </a:t>
            </a:r>
            <a:r>
              <a:rPr lang="en-US" sz="2000" dirty="0" err="1">
                <a:latin typeface="+mj-lt"/>
              </a:rPr>
              <a:t>alumnado</a:t>
            </a:r>
            <a:r>
              <a:rPr lang="en-US" sz="2000" dirty="0">
                <a:latin typeface="+mj-lt"/>
              </a:rPr>
              <a:t>, que </a:t>
            </a:r>
            <a:r>
              <a:rPr lang="en-US" sz="2000" dirty="0" err="1">
                <a:latin typeface="+mj-lt"/>
              </a:rPr>
              <a:t>verán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cómo</a:t>
            </a:r>
            <a:r>
              <a:rPr lang="en-US" sz="2000" dirty="0">
                <a:latin typeface="+mj-lt"/>
              </a:rPr>
              <a:t> se </a:t>
            </a:r>
            <a:r>
              <a:rPr lang="en-US" sz="2000" dirty="0" err="1">
                <a:latin typeface="+mj-lt"/>
              </a:rPr>
              <a:t>puede</a:t>
            </a:r>
            <a:r>
              <a:rPr lang="en-US" sz="2000" dirty="0">
                <a:latin typeface="+mj-lt"/>
              </a:rPr>
              <a:t> resolver el </a:t>
            </a:r>
            <a:r>
              <a:rPr lang="en-US" sz="2000" dirty="0" err="1">
                <a:latin typeface="+mj-lt"/>
              </a:rPr>
              <a:t>problema</a:t>
            </a:r>
            <a:r>
              <a:rPr lang="en-US" sz="2000" dirty="0">
                <a:latin typeface="+mj-lt"/>
              </a:rPr>
              <a:t> de la </a:t>
            </a:r>
            <a:r>
              <a:rPr lang="en-US" sz="2000" dirty="0" err="1">
                <a:latin typeface="+mj-lt"/>
              </a:rPr>
              <a:t>gestión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residuos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</a:t>
            </a:r>
            <a:r>
              <a:rPr lang="en-US" sz="2000" dirty="0">
                <a:latin typeface="+mj-lt"/>
              </a:rPr>
              <a:t> el </a:t>
            </a:r>
            <a:r>
              <a:rPr lang="en-US" sz="2000" dirty="0" err="1">
                <a:latin typeface="+mj-lt"/>
              </a:rPr>
              <a:t>centro</a:t>
            </a:r>
            <a:r>
              <a:rPr lang="en-US" sz="2000" dirty="0">
                <a:latin typeface="+mj-lt"/>
              </a:rPr>
              <a:t> escolar </a:t>
            </a:r>
            <a:r>
              <a:rPr lang="en-US" sz="2000" dirty="0" err="1">
                <a:latin typeface="+mj-lt"/>
              </a:rPr>
              <a:t>cuando</a:t>
            </a:r>
            <a:r>
              <a:rPr lang="en-US" sz="2000" dirty="0">
                <a:latin typeface="+mj-lt"/>
              </a:rPr>
              <a:t> se pone </a:t>
            </a:r>
            <a:r>
              <a:rPr lang="en-US" sz="2000" dirty="0" err="1">
                <a:latin typeface="+mj-lt"/>
              </a:rPr>
              <a:t>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práctica</a:t>
            </a:r>
            <a:r>
              <a:rPr lang="en-US" sz="2000" dirty="0">
                <a:latin typeface="+mj-lt"/>
              </a:rPr>
              <a:t> un principio </a:t>
            </a:r>
            <a:r>
              <a:rPr lang="en-US" sz="2000" dirty="0" err="1">
                <a:latin typeface="+mj-lt"/>
              </a:rPr>
              <a:t>básico</a:t>
            </a:r>
            <a:r>
              <a:rPr lang="en-US" sz="2000" dirty="0">
                <a:latin typeface="+mj-lt"/>
              </a:rPr>
              <a:t> de la </a:t>
            </a:r>
            <a:r>
              <a:rPr lang="en-US" sz="2000" dirty="0" err="1">
                <a:latin typeface="+mj-lt"/>
              </a:rPr>
              <a:t>bioeconomía</a:t>
            </a:r>
            <a:r>
              <a:rPr lang="en-US" sz="2000" dirty="0">
                <a:latin typeface="+mj-lt"/>
              </a:rPr>
              <a:t>. Luego, </a:t>
            </a:r>
            <a:r>
              <a:rPr lang="en-US" sz="2000" dirty="0" err="1">
                <a:latin typeface="+mj-lt"/>
              </a:rPr>
              <a:t>podrán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compartir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experiencia</a:t>
            </a:r>
            <a:r>
              <a:rPr lang="en-US" sz="2000" dirty="0">
                <a:latin typeface="+mj-lt"/>
              </a:rPr>
              <a:t> con </a:t>
            </a:r>
            <a:r>
              <a:rPr lang="en-US" sz="2000" dirty="0" err="1">
                <a:latin typeface="+mj-lt"/>
              </a:rPr>
              <a:t>el</a:t>
            </a:r>
            <a:r>
              <a:rPr lang="en-US" sz="2000" dirty="0">
                <a:latin typeface="+mj-lt"/>
              </a:rPr>
              <a:t> resto de la </a:t>
            </a:r>
            <a:r>
              <a:rPr lang="en-US" sz="2000" dirty="0" err="1">
                <a:latin typeface="+mj-lt"/>
              </a:rPr>
              <a:t>comunidad</a:t>
            </a:r>
            <a:r>
              <a:rPr lang="en-US" sz="2000" dirty="0">
                <a:latin typeface="+mj-lt"/>
              </a:rPr>
              <a:t> escolar. </a:t>
            </a:r>
            <a:endParaRPr lang="es-ES" dirty="0">
              <a:latin typeface="+mj-lt"/>
              <a:ea typeface="Calibri"/>
              <a:cs typeface="Calibri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err="1">
                <a:latin typeface="+mj-lt"/>
              </a:rPr>
              <a:t>Prácticas</a:t>
            </a:r>
            <a:r>
              <a:rPr lang="en-US" sz="2000" b="1" dirty="0">
                <a:latin typeface="+mj-lt"/>
              </a:rPr>
              <a:t> y </a:t>
            </a:r>
            <a:r>
              <a:rPr lang="en-US" sz="2000" b="1" dirty="0" err="1">
                <a:latin typeface="+mj-lt"/>
              </a:rPr>
              <a:t>tutorías</a:t>
            </a:r>
            <a:r>
              <a:rPr lang="en-US" sz="2000" b="1" dirty="0">
                <a:latin typeface="+mj-lt"/>
              </a:rPr>
              <a:t> con </a:t>
            </a:r>
            <a:r>
              <a:rPr lang="en-US" sz="2000" b="1" dirty="0" err="1">
                <a:latin typeface="+mj-lt"/>
              </a:rPr>
              <a:t>empresas</a:t>
            </a:r>
            <a:r>
              <a:rPr lang="en-US" sz="2000" b="1" dirty="0">
                <a:latin typeface="+mj-lt"/>
              </a:rPr>
              <a:t> locales: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Especialmente</a:t>
            </a:r>
            <a:r>
              <a:rPr lang="en-US" sz="2000" dirty="0">
                <a:latin typeface="+mj-lt"/>
              </a:rPr>
              <a:t> para </a:t>
            </a:r>
            <a:r>
              <a:rPr lang="en-US" sz="2000" dirty="0" err="1">
                <a:latin typeface="+mj-lt"/>
              </a:rPr>
              <a:t>los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adolescentes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este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tipo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programas</a:t>
            </a:r>
            <a:r>
              <a:rPr lang="en-US" sz="2000" dirty="0">
                <a:latin typeface="+mj-lt"/>
              </a:rPr>
              <a:t> les </a:t>
            </a:r>
            <a:r>
              <a:rPr lang="en-US" sz="2000" dirty="0" err="1">
                <a:latin typeface="+mj-lt"/>
              </a:rPr>
              <a:t>ayudará</a:t>
            </a:r>
            <a:r>
              <a:rPr lang="en-US" sz="2000" dirty="0">
                <a:latin typeface="+mj-lt"/>
              </a:rPr>
              <a:t> a </a:t>
            </a:r>
            <a:r>
              <a:rPr lang="en-US" sz="2000" dirty="0" err="1">
                <a:latin typeface="+mj-lt"/>
              </a:rPr>
              <a:t>darse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cuenta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pueden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seguir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carrera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el</a:t>
            </a:r>
            <a:r>
              <a:rPr lang="en-US" sz="2000" dirty="0">
                <a:latin typeface="+mj-lt"/>
              </a:rPr>
              <a:t> campo de la </a:t>
            </a:r>
            <a:r>
              <a:rPr lang="en-US" sz="2000" dirty="0" err="1">
                <a:latin typeface="+mj-lt"/>
              </a:rPr>
              <a:t>bioeconomía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ya</a:t>
            </a:r>
            <a:r>
              <a:rPr lang="en-US" sz="2000" dirty="0">
                <a:latin typeface="+mj-lt"/>
              </a:rPr>
              <a:t> que </a:t>
            </a:r>
            <a:r>
              <a:rPr lang="en-US" sz="2000" dirty="0" err="1">
                <a:latin typeface="+mj-lt"/>
              </a:rPr>
              <a:t>tendrán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acceso</a:t>
            </a:r>
            <a:r>
              <a:rPr lang="en-US" sz="2000" dirty="0">
                <a:latin typeface="+mj-lt"/>
              </a:rPr>
              <a:t> a </a:t>
            </a:r>
            <a:r>
              <a:rPr lang="en-US" sz="2000" dirty="0" err="1">
                <a:latin typeface="+mj-lt"/>
              </a:rPr>
              <a:t>datos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sobre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variedad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profesiones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También</a:t>
            </a:r>
            <a:r>
              <a:rPr lang="en-US" sz="2000" dirty="0">
                <a:latin typeface="+mj-lt"/>
              </a:rPr>
              <a:t> es </a:t>
            </a:r>
            <a:r>
              <a:rPr lang="en-US" sz="2000" dirty="0" err="1">
                <a:latin typeface="+mj-lt"/>
              </a:rPr>
              <a:t>una</a:t>
            </a:r>
            <a:r>
              <a:rPr lang="en-US" sz="2000" dirty="0">
                <a:latin typeface="+mj-lt"/>
              </a:rPr>
              <a:t> gran </a:t>
            </a:r>
            <a:r>
              <a:rPr lang="en-US" sz="2000" dirty="0" err="1">
                <a:latin typeface="+mj-lt"/>
              </a:rPr>
              <a:t>oportunidad</a:t>
            </a:r>
            <a:r>
              <a:rPr lang="en-US" sz="2000" dirty="0">
                <a:latin typeface="+mj-lt"/>
              </a:rPr>
              <a:t> para que un </a:t>
            </a:r>
            <a:r>
              <a:rPr lang="en-US" sz="2000" dirty="0" err="1">
                <a:latin typeface="+mj-lt"/>
              </a:rPr>
              <a:t>centro</a:t>
            </a:r>
            <a:r>
              <a:rPr lang="en-US" sz="2000" dirty="0">
                <a:latin typeface="+mj-lt"/>
              </a:rPr>
              <a:t> escolar </a:t>
            </a:r>
            <a:r>
              <a:rPr lang="en-US" sz="2000" dirty="0" err="1">
                <a:latin typeface="+mj-lt"/>
              </a:rPr>
              <a:t>coopere</a:t>
            </a:r>
            <a:r>
              <a:rPr lang="en-US" sz="2000" dirty="0">
                <a:latin typeface="+mj-lt"/>
              </a:rPr>
              <a:t> con la </a:t>
            </a:r>
            <a:r>
              <a:rPr lang="en-US" sz="2000" dirty="0" err="1">
                <a:latin typeface="+mj-lt"/>
              </a:rPr>
              <a:t>comunidad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</a:t>
            </a:r>
            <a:r>
              <a:rPr lang="en-US" sz="2000" dirty="0">
                <a:latin typeface="+mj-lt"/>
              </a:rPr>
              <a:t> general y </a:t>
            </a:r>
            <a:r>
              <a:rPr lang="en-US" sz="2000" dirty="0" err="1">
                <a:latin typeface="+mj-lt"/>
              </a:rPr>
              <a:t>cree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una</a:t>
            </a:r>
            <a:r>
              <a:rPr lang="en-US" sz="2000" dirty="0">
                <a:latin typeface="+mj-lt"/>
              </a:rPr>
              <a:t> red de personas que </a:t>
            </a:r>
            <a:r>
              <a:rPr lang="en-US" sz="2000" dirty="0" err="1">
                <a:latin typeface="+mj-lt"/>
              </a:rPr>
              <a:t>puedan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ayudar</a:t>
            </a:r>
            <a:r>
              <a:rPr lang="en-US" sz="2000" dirty="0">
                <a:latin typeface="+mj-lt"/>
              </a:rPr>
              <a:t> al </a:t>
            </a:r>
            <a:r>
              <a:rPr lang="en-US" sz="2000" dirty="0" err="1">
                <a:latin typeface="+mj-lt"/>
              </a:rPr>
              <a:t>Comité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Ecológico</a:t>
            </a:r>
            <a:r>
              <a:rPr lang="en-US" sz="2000" dirty="0">
                <a:latin typeface="+mj-lt"/>
              </a:rPr>
              <a:t> a </a:t>
            </a:r>
            <a:r>
              <a:rPr lang="en-US" sz="2000" dirty="0" err="1">
                <a:latin typeface="+mj-lt"/>
              </a:rPr>
              <a:t>promover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sostenibilidad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centro</a:t>
            </a:r>
            <a:r>
              <a:rPr lang="en-US" sz="2000" dirty="0">
                <a:latin typeface="+mj-lt"/>
              </a:rPr>
              <a:t> escolar.</a:t>
            </a:r>
            <a:endParaRPr lang="es-ES" dirty="0">
              <a:ea typeface="Calibri"/>
              <a:cs typeface="Calibri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/>
              <a:t>   Pongamos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práctica</a:t>
            </a:r>
            <a:r>
              <a:rPr lang="en-US" sz="2400" b="1" dirty="0"/>
              <a:t> la </a:t>
            </a:r>
            <a:r>
              <a:rPr lang="en-US" sz="2400" b="1" dirty="0" err="1"/>
              <a:t>teoría</a:t>
            </a:r>
            <a:r>
              <a:rPr lang="en-US" sz="2400" b="1" dirty="0"/>
              <a:t>:</a:t>
            </a:r>
            <a:br>
              <a:rPr lang="en-US" dirty="0"/>
            </a:br>
            <a:r>
              <a:rPr lang="en-US" sz="2400" b="1" dirty="0"/>
              <a:t> </a:t>
            </a:r>
            <a:r>
              <a:rPr lang="en-US" sz="2400" b="1" dirty="0" err="1"/>
              <a:t>Integración</a:t>
            </a:r>
            <a:r>
              <a:rPr lang="en-US" sz="2400" b="1" dirty="0"/>
              <a:t> curricular a </a:t>
            </a:r>
            <a:r>
              <a:rPr lang="en-US" sz="2400" b="1" dirty="0" err="1"/>
              <a:t>través</a:t>
            </a:r>
            <a:r>
              <a:rPr lang="en-US" sz="2400" b="1" dirty="0"/>
              <a:t> del </a:t>
            </a:r>
            <a:r>
              <a:rPr lang="en-US" sz="2400" b="1" dirty="0" err="1"/>
              <a:t>aprendizaje</a:t>
            </a:r>
            <a:r>
              <a:rPr lang="en-US" sz="2400" b="1" dirty="0"/>
              <a:t> </a:t>
            </a:r>
            <a:r>
              <a:rPr lang="en-US" sz="2400" b="1" dirty="0" err="1"/>
              <a:t>experiencial</a:t>
            </a:r>
            <a:endParaRPr lang="el-GR" sz="2400" b="1" dirty="0" err="1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407" y="188640"/>
            <a:ext cx="871537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201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entury Gothic"/>
              </a:rPr>
              <a:t>Recursos educativos</a:t>
            </a:r>
            <a:endParaRPr lang="es-ES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https://www.ecoschools.global/seven-steps-methodology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Vincular</a:t>
            </a:r>
            <a:r>
              <a:rPr lang="en-US" sz="3600" b="1" dirty="0"/>
              <a:t> </a:t>
            </a:r>
            <a:r>
              <a:rPr lang="en-US" sz="3600" b="1" dirty="0" err="1"/>
              <a:t>el</a:t>
            </a:r>
            <a:r>
              <a:rPr lang="en-US" sz="3600" b="1" dirty="0"/>
              <a:t> </a:t>
            </a:r>
            <a:r>
              <a:rPr lang="en-US" sz="3600" b="1" dirty="0" err="1"/>
              <a:t>programa</a:t>
            </a:r>
            <a:r>
              <a:rPr lang="en-US" sz="3600" b="1" dirty="0"/>
              <a:t> de </a:t>
            </a:r>
            <a:r>
              <a:rPr lang="en-US" sz="3600" b="1" dirty="0" err="1"/>
              <a:t>Ecoescuela</a:t>
            </a:r>
            <a:r>
              <a:rPr lang="en-US" sz="3600" b="1" dirty="0"/>
              <a:t> con </a:t>
            </a:r>
            <a:r>
              <a:rPr lang="en-US" sz="3600" b="1" dirty="0" err="1"/>
              <a:t>el</a:t>
            </a:r>
            <a:r>
              <a:rPr lang="en-US" sz="3600" b="1" dirty="0"/>
              <a:t> </a:t>
            </a:r>
            <a:r>
              <a:rPr lang="en-US" sz="3600" b="1" dirty="0" err="1"/>
              <a:t>currículo</a:t>
            </a:r>
            <a:endParaRPr lang="es-ES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556792"/>
            <a:ext cx="8229600" cy="452596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just"/>
            <a:r>
              <a:rPr lang="en-US" sz="2300" dirty="0" err="1">
                <a:latin typeface="+mj-lt"/>
              </a:rPr>
              <a:t>Además</a:t>
            </a:r>
            <a:r>
              <a:rPr lang="en-US" sz="2300" dirty="0">
                <a:latin typeface="+mj-lt"/>
              </a:rPr>
              <a:t> de </a:t>
            </a:r>
            <a:r>
              <a:rPr lang="en-US" sz="2300" dirty="0" err="1">
                <a:latin typeface="+mj-lt"/>
              </a:rPr>
              <a:t>aumentar</a:t>
            </a:r>
            <a:r>
              <a:rPr lang="en-US" sz="2300" dirty="0">
                <a:latin typeface="+mj-lt"/>
              </a:rPr>
              <a:t> el </a:t>
            </a:r>
            <a:r>
              <a:rPr lang="en-US" sz="2300" dirty="0" err="1">
                <a:latin typeface="+mj-lt"/>
              </a:rPr>
              <a:t>estatus</a:t>
            </a:r>
            <a:r>
              <a:rPr lang="en-US" sz="2300" dirty="0">
                <a:latin typeface="+mj-lt"/>
              </a:rPr>
              <a:t> del </a:t>
            </a:r>
            <a:r>
              <a:rPr lang="en-US" sz="2300" dirty="0" err="1">
                <a:latin typeface="+mj-lt"/>
              </a:rPr>
              <a:t>programa</a:t>
            </a:r>
            <a:r>
              <a:rPr lang="en-US" sz="2300" dirty="0">
                <a:latin typeface="+mj-lt"/>
              </a:rPr>
              <a:t>, </a:t>
            </a:r>
            <a:r>
              <a:rPr lang="en-US" sz="2300" dirty="0" err="1">
                <a:latin typeface="+mj-lt"/>
              </a:rPr>
              <a:t>vincular</a:t>
            </a:r>
            <a:r>
              <a:rPr lang="en-US" sz="2300" dirty="0">
                <a:latin typeface="+mj-lt"/>
              </a:rPr>
              <a:t> las </a:t>
            </a:r>
            <a:r>
              <a:rPr lang="en-US" sz="2300" dirty="0" err="1">
                <a:latin typeface="+mj-lt"/>
              </a:rPr>
              <a:t>actividades</a:t>
            </a:r>
            <a:r>
              <a:rPr lang="en-US" sz="2300" dirty="0">
                <a:latin typeface="+mj-lt"/>
              </a:rPr>
              <a:t> de las </a:t>
            </a:r>
            <a:r>
              <a:rPr lang="en-US" sz="2300" dirty="0" err="1">
                <a:latin typeface="+mj-lt"/>
              </a:rPr>
              <a:t>Ecoescuelas</a:t>
            </a:r>
            <a:r>
              <a:rPr lang="en-US" sz="2300" dirty="0">
                <a:latin typeface="+mj-lt"/>
              </a:rPr>
              <a:t> con el </a:t>
            </a:r>
            <a:r>
              <a:rPr lang="en-US" sz="2300" dirty="0" err="1">
                <a:latin typeface="+mj-lt"/>
              </a:rPr>
              <a:t>currículo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garantiza</a:t>
            </a:r>
            <a:r>
              <a:rPr lang="en-US" sz="2300" dirty="0">
                <a:latin typeface="+mj-lt"/>
              </a:rPr>
              <a:t> que las </a:t>
            </a:r>
            <a:r>
              <a:rPr lang="en-US" sz="2300" dirty="0" err="1">
                <a:latin typeface="+mj-lt"/>
              </a:rPr>
              <a:t>mismas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estén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verdaderamente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integradas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dentro</a:t>
            </a:r>
            <a:r>
              <a:rPr lang="en-US" sz="2300" dirty="0">
                <a:latin typeface="+mj-lt"/>
              </a:rPr>
              <a:t> de la </a:t>
            </a:r>
            <a:r>
              <a:rPr lang="en-US" sz="2300" dirty="0" err="1">
                <a:latin typeface="+mj-lt"/>
              </a:rPr>
              <a:t>comunidad</a:t>
            </a:r>
            <a:r>
              <a:rPr lang="en-US" sz="2300" dirty="0">
                <a:latin typeface="+mj-lt"/>
              </a:rPr>
              <a:t> escolar. </a:t>
            </a:r>
            <a:endParaRPr lang="es-ES" sz="2300" dirty="0">
              <a:latin typeface="+mj-lt"/>
            </a:endParaRPr>
          </a:p>
          <a:p>
            <a:pPr algn="just"/>
            <a:r>
              <a:rPr lang="en-US" sz="2300" dirty="0">
                <a:latin typeface="+mj-lt"/>
              </a:rPr>
              <a:t>El </a:t>
            </a:r>
            <a:r>
              <a:rPr lang="en-US" sz="2300" dirty="0" err="1">
                <a:latin typeface="+mj-lt"/>
              </a:rPr>
              <a:t>alumnado</a:t>
            </a:r>
            <a:r>
              <a:rPr lang="en-US" sz="2300" dirty="0">
                <a:latin typeface="+mj-lt"/>
              </a:rPr>
              <a:t> de </a:t>
            </a:r>
            <a:r>
              <a:rPr lang="en-US" sz="2300" dirty="0" err="1">
                <a:latin typeface="+mj-lt"/>
              </a:rPr>
              <a:t>toda</a:t>
            </a:r>
            <a:r>
              <a:rPr lang="en-US" sz="2300" dirty="0">
                <a:latin typeface="+mj-lt"/>
              </a:rPr>
              <a:t> la </a:t>
            </a:r>
            <a:r>
              <a:rPr lang="en-US" sz="2300" dirty="0" err="1">
                <a:latin typeface="+mj-lt"/>
              </a:rPr>
              <a:t>escuela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debe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comprender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cómo</a:t>
            </a:r>
            <a:r>
              <a:rPr lang="en-US" sz="2300" dirty="0">
                <a:latin typeface="+mj-lt"/>
              </a:rPr>
              <a:t> se </a:t>
            </a:r>
            <a:r>
              <a:rPr lang="en-US" sz="2300" dirty="0" err="1">
                <a:latin typeface="+mj-lt"/>
              </a:rPr>
              <a:t>abordan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los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problemas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ambientales</a:t>
            </a:r>
            <a:r>
              <a:rPr lang="en-US" sz="2300" dirty="0">
                <a:latin typeface="+mj-lt"/>
              </a:rPr>
              <a:t> y </a:t>
            </a:r>
            <a:r>
              <a:rPr lang="en-US" sz="2300" dirty="0" err="1">
                <a:latin typeface="+mj-lt"/>
              </a:rPr>
              <a:t>sociales</a:t>
            </a:r>
            <a:r>
              <a:rPr lang="en-US" sz="2300" dirty="0">
                <a:latin typeface="+mj-lt"/>
              </a:rPr>
              <a:t> de la </a:t>
            </a:r>
            <a:r>
              <a:rPr lang="en-US" sz="2300" dirty="0" err="1">
                <a:latin typeface="+mj-lt"/>
              </a:rPr>
              <a:t>vida</a:t>
            </a:r>
            <a:r>
              <a:rPr lang="en-US" sz="2300" dirty="0">
                <a:latin typeface="+mj-lt"/>
              </a:rPr>
              <a:t> real </a:t>
            </a:r>
            <a:r>
              <a:rPr lang="en-US" sz="2300" dirty="0" err="1">
                <a:latin typeface="+mj-lt"/>
              </a:rPr>
              <a:t>en</a:t>
            </a:r>
            <a:r>
              <a:rPr lang="en-US" sz="2300" dirty="0">
                <a:latin typeface="+mj-lt"/>
              </a:rPr>
              <a:t> un </a:t>
            </a:r>
            <a:r>
              <a:rPr lang="en-US" sz="2300" dirty="0" err="1">
                <a:latin typeface="+mj-lt"/>
              </a:rPr>
              <a:t>entorno</a:t>
            </a:r>
            <a:r>
              <a:rPr lang="en-US" sz="2300" dirty="0">
                <a:latin typeface="+mj-lt"/>
              </a:rPr>
              <a:t> real. </a:t>
            </a:r>
            <a:endParaRPr lang="es-ES" sz="2300" dirty="0">
              <a:latin typeface="+mj-lt"/>
            </a:endParaRPr>
          </a:p>
          <a:p>
            <a:pPr algn="just"/>
            <a:r>
              <a:rPr lang="en-US" sz="2300" dirty="0">
                <a:latin typeface="+mj-lt"/>
              </a:rPr>
              <a:t>La forma </a:t>
            </a:r>
            <a:r>
              <a:rPr lang="en-US" sz="2300" dirty="0" err="1">
                <a:latin typeface="+mj-lt"/>
              </a:rPr>
              <a:t>en</a:t>
            </a:r>
            <a:r>
              <a:rPr lang="en-US" sz="2300" dirty="0">
                <a:latin typeface="+mj-lt"/>
              </a:rPr>
              <a:t> que </a:t>
            </a:r>
            <a:r>
              <a:rPr lang="en-US" sz="2300" dirty="0" err="1">
                <a:latin typeface="+mj-lt"/>
              </a:rPr>
              <a:t>trabaja</a:t>
            </a:r>
            <a:r>
              <a:rPr lang="en-US" sz="2300" dirty="0">
                <a:latin typeface="+mj-lt"/>
              </a:rPr>
              <a:t> el </a:t>
            </a:r>
            <a:r>
              <a:rPr lang="en-US" sz="2300" dirty="0" err="1">
                <a:latin typeface="+mj-lt"/>
              </a:rPr>
              <a:t>Comité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Ecólogico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también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enseña</a:t>
            </a:r>
            <a:r>
              <a:rPr lang="en-US" sz="2300" dirty="0">
                <a:latin typeface="+mj-lt"/>
              </a:rPr>
              <a:t> al </a:t>
            </a:r>
            <a:r>
              <a:rPr lang="en-US" sz="2300" dirty="0" err="1">
                <a:latin typeface="+mj-lt"/>
              </a:rPr>
              <a:t>alumnado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cómo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participar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activamente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en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una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comunidad</a:t>
            </a:r>
            <a:r>
              <a:rPr lang="en-US" sz="2300" dirty="0">
                <a:latin typeface="+mj-lt"/>
              </a:rPr>
              <a:t>. Las </a:t>
            </a:r>
            <a:r>
              <a:rPr lang="en-US" sz="2300" dirty="0" err="1">
                <a:latin typeface="+mj-lt"/>
              </a:rPr>
              <a:t>reuniones</a:t>
            </a:r>
            <a:r>
              <a:rPr lang="en-US" sz="2300" dirty="0">
                <a:latin typeface="+mj-lt"/>
              </a:rPr>
              <a:t>, las </a:t>
            </a:r>
            <a:r>
              <a:rPr lang="en-US" sz="2300" dirty="0" err="1">
                <a:latin typeface="+mj-lt"/>
              </a:rPr>
              <a:t>sugerencias</a:t>
            </a:r>
            <a:r>
              <a:rPr lang="en-US" sz="2300" dirty="0">
                <a:latin typeface="+mj-lt"/>
              </a:rPr>
              <a:t>, </a:t>
            </a:r>
            <a:r>
              <a:rPr lang="en-US" sz="2300" dirty="0" err="1">
                <a:latin typeface="+mj-lt"/>
              </a:rPr>
              <a:t>los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procedimientos</a:t>
            </a:r>
            <a:r>
              <a:rPr lang="en-US" sz="2300" dirty="0">
                <a:latin typeface="+mj-lt"/>
              </a:rPr>
              <a:t> de </a:t>
            </a:r>
            <a:r>
              <a:rPr lang="en-US" sz="2300" dirty="0" err="1">
                <a:latin typeface="+mj-lt"/>
              </a:rPr>
              <a:t>votación</a:t>
            </a:r>
            <a:r>
              <a:rPr lang="en-US" sz="2300" dirty="0">
                <a:latin typeface="+mj-lt"/>
              </a:rPr>
              <a:t>, la </a:t>
            </a:r>
            <a:r>
              <a:rPr lang="en-US" sz="2300" dirty="0" err="1">
                <a:latin typeface="+mj-lt"/>
              </a:rPr>
              <a:t>toma</a:t>
            </a:r>
            <a:r>
              <a:rPr lang="en-US" sz="2300" dirty="0">
                <a:latin typeface="+mj-lt"/>
              </a:rPr>
              <a:t> de </a:t>
            </a:r>
            <a:r>
              <a:rPr lang="en-US" sz="2300" dirty="0" err="1">
                <a:latin typeface="+mj-lt"/>
              </a:rPr>
              <a:t>decisiones</a:t>
            </a:r>
            <a:r>
              <a:rPr lang="en-US" sz="2300" dirty="0">
                <a:latin typeface="+mj-lt"/>
              </a:rPr>
              <a:t>, las </a:t>
            </a:r>
            <a:r>
              <a:rPr lang="en-US" sz="2300" dirty="0" err="1">
                <a:latin typeface="+mj-lt"/>
              </a:rPr>
              <a:t>encuestas</a:t>
            </a:r>
            <a:r>
              <a:rPr lang="en-US" sz="2300" dirty="0">
                <a:latin typeface="+mj-lt"/>
              </a:rPr>
              <a:t>, la </a:t>
            </a:r>
            <a:r>
              <a:rPr lang="en-US" sz="2300" dirty="0" err="1">
                <a:latin typeface="+mj-lt"/>
              </a:rPr>
              <a:t>presentación</a:t>
            </a:r>
            <a:r>
              <a:rPr lang="en-US" sz="2300" dirty="0">
                <a:latin typeface="+mj-lt"/>
              </a:rPr>
              <a:t> de </a:t>
            </a:r>
            <a:r>
              <a:rPr lang="en-US" sz="2300" dirty="0" err="1">
                <a:latin typeface="+mj-lt"/>
              </a:rPr>
              <a:t>resultados</a:t>
            </a:r>
            <a:r>
              <a:rPr lang="en-US" sz="2300" dirty="0">
                <a:latin typeface="+mj-lt"/>
              </a:rPr>
              <a:t> y la </a:t>
            </a:r>
            <a:r>
              <a:rPr lang="en-US" sz="2300" dirty="0" err="1">
                <a:latin typeface="+mj-lt"/>
              </a:rPr>
              <a:t>colaboración</a:t>
            </a:r>
            <a:r>
              <a:rPr lang="en-US" sz="2300" dirty="0">
                <a:latin typeface="+mj-lt"/>
              </a:rPr>
              <a:t> entre </a:t>
            </a:r>
            <a:r>
              <a:rPr lang="en-US" sz="2300" dirty="0" err="1">
                <a:latin typeface="+mj-lt"/>
              </a:rPr>
              <a:t>los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miembros</a:t>
            </a:r>
            <a:r>
              <a:rPr lang="en-US" sz="2300" dirty="0">
                <a:latin typeface="+mj-lt"/>
              </a:rPr>
              <a:t> del </a:t>
            </a:r>
            <a:r>
              <a:rPr lang="en-US" sz="2300" dirty="0" err="1">
                <a:latin typeface="+mj-lt"/>
              </a:rPr>
              <a:t>comité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preparan</a:t>
            </a:r>
            <a:r>
              <a:rPr lang="en-US" sz="2300" dirty="0">
                <a:latin typeface="+mj-lt"/>
              </a:rPr>
              <a:t> al </a:t>
            </a:r>
            <a:r>
              <a:rPr lang="en-US" sz="2300" dirty="0" err="1">
                <a:latin typeface="+mj-lt"/>
              </a:rPr>
              <a:t>alumnado</a:t>
            </a:r>
            <a:r>
              <a:rPr lang="en-US" sz="2300" dirty="0">
                <a:latin typeface="+mj-lt"/>
              </a:rPr>
              <a:t>  para </a:t>
            </a:r>
            <a:r>
              <a:rPr lang="en-US" sz="2300" dirty="0" err="1">
                <a:latin typeface="+mj-lt"/>
              </a:rPr>
              <a:t>su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vida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adulta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como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profesionales</a:t>
            </a:r>
            <a:r>
              <a:rPr lang="en-US" sz="2300" dirty="0">
                <a:latin typeface="+mj-lt"/>
              </a:rPr>
              <a:t> y </a:t>
            </a:r>
            <a:r>
              <a:rPr lang="en-US" sz="2300" dirty="0" err="1">
                <a:latin typeface="+mj-lt"/>
              </a:rPr>
              <a:t>ciudadanos</a:t>
            </a:r>
            <a:r>
              <a:rPr lang="en-US" sz="2300" dirty="0">
                <a:latin typeface="+mj-lt"/>
              </a:rPr>
              <a:t> del </a:t>
            </a:r>
            <a:r>
              <a:rPr lang="en-US" sz="2300" dirty="0" err="1">
                <a:latin typeface="+mj-lt"/>
              </a:rPr>
              <a:t>mundo</a:t>
            </a:r>
            <a:r>
              <a:rPr lang="en-US" sz="2300" dirty="0">
                <a:latin typeface="+mj-lt"/>
              </a:rPr>
              <a:t>.</a:t>
            </a:r>
            <a:endParaRPr lang="es-ES" sz="2300" dirty="0">
              <a:cs typeface="Calibri"/>
            </a:endParaRPr>
          </a:p>
          <a:p>
            <a:endParaRPr lang="en-US" dirty="0">
              <a:latin typeface="+mj-lt"/>
            </a:endParaRPr>
          </a:p>
          <a:p>
            <a:endParaRPr lang="el-GR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530120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https://www.ecoschools.global/seven-steps-methodology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3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err="1"/>
              <a:t>Integración</a:t>
            </a:r>
            <a:r>
              <a:rPr lang="en-US" b="1"/>
              <a:t> curricular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en-US" sz="2400" dirty="0">
                <a:latin typeface="+mj-lt"/>
              </a:rPr>
              <a:t>La </a:t>
            </a:r>
            <a:r>
              <a:rPr lang="en-US" sz="2400" dirty="0" err="1">
                <a:latin typeface="+mj-lt"/>
              </a:rPr>
              <a:t>integración</a:t>
            </a:r>
            <a:r>
              <a:rPr lang="en-US" sz="2400" dirty="0">
                <a:latin typeface="+mj-lt"/>
              </a:rPr>
              <a:t> del </a:t>
            </a:r>
            <a:r>
              <a:rPr lang="en-US" sz="2400" dirty="0" err="1">
                <a:latin typeface="+mj-lt"/>
              </a:rPr>
              <a:t>programa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currículo</a:t>
            </a:r>
            <a:r>
              <a:rPr lang="en-US" sz="2400" dirty="0">
                <a:latin typeface="+mj-lt"/>
              </a:rPr>
              <a:t> se </a:t>
            </a:r>
            <a:r>
              <a:rPr lang="en-US" sz="2400" dirty="0" err="1">
                <a:latin typeface="+mj-lt"/>
              </a:rPr>
              <a:t>puede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realizar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ya</a:t>
            </a:r>
            <a:r>
              <a:rPr lang="en-US" sz="2400" dirty="0">
                <a:latin typeface="+mj-lt"/>
              </a:rPr>
              <a:t> sea </a:t>
            </a:r>
            <a:r>
              <a:rPr lang="en-US" sz="2400" dirty="0" err="1">
                <a:latin typeface="+mj-lt"/>
              </a:rPr>
              <a:t>directamente</a:t>
            </a:r>
            <a:r>
              <a:rPr lang="en-US" sz="2400" dirty="0">
                <a:latin typeface="+mj-lt"/>
              </a:rPr>
              <a:t> a </a:t>
            </a:r>
            <a:r>
              <a:rPr lang="en-US" sz="2400" dirty="0" err="1">
                <a:latin typeface="+mj-lt"/>
              </a:rPr>
              <a:t>través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clases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específicas</a:t>
            </a:r>
            <a:r>
              <a:rPr lang="en-US" sz="2400" dirty="0">
                <a:latin typeface="+mj-lt"/>
              </a:rPr>
              <a:t> o </a:t>
            </a:r>
            <a:r>
              <a:rPr lang="en-US" sz="2400" dirty="0" err="1">
                <a:latin typeface="+mj-lt"/>
              </a:rPr>
              <a:t>indirectamente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mediante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enseñanza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innovadora</a:t>
            </a:r>
            <a:r>
              <a:rPr lang="en-US" sz="2400" dirty="0">
                <a:latin typeface="+mj-lt"/>
              </a:rPr>
              <a:t>. </a:t>
            </a:r>
            <a:endParaRPr lang="es-ES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La </a:t>
            </a:r>
            <a:r>
              <a:rPr lang="en-US" sz="2400" dirty="0" err="1">
                <a:latin typeface="+mj-lt"/>
              </a:rPr>
              <a:t>introducción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los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principios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Ecoescuela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</a:t>
            </a:r>
            <a:r>
              <a:rPr lang="en-US" sz="2400" dirty="0">
                <a:latin typeface="+mj-lt"/>
              </a:rPr>
              <a:t> un </a:t>
            </a:r>
            <a:r>
              <a:rPr lang="en-US" sz="2400" dirty="0" err="1">
                <a:latin typeface="+mj-lt"/>
              </a:rPr>
              <a:t>centro</a:t>
            </a:r>
            <a:r>
              <a:rPr lang="en-US" sz="2400" dirty="0">
                <a:latin typeface="+mj-lt"/>
              </a:rPr>
              <a:t> escolar </a:t>
            </a:r>
            <a:r>
              <a:rPr lang="en-US" sz="2400" dirty="0" err="1">
                <a:latin typeface="+mj-lt"/>
              </a:rPr>
              <a:t>significa</a:t>
            </a:r>
            <a:r>
              <a:rPr lang="en-US" sz="2400" dirty="0">
                <a:latin typeface="+mj-lt"/>
              </a:rPr>
              <a:t> que </a:t>
            </a:r>
            <a:r>
              <a:rPr lang="en-US" sz="2400" dirty="0" err="1">
                <a:latin typeface="+mj-lt"/>
              </a:rPr>
              <a:t>los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doce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temas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relacionados</a:t>
            </a:r>
            <a:r>
              <a:rPr lang="en-US" sz="2400" dirty="0">
                <a:latin typeface="+mj-lt"/>
              </a:rPr>
              <a:t> con la </a:t>
            </a:r>
            <a:r>
              <a:rPr lang="en-US" sz="2400" dirty="0" err="1">
                <a:latin typeface="+mj-lt"/>
              </a:rPr>
              <a:t>metodología</a:t>
            </a:r>
            <a:r>
              <a:rPr lang="en-US" sz="2400" dirty="0">
                <a:latin typeface="+mj-lt"/>
              </a:rPr>
              <a:t> se </a:t>
            </a:r>
            <a:r>
              <a:rPr lang="en-US" sz="2400" dirty="0" err="1">
                <a:latin typeface="+mj-lt"/>
              </a:rPr>
              <a:t>enseñarán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más</a:t>
            </a:r>
            <a:r>
              <a:rPr lang="en-US" sz="2400" dirty="0">
                <a:latin typeface="+mj-lt"/>
              </a:rPr>
              <a:t> a </a:t>
            </a:r>
            <a:r>
              <a:rPr lang="en-US" sz="2400" dirty="0" err="1">
                <a:latin typeface="+mj-lt"/>
              </a:rPr>
              <a:t>través</a:t>
            </a:r>
            <a:r>
              <a:rPr lang="en-US" sz="2400" dirty="0">
                <a:latin typeface="+mj-lt"/>
              </a:rPr>
              <a:t> de las </a:t>
            </a:r>
            <a:r>
              <a:rPr lang="en-US" sz="2400" dirty="0" err="1">
                <a:latin typeface="+mj-lt"/>
              </a:rPr>
              <a:t>asignaturas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escolares</a:t>
            </a:r>
            <a:r>
              <a:rPr lang="en-US" sz="2400" dirty="0">
                <a:latin typeface="+mj-lt"/>
              </a:rPr>
              <a:t> y </a:t>
            </a:r>
            <a:r>
              <a:rPr lang="en-US" sz="2400" dirty="0" err="1">
                <a:latin typeface="+mj-lt"/>
              </a:rPr>
              <a:t>menos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como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unidades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independientes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una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asignatura</a:t>
            </a:r>
            <a:r>
              <a:rPr lang="en-US" sz="2400" dirty="0">
                <a:latin typeface="+mj-lt"/>
              </a:rPr>
              <a:t>. La </a:t>
            </a:r>
            <a:r>
              <a:rPr lang="en-US" sz="2400" dirty="0" err="1">
                <a:latin typeface="+mj-lt"/>
              </a:rPr>
              <a:t>razón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esto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radica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hecho</a:t>
            </a:r>
            <a:r>
              <a:rPr lang="en-US" sz="2400" dirty="0">
                <a:latin typeface="+mj-lt"/>
              </a:rPr>
              <a:t> de que las </a:t>
            </a:r>
            <a:r>
              <a:rPr lang="en-US" sz="2400" dirty="0" err="1">
                <a:latin typeface="+mj-lt"/>
              </a:rPr>
              <a:t>cuestiones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ambientales</a:t>
            </a:r>
            <a:r>
              <a:rPr lang="en-US" sz="2400" dirty="0">
                <a:latin typeface="+mj-lt"/>
              </a:rPr>
              <a:t> solo se </a:t>
            </a:r>
            <a:r>
              <a:rPr lang="en-US" sz="2400" dirty="0" err="1">
                <a:latin typeface="+mj-lt"/>
              </a:rPr>
              <a:t>pueden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abordar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si</a:t>
            </a:r>
            <a:r>
              <a:rPr lang="en-US" sz="2400" dirty="0">
                <a:latin typeface="+mj-lt"/>
              </a:rPr>
              <a:t> se </a:t>
            </a:r>
            <a:r>
              <a:rPr lang="en-US" sz="2400" dirty="0" err="1">
                <a:latin typeface="+mj-lt"/>
              </a:rPr>
              <a:t>utilizan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varios</a:t>
            </a:r>
            <a:r>
              <a:rPr lang="en-US" sz="2400" dirty="0">
                <a:latin typeface="+mj-lt"/>
              </a:rPr>
              <a:t> campos de </a:t>
            </a:r>
            <a:r>
              <a:rPr lang="en-US" sz="2400" dirty="0" err="1">
                <a:latin typeface="+mj-lt"/>
              </a:rPr>
              <a:t>especialización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simultáneamente</a:t>
            </a:r>
            <a:r>
              <a:rPr lang="en-US" sz="2400" dirty="0">
                <a:latin typeface="+mj-lt"/>
              </a:rPr>
              <a:t>. </a:t>
            </a:r>
            <a:endParaRPr lang="es-ES" dirty="0" err="1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La </a:t>
            </a:r>
            <a:r>
              <a:rPr lang="en-US" sz="2400" dirty="0" err="1">
                <a:latin typeface="+mj-lt"/>
              </a:rPr>
              <a:t>misma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filosofía</a:t>
            </a:r>
            <a:r>
              <a:rPr lang="en-US" sz="2400" dirty="0">
                <a:latin typeface="+mj-lt"/>
              </a:rPr>
              <a:t> se </a:t>
            </a:r>
            <a:r>
              <a:rPr lang="en-US" sz="2400" dirty="0" err="1">
                <a:latin typeface="+mj-lt"/>
              </a:rPr>
              <a:t>aplica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también</a:t>
            </a:r>
            <a:r>
              <a:rPr lang="en-US" sz="2400" dirty="0">
                <a:latin typeface="+mj-lt"/>
              </a:rPr>
              <a:t> a la </a:t>
            </a:r>
            <a:r>
              <a:rPr lang="en-US" sz="2400" dirty="0" err="1">
                <a:latin typeface="+mj-lt"/>
              </a:rPr>
              <a:t>bioeconomía</a:t>
            </a:r>
            <a:r>
              <a:rPr lang="en-US" sz="2400" dirty="0">
                <a:latin typeface="+mj-lt"/>
              </a:rPr>
              <a:t>. Para </a:t>
            </a:r>
            <a:r>
              <a:rPr lang="en-US" sz="2400" dirty="0" err="1">
                <a:latin typeface="+mj-lt"/>
              </a:rPr>
              <a:t>aportar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soluciones</a:t>
            </a:r>
            <a:r>
              <a:rPr lang="en-US" sz="2400" dirty="0">
                <a:latin typeface="+mj-lt"/>
              </a:rPr>
              <a:t>, se </a:t>
            </a:r>
            <a:r>
              <a:rPr lang="en-US" sz="2400" dirty="0" err="1">
                <a:latin typeface="+mj-lt"/>
              </a:rPr>
              <a:t>puede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utilizar</a:t>
            </a:r>
            <a:r>
              <a:rPr lang="en-US" sz="2400" dirty="0">
                <a:latin typeface="+mj-lt"/>
              </a:rPr>
              <a:t> el </a:t>
            </a:r>
            <a:r>
              <a:rPr lang="en-US" sz="2400" dirty="0" err="1">
                <a:latin typeface="+mj-lt"/>
              </a:rPr>
              <a:t>conocimiento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asignaturas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como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biología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química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física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estudios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ambientales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economía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doméstica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economía</a:t>
            </a:r>
            <a:r>
              <a:rPr lang="en-US" sz="2400" dirty="0">
                <a:latin typeface="+mj-lt"/>
              </a:rPr>
              <a:t> o </a:t>
            </a:r>
            <a:r>
              <a:rPr lang="en-US" sz="2400" dirty="0" err="1">
                <a:latin typeface="+mj-lt"/>
              </a:rPr>
              <a:t>matemáticas</a:t>
            </a:r>
            <a:r>
              <a:rPr lang="en-US" sz="2400" dirty="0">
                <a:latin typeface="+mj-lt"/>
              </a:rPr>
              <a:t>.</a:t>
            </a:r>
            <a:endParaRPr lang="es-ES" dirty="0">
              <a:cs typeface="Calibri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118776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err="1"/>
              <a:t>Integración</a:t>
            </a:r>
            <a:r>
              <a:rPr lang="en-US" sz="3600" b="1" dirty="0"/>
              <a:t> curricular: </a:t>
            </a:r>
            <a:r>
              <a:rPr lang="en-US" sz="3600" b="1" dirty="0" err="1"/>
              <a:t>directa</a:t>
            </a:r>
            <a:endParaRPr lang="es-ES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992888" cy="482453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US" sz="2000" dirty="0">
                <a:latin typeface="+mj-lt"/>
              </a:rPr>
              <a:t>El </a:t>
            </a:r>
            <a:r>
              <a:rPr lang="en-US" sz="2000" dirty="0" err="1">
                <a:latin typeface="+mj-lt"/>
              </a:rPr>
              <a:t>vínculo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directo</a:t>
            </a:r>
            <a:r>
              <a:rPr lang="en-US" sz="2000" dirty="0">
                <a:latin typeface="+mj-lt"/>
              </a:rPr>
              <a:t> entre un </a:t>
            </a:r>
            <a:r>
              <a:rPr lang="en-US" sz="2000" dirty="0" err="1">
                <a:latin typeface="+mj-lt"/>
              </a:rPr>
              <a:t>proyecto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bioeconomía</a:t>
            </a:r>
            <a:r>
              <a:rPr lang="en-US" sz="2000" dirty="0">
                <a:latin typeface="+mj-lt"/>
              </a:rPr>
              <a:t> a </a:t>
            </a:r>
            <a:r>
              <a:rPr lang="en-US" sz="2000" dirty="0" err="1">
                <a:latin typeface="+mj-lt"/>
              </a:rPr>
              <a:t>través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los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temas</a:t>
            </a:r>
            <a:r>
              <a:rPr lang="en-US" sz="2000" dirty="0">
                <a:latin typeface="+mj-lt"/>
              </a:rPr>
              <a:t> de las </a:t>
            </a:r>
            <a:r>
              <a:rPr lang="en-US" sz="2000" dirty="0" err="1">
                <a:latin typeface="+mj-lt"/>
              </a:rPr>
              <a:t>escuelas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ecológicas</a:t>
            </a:r>
            <a:r>
              <a:rPr lang="en-US" sz="2000" dirty="0">
                <a:latin typeface="+mj-lt"/>
              </a:rPr>
              <a:t> y las </a:t>
            </a:r>
            <a:r>
              <a:rPr lang="en-US" sz="2000" dirty="0" err="1">
                <a:latin typeface="+mj-lt"/>
              </a:rPr>
              <a:t>asignaturas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escolares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brinda</a:t>
            </a:r>
            <a:r>
              <a:rPr lang="en-US" sz="2000" dirty="0">
                <a:latin typeface="+mj-lt"/>
              </a:rPr>
              <a:t> al </a:t>
            </a:r>
            <a:r>
              <a:rPr lang="en-US" sz="2000" dirty="0" err="1">
                <a:latin typeface="+mj-lt"/>
              </a:rPr>
              <a:t>alumnado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comprensión</a:t>
            </a:r>
            <a:r>
              <a:rPr lang="en-US" sz="2000" dirty="0">
                <a:latin typeface="+mj-lt"/>
              </a:rPr>
              <a:t> integral de la </a:t>
            </a:r>
            <a:r>
              <a:rPr lang="en-US" sz="2000" dirty="0" err="1">
                <a:latin typeface="+mj-lt"/>
              </a:rPr>
              <a:t>interconexión</a:t>
            </a:r>
            <a:r>
              <a:rPr lang="en-US" sz="2000" dirty="0">
                <a:latin typeface="+mj-lt"/>
              </a:rPr>
              <a:t> entre la </a:t>
            </a:r>
            <a:r>
              <a:rPr lang="en-US" sz="2000" dirty="0" err="1">
                <a:latin typeface="+mj-lt"/>
              </a:rPr>
              <a:t>biología</a:t>
            </a:r>
            <a:r>
              <a:rPr lang="en-US" sz="2000" dirty="0">
                <a:latin typeface="+mj-lt"/>
              </a:rPr>
              <a:t>, la </a:t>
            </a:r>
            <a:r>
              <a:rPr lang="en-US" sz="2000" dirty="0" err="1">
                <a:latin typeface="+mj-lt"/>
              </a:rPr>
              <a:t>economía</a:t>
            </a:r>
            <a:r>
              <a:rPr lang="en-US" sz="2000" dirty="0">
                <a:latin typeface="+mj-lt"/>
              </a:rPr>
              <a:t>, la </a:t>
            </a:r>
            <a:r>
              <a:rPr lang="en-US" sz="2000" dirty="0" err="1">
                <a:latin typeface="+mj-lt"/>
              </a:rPr>
              <a:t>tecnología</a:t>
            </a:r>
            <a:r>
              <a:rPr lang="en-US" sz="2000" dirty="0">
                <a:latin typeface="+mj-lt"/>
              </a:rPr>
              <a:t>, la </a:t>
            </a:r>
            <a:r>
              <a:rPr lang="en-US" sz="2000" dirty="0" err="1">
                <a:latin typeface="+mj-lt"/>
              </a:rPr>
              <a:t>química</a:t>
            </a:r>
            <a:r>
              <a:rPr lang="en-US" sz="2000" dirty="0">
                <a:latin typeface="+mj-lt"/>
              </a:rPr>
              <a:t> y la </a:t>
            </a:r>
            <a:r>
              <a:rPr lang="en-US" sz="2000" dirty="0" err="1">
                <a:latin typeface="+mj-lt"/>
              </a:rPr>
              <a:t>sociedad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creación</a:t>
            </a:r>
            <a:r>
              <a:rPr lang="en-US" sz="2000" dirty="0">
                <a:latin typeface="+mj-lt"/>
              </a:rPr>
              <a:t> de un </a:t>
            </a:r>
            <a:r>
              <a:rPr lang="en-US" sz="2000" dirty="0" err="1">
                <a:latin typeface="+mj-lt"/>
              </a:rPr>
              <a:t>futuro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sostenible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Además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esas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asignaturas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ofrecen</a:t>
            </a:r>
            <a:r>
              <a:rPr lang="en-US" sz="2000" dirty="0">
                <a:latin typeface="+mj-lt"/>
              </a:rPr>
              <a:t> al </a:t>
            </a:r>
            <a:r>
              <a:rPr lang="en-US" sz="2000" dirty="0" err="1">
                <a:latin typeface="+mj-lt"/>
              </a:rPr>
              <a:t>alumnado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actividades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prácticas</a:t>
            </a:r>
            <a:r>
              <a:rPr lang="en-US" sz="2000" dirty="0">
                <a:latin typeface="+mj-lt"/>
              </a:rPr>
              <a:t> y </a:t>
            </a:r>
            <a:r>
              <a:rPr lang="en-US" sz="2000" dirty="0" err="1">
                <a:latin typeface="+mj-lt"/>
              </a:rPr>
              <a:t>estudios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casos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problemas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ambientales</a:t>
            </a:r>
            <a:r>
              <a:rPr lang="en-US" sz="2000" dirty="0">
                <a:latin typeface="+mj-lt"/>
              </a:rPr>
              <a:t> de la </a:t>
            </a:r>
            <a:r>
              <a:rPr lang="en-US" sz="2000" dirty="0" err="1">
                <a:latin typeface="+mj-lt"/>
              </a:rPr>
              <a:t>vida</a:t>
            </a:r>
            <a:r>
              <a:rPr lang="en-US" sz="2000" dirty="0">
                <a:latin typeface="+mj-lt"/>
              </a:rPr>
              <a:t> real, </a:t>
            </a:r>
            <a:r>
              <a:rPr lang="en-US" sz="2000" dirty="0" err="1">
                <a:latin typeface="+mj-lt"/>
              </a:rPr>
              <a:t>aumentarán</a:t>
            </a:r>
            <a:r>
              <a:rPr lang="en-US" sz="2000" dirty="0">
                <a:latin typeface="+mj-lt"/>
              </a:rPr>
              <a:t> el </a:t>
            </a:r>
            <a:r>
              <a:rPr lang="en-US" sz="2000" dirty="0" err="1">
                <a:latin typeface="+mj-lt"/>
              </a:rPr>
              <a:t>interés</a:t>
            </a:r>
            <a:r>
              <a:rPr lang="en-US" sz="2000" dirty="0">
                <a:latin typeface="+mj-lt"/>
              </a:rPr>
              <a:t> del </a:t>
            </a:r>
            <a:r>
              <a:rPr lang="en-US" sz="2000" dirty="0" err="1">
                <a:latin typeface="+mj-lt"/>
              </a:rPr>
              <a:t>alumnado</a:t>
            </a:r>
            <a:r>
              <a:rPr lang="en-US" sz="2000" dirty="0">
                <a:latin typeface="+mj-lt"/>
              </a:rPr>
              <a:t> y </a:t>
            </a:r>
            <a:r>
              <a:rPr lang="en-US" sz="2000" dirty="0" err="1">
                <a:latin typeface="+mj-lt"/>
              </a:rPr>
              <a:t>los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harán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más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comprometidos</a:t>
            </a:r>
            <a:r>
              <a:rPr lang="en-US" sz="2000" dirty="0">
                <a:latin typeface="+mj-lt"/>
              </a:rPr>
              <a:t>.</a:t>
            </a:r>
            <a:endParaRPr lang="es-ES" dirty="0">
              <a:cs typeface="Calibri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786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09" y="274638"/>
            <a:ext cx="8948582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 </a:t>
            </a:r>
            <a:r>
              <a:rPr lang="en-US" b="1" dirty="0" err="1"/>
              <a:t>Integración</a:t>
            </a:r>
            <a:r>
              <a:rPr lang="en-US" b="1" dirty="0"/>
              <a:t> curricular - </a:t>
            </a:r>
            <a:r>
              <a:rPr lang="en-US" b="1" dirty="0" err="1"/>
              <a:t>Indirectamente</a:t>
            </a:r>
            <a:endParaRPr lang="es-ES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latin typeface="Century Gothic" pitchFamily="34" charset="0"/>
            </a:endParaRPr>
          </a:p>
          <a:p>
            <a:r>
              <a:rPr lang="en-US" sz="2000" dirty="0"/>
              <a:t>El personal </a:t>
            </a:r>
            <a:r>
              <a:rPr lang="en-US" sz="2000" dirty="0" err="1"/>
              <a:t>docente</a:t>
            </a:r>
            <a:r>
              <a:rPr lang="en-US" sz="2000" dirty="0"/>
              <a:t> </a:t>
            </a:r>
            <a:r>
              <a:rPr lang="en-US" sz="2000" dirty="0" err="1"/>
              <a:t>pueden</a:t>
            </a:r>
            <a:r>
              <a:rPr lang="en-US" sz="2000" dirty="0"/>
              <a:t> </a:t>
            </a:r>
            <a:r>
              <a:rPr lang="en-US" sz="2000" dirty="0" err="1"/>
              <a:t>integrar</a:t>
            </a:r>
            <a:r>
              <a:rPr lang="en-US" sz="2000" dirty="0"/>
              <a:t> </a:t>
            </a:r>
            <a:r>
              <a:rPr lang="en-US" sz="2000" dirty="0" err="1"/>
              <a:t>indirectamente</a:t>
            </a:r>
            <a:r>
              <a:rPr lang="en-US" sz="2000" dirty="0"/>
              <a:t> el </a:t>
            </a:r>
            <a:r>
              <a:rPr lang="en-US" sz="2000" dirty="0" err="1"/>
              <a:t>programa</a:t>
            </a:r>
            <a:r>
              <a:rPr lang="en-US" sz="2000" dirty="0"/>
              <a:t> de </a:t>
            </a:r>
            <a:r>
              <a:rPr lang="en-US" sz="2000" dirty="0" err="1"/>
              <a:t>Ecoescuelas</a:t>
            </a:r>
            <a:r>
              <a:rPr lang="en-US" sz="2000" dirty="0"/>
              <a:t> a </a:t>
            </a:r>
            <a:r>
              <a:rPr lang="en-US" sz="2000" dirty="0" err="1"/>
              <a:t>través</a:t>
            </a:r>
            <a:r>
              <a:rPr lang="en-US" sz="2000" dirty="0"/>
              <a:t> de: 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000" dirty="0" err="1"/>
              <a:t>Aprendizaje</a:t>
            </a:r>
            <a:r>
              <a:rPr lang="en-US" sz="2000" dirty="0"/>
              <a:t> </a:t>
            </a:r>
            <a:r>
              <a:rPr lang="en-US" sz="2000" dirty="0" err="1"/>
              <a:t>basado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proyectos</a:t>
            </a:r>
            <a:r>
              <a:rPr lang="en-US" sz="2000" dirty="0"/>
              <a:t> (ABP).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/>
              <a:t>Trabajo</a:t>
            </a:r>
            <a:r>
              <a:rPr lang="en-US" sz="2000" dirty="0"/>
              <a:t> </a:t>
            </a:r>
            <a:r>
              <a:rPr lang="en-US" sz="2000" dirty="0" err="1"/>
              <a:t>colaborativo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/>
              <a:t>Aprendizaje</a:t>
            </a:r>
            <a:r>
              <a:rPr lang="en-US" sz="2000" dirty="0"/>
              <a:t> </a:t>
            </a:r>
            <a:r>
              <a:rPr lang="en-US" sz="2000" dirty="0" err="1"/>
              <a:t>experiencial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/>
              <a:t>Visitas</a:t>
            </a:r>
            <a:r>
              <a:rPr lang="en-US" sz="2000" dirty="0"/>
              <a:t> de campo</a:t>
            </a:r>
            <a:endParaRPr lang="en-US" sz="2000" dirty="0">
              <a:cs typeface="Calibri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/>
              <a:t>Prácticas</a:t>
            </a:r>
            <a:r>
              <a:rPr lang="en-US" sz="2000" dirty="0"/>
              <a:t> y </a:t>
            </a:r>
            <a:r>
              <a:rPr lang="en-US" sz="2000" dirty="0" err="1"/>
              <a:t>tutorías</a:t>
            </a:r>
            <a:r>
              <a:rPr lang="en-US" sz="2000" dirty="0"/>
              <a:t>: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436372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Pongamos </a:t>
            </a:r>
            <a:r>
              <a:rPr lang="en-GB" b="1" dirty="0" err="1"/>
              <a:t>en</a:t>
            </a:r>
            <a:r>
              <a:rPr lang="en-GB" b="1" dirty="0"/>
              <a:t> </a:t>
            </a:r>
            <a:r>
              <a:rPr lang="en-GB" b="1" dirty="0" err="1"/>
              <a:t>práctica</a:t>
            </a:r>
            <a:r>
              <a:rPr lang="en-GB" b="1" dirty="0"/>
              <a:t>  la </a:t>
            </a:r>
            <a:r>
              <a:rPr lang="en-GB" b="1" dirty="0" err="1"/>
              <a:t>teoría</a:t>
            </a:r>
            <a:endParaRPr lang="en-GB" b="1" dirty="0" err="1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776864" cy="5400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US" sz="1900" b="1" dirty="0">
                <a:latin typeface="+mj-lt"/>
              </a:rPr>
              <a:t>En el </a:t>
            </a:r>
            <a:r>
              <a:rPr lang="en-US" sz="1900" b="1" dirty="0" err="1">
                <a:latin typeface="+mj-lt"/>
              </a:rPr>
              <a:t>proyecto</a:t>
            </a:r>
            <a:r>
              <a:rPr lang="en-US" sz="1900" b="1" dirty="0">
                <a:latin typeface="+mj-lt"/>
              </a:rPr>
              <a:t> de </a:t>
            </a:r>
            <a:r>
              <a:rPr lang="en-US" sz="1900" b="1" dirty="0" err="1">
                <a:latin typeface="+mj-lt"/>
              </a:rPr>
              <a:t>gestión</a:t>
            </a:r>
            <a:r>
              <a:rPr lang="en-US" sz="1900" b="1" dirty="0">
                <a:latin typeface="+mj-lt"/>
              </a:rPr>
              <a:t> de </a:t>
            </a:r>
            <a:r>
              <a:rPr lang="en-US" sz="1900" b="1" dirty="0" err="1">
                <a:latin typeface="+mj-lt"/>
              </a:rPr>
              <a:t>residuos</a:t>
            </a:r>
            <a:r>
              <a:rPr lang="en-US" sz="1900" b="1" dirty="0">
                <a:latin typeface="+mj-lt"/>
              </a:rPr>
              <a:t> que </a:t>
            </a:r>
            <a:r>
              <a:rPr lang="en-US" sz="1900" b="1" dirty="0" err="1">
                <a:latin typeface="+mj-lt"/>
              </a:rPr>
              <a:t>exploramos</a:t>
            </a:r>
            <a:r>
              <a:rPr lang="en-US" sz="1900" b="1" dirty="0">
                <a:latin typeface="+mj-lt"/>
              </a:rPr>
              <a:t>, el </a:t>
            </a:r>
            <a:r>
              <a:rPr lang="en-US" sz="1900" b="1" dirty="0" err="1">
                <a:latin typeface="+mj-lt"/>
              </a:rPr>
              <a:t>alumnado</a:t>
            </a:r>
            <a:r>
              <a:rPr lang="en-US" sz="1900" b="1" dirty="0">
                <a:latin typeface="+mj-lt"/>
              </a:rPr>
              <a:t> ha </a:t>
            </a:r>
            <a:r>
              <a:rPr lang="en-US" sz="1900" b="1" dirty="0" err="1">
                <a:latin typeface="+mj-lt"/>
              </a:rPr>
              <a:t>tenido</a:t>
            </a:r>
            <a:r>
              <a:rPr lang="en-US" sz="1900" b="1" dirty="0">
                <a:latin typeface="+mj-lt"/>
              </a:rPr>
              <a:t> que acceder a la </a:t>
            </a:r>
            <a:r>
              <a:rPr lang="en-US" sz="1900" b="1" dirty="0" err="1">
                <a:latin typeface="+mj-lt"/>
              </a:rPr>
              <a:t>información</a:t>
            </a:r>
            <a:r>
              <a:rPr lang="en-US" sz="1900" b="1" dirty="0">
                <a:latin typeface="+mj-lt"/>
              </a:rPr>
              <a:t> a </a:t>
            </a:r>
            <a:r>
              <a:rPr lang="en-US" sz="1900" b="1" dirty="0" err="1">
                <a:latin typeface="+mj-lt"/>
              </a:rPr>
              <a:t>través</a:t>
            </a:r>
            <a:r>
              <a:rPr lang="en-US" sz="1900" b="1" dirty="0">
                <a:latin typeface="+mj-lt"/>
              </a:rPr>
              <a:t> de </a:t>
            </a:r>
            <a:r>
              <a:rPr lang="en-US" sz="1900" b="1" dirty="0" err="1">
                <a:latin typeface="+mj-lt"/>
              </a:rPr>
              <a:t>varias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materias</a:t>
            </a:r>
            <a:r>
              <a:rPr lang="en-US" sz="1900" b="1" dirty="0">
                <a:latin typeface="+mj-lt"/>
              </a:rPr>
              <a:t>.</a:t>
            </a:r>
            <a:endParaRPr lang="es-ES" sz="1900" dirty="0">
              <a:cs typeface="Calibri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900" b="1" dirty="0">
                <a:latin typeface="+mj-lt"/>
              </a:rPr>
              <a:t>El </a:t>
            </a:r>
            <a:r>
              <a:rPr lang="en-US" sz="1900" b="1" dirty="0" err="1">
                <a:latin typeface="+mj-lt"/>
              </a:rPr>
              <a:t>alumnado</a:t>
            </a:r>
            <a:r>
              <a:rPr lang="en-US" sz="1900" b="1" dirty="0">
                <a:latin typeface="+mj-lt"/>
              </a:rPr>
              <a:t> de </a:t>
            </a:r>
            <a:r>
              <a:rPr lang="en-US" sz="1900" b="1" dirty="0" err="1">
                <a:latin typeface="+mj-lt"/>
              </a:rPr>
              <a:t>primaria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necesitaba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aprender</a:t>
            </a:r>
            <a:r>
              <a:rPr lang="en-US" sz="1900" dirty="0">
                <a:latin typeface="+mj-lt"/>
              </a:rPr>
              <a:t> a </a:t>
            </a:r>
            <a:r>
              <a:rPr lang="en-US" sz="1900" dirty="0" err="1">
                <a:latin typeface="+mj-lt"/>
              </a:rPr>
              <a:t>formar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una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tabla</a:t>
            </a:r>
            <a:r>
              <a:rPr lang="en-US" sz="1900" dirty="0">
                <a:latin typeface="+mj-lt"/>
              </a:rPr>
              <a:t> para </a:t>
            </a:r>
            <a:r>
              <a:rPr lang="en-US" sz="1900" dirty="0" err="1">
                <a:latin typeface="+mj-lt"/>
              </a:rPr>
              <a:t>monitorear</a:t>
            </a:r>
            <a:r>
              <a:rPr lang="en-US" sz="1900" dirty="0">
                <a:latin typeface="+mj-lt"/>
              </a:rPr>
              <a:t> y registrar la </a:t>
            </a:r>
            <a:r>
              <a:rPr lang="en-US" sz="1900" dirty="0" err="1">
                <a:latin typeface="+mj-lt"/>
              </a:rPr>
              <a:t>cantidad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residuos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producidos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cada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día</a:t>
            </a:r>
            <a:r>
              <a:rPr lang="en-US" sz="1900" dirty="0">
                <a:latin typeface="+mj-lt"/>
              </a:rPr>
              <a:t> (</a:t>
            </a:r>
            <a:r>
              <a:rPr lang="en-US" sz="1900" dirty="0" err="1">
                <a:latin typeface="+mj-lt"/>
              </a:rPr>
              <a:t>Matemáticas</a:t>
            </a:r>
            <a:r>
              <a:rPr lang="en-US" sz="1900" dirty="0">
                <a:latin typeface="+mj-lt"/>
              </a:rPr>
              <a:t>). </a:t>
            </a:r>
            <a:endParaRPr lang="en-US" sz="1900" dirty="0">
              <a:latin typeface="+mj-lt"/>
              <a:cs typeface="Calibri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900" b="1" dirty="0"/>
              <a:t>El </a:t>
            </a:r>
            <a:r>
              <a:rPr lang="en-US" sz="1900" b="1" dirty="0" err="1"/>
              <a:t>alumnado</a:t>
            </a:r>
            <a:r>
              <a:rPr lang="en-US" sz="1900" b="1" dirty="0"/>
              <a:t> </a:t>
            </a:r>
            <a:r>
              <a:rPr lang="en-US" sz="1900" b="1" dirty="0">
                <a:latin typeface="+mj-lt"/>
              </a:rPr>
              <a:t>de </a:t>
            </a:r>
            <a:r>
              <a:rPr lang="en-US" sz="1900" b="1" dirty="0" err="1">
                <a:latin typeface="+mj-lt"/>
              </a:rPr>
              <a:t>secundaria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hizo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preguntas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sobre</a:t>
            </a:r>
            <a:r>
              <a:rPr lang="en-US" sz="1900" dirty="0">
                <a:latin typeface="+mj-lt"/>
              </a:rPr>
              <a:t> el </a:t>
            </a:r>
            <a:r>
              <a:rPr lang="en-US" sz="1900" dirty="0" err="1">
                <a:latin typeface="+mj-lt"/>
              </a:rPr>
              <a:t>proceso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creación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algodón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biológico</a:t>
            </a:r>
            <a:r>
              <a:rPr lang="en-US" sz="1900" dirty="0">
                <a:latin typeface="+mj-lt"/>
              </a:rPr>
              <a:t> a </a:t>
            </a:r>
            <a:r>
              <a:rPr lang="en-US" sz="1900" dirty="0" err="1">
                <a:latin typeface="+mj-lt"/>
              </a:rPr>
              <a:t>partir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restos</a:t>
            </a:r>
            <a:r>
              <a:rPr lang="en-US" sz="1900" dirty="0">
                <a:latin typeface="+mj-lt"/>
              </a:rPr>
              <a:t> de leche, </a:t>
            </a:r>
            <a:r>
              <a:rPr lang="en-US" sz="1900" dirty="0" err="1">
                <a:latin typeface="+mj-lt"/>
              </a:rPr>
              <a:t>por</a:t>
            </a:r>
            <a:r>
              <a:rPr lang="en-US" sz="1900" dirty="0">
                <a:latin typeface="+mj-lt"/>
              </a:rPr>
              <a:t> lo que </a:t>
            </a:r>
            <a:r>
              <a:rPr lang="en-US" sz="1900" dirty="0" err="1">
                <a:latin typeface="+mj-lt"/>
              </a:rPr>
              <a:t>necesitaban</a:t>
            </a:r>
            <a:r>
              <a:rPr lang="en-US" sz="1900" dirty="0">
                <a:latin typeface="+mj-lt"/>
              </a:rPr>
              <a:t> las </a:t>
            </a:r>
            <a:r>
              <a:rPr lang="en-US" sz="1900" dirty="0" err="1">
                <a:latin typeface="+mj-lt"/>
              </a:rPr>
              <a:t>materias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Biología</a:t>
            </a:r>
            <a:r>
              <a:rPr lang="en-US" sz="1900" dirty="0">
                <a:latin typeface="+mj-lt"/>
              </a:rPr>
              <a:t>, </a:t>
            </a:r>
            <a:r>
              <a:rPr lang="en-US" sz="1900" dirty="0" err="1">
                <a:latin typeface="+mj-lt"/>
              </a:rPr>
              <a:t>Química</a:t>
            </a:r>
            <a:r>
              <a:rPr lang="en-US" sz="1900" dirty="0">
                <a:latin typeface="+mj-lt"/>
              </a:rPr>
              <a:t> y </a:t>
            </a:r>
            <a:r>
              <a:rPr lang="en-US" sz="1900" dirty="0" err="1">
                <a:latin typeface="+mj-lt"/>
              </a:rPr>
              <a:t>Tecnología</a:t>
            </a:r>
            <a:r>
              <a:rPr lang="en-US" sz="1900" dirty="0">
                <a:latin typeface="+mj-lt"/>
              </a:rPr>
              <a:t> para </a:t>
            </a:r>
            <a:r>
              <a:rPr lang="en-US" sz="1900" dirty="0" err="1">
                <a:latin typeface="+mj-lt"/>
              </a:rPr>
              <a:t>explorar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temas</a:t>
            </a:r>
            <a:r>
              <a:rPr lang="en-US" sz="1900" dirty="0">
                <a:latin typeface="+mj-lt"/>
              </a:rPr>
              <a:t> y </a:t>
            </a:r>
            <a:r>
              <a:rPr lang="en-US" sz="1900" dirty="0" err="1">
                <a:latin typeface="+mj-lt"/>
              </a:rPr>
              <a:t>descubrir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su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papel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en</a:t>
            </a:r>
            <a:r>
              <a:rPr lang="en-US" sz="1900" dirty="0">
                <a:latin typeface="+mj-lt"/>
              </a:rPr>
              <a:t> la </a:t>
            </a:r>
            <a:r>
              <a:rPr lang="en-US" sz="1900" dirty="0" err="1">
                <a:latin typeface="+mj-lt"/>
              </a:rPr>
              <a:t>creación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recursos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renovables</a:t>
            </a:r>
            <a:r>
              <a:rPr lang="en-US" sz="1900" dirty="0">
                <a:latin typeface="+mj-lt"/>
              </a:rPr>
              <a:t> y la </a:t>
            </a:r>
            <a:r>
              <a:rPr lang="en-US" sz="1900" dirty="0" err="1">
                <a:latin typeface="+mj-lt"/>
              </a:rPr>
              <a:t>minimización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residuos</a:t>
            </a:r>
            <a:r>
              <a:rPr lang="en-US" sz="1900" dirty="0">
                <a:latin typeface="+mj-lt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900" b="1" dirty="0"/>
              <a:t>El </a:t>
            </a:r>
            <a:r>
              <a:rPr lang="en-US" sz="1900" b="1" dirty="0" err="1"/>
              <a:t>alumnado</a:t>
            </a:r>
            <a:r>
              <a:rPr lang="en-US" sz="1900" b="1" dirty="0"/>
              <a:t> </a:t>
            </a:r>
            <a:r>
              <a:rPr lang="en-US" sz="1900" b="1" dirty="0">
                <a:latin typeface="+mj-lt"/>
              </a:rPr>
              <a:t>de </a:t>
            </a:r>
            <a:r>
              <a:rPr lang="en-US" sz="1900" b="1" dirty="0" err="1">
                <a:latin typeface="+mj-lt"/>
              </a:rPr>
              <a:t>secundaria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podría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ver</a:t>
            </a:r>
            <a:r>
              <a:rPr lang="en-US" sz="1900" dirty="0">
                <a:latin typeface="+mj-lt"/>
              </a:rPr>
              <a:t> la </a:t>
            </a:r>
            <a:r>
              <a:rPr lang="en-US" sz="1900" dirty="0" err="1">
                <a:latin typeface="+mj-lt"/>
              </a:rPr>
              <a:t>conexión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directa</a:t>
            </a:r>
            <a:r>
              <a:rPr lang="en-US" sz="1900" dirty="0">
                <a:latin typeface="+mj-lt"/>
              </a:rPr>
              <a:t> entre la </a:t>
            </a:r>
            <a:r>
              <a:rPr lang="en-US" sz="1900" dirty="0" err="1">
                <a:latin typeface="+mj-lt"/>
              </a:rPr>
              <a:t>química</a:t>
            </a:r>
            <a:r>
              <a:rPr lang="en-US" sz="1900" dirty="0">
                <a:latin typeface="+mj-lt"/>
              </a:rPr>
              <a:t> y </a:t>
            </a:r>
            <a:r>
              <a:rPr lang="en-US" sz="1900" dirty="0" err="1">
                <a:latin typeface="+mj-lt"/>
              </a:rPr>
              <a:t>los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materiales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origen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biológico</a:t>
            </a:r>
            <a:r>
              <a:rPr lang="en-US" sz="1900" dirty="0">
                <a:latin typeface="+mj-lt"/>
              </a:rPr>
              <a:t>, </a:t>
            </a:r>
            <a:r>
              <a:rPr lang="en-US" sz="1900" dirty="0" err="1">
                <a:latin typeface="+mj-lt"/>
              </a:rPr>
              <a:t>los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biocombustibles</a:t>
            </a:r>
            <a:r>
              <a:rPr lang="en-US" sz="1900" dirty="0">
                <a:latin typeface="+mj-lt"/>
              </a:rPr>
              <a:t> y </a:t>
            </a:r>
            <a:r>
              <a:rPr lang="en-US" sz="1900" dirty="0" err="1">
                <a:latin typeface="+mj-lt"/>
              </a:rPr>
              <a:t>los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bioplásticos</a:t>
            </a:r>
            <a:r>
              <a:rPr lang="en-US" sz="1900" dirty="0">
                <a:latin typeface="+mj-lt"/>
              </a:rPr>
              <a:t>. El </a:t>
            </a:r>
            <a:r>
              <a:rPr lang="en-US" sz="1900" dirty="0" err="1">
                <a:latin typeface="+mj-lt"/>
              </a:rPr>
              <a:t>profesorado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podría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utilizar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este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conocimiento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como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trampolín</a:t>
            </a:r>
            <a:r>
              <a:rPr lang="en-US" sz="1900" dirty="0">
                <a:latin typeface="+mj-lt"/>
              </a:rPr>
              <a:t> para </a:t>
            </a:r>
            <a:r>
              <a:rPr lang="en-US" sz="1900" dirty="0" err="1">
                <a:latin typeface="+mj-lt"/>
              </a:rPr>
              <a:t>realizar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experimentos</a:t>
            </a:r>
            <a:r>
              <a:rPr lang="en-US" sz="1900" dirty="0">
                <a:latin typeface="+mj-lt"/>
              </a:rPr>
              <a:t> que </a:t>
            </a:r>
            <a:r>
              <a:rPr lang="en-US" sz="1900" dirty="0" err="1">
                <a:latin typeface="+mj-lt"/>
              </a:rPr>
              <a:t>muestren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los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procesos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químicos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involucrados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en</a:t>
            </a:r>
            <a:r>
              <a:rPr lang="en-US" sz="1900" dirty="0">
                <a:latin typeface="+mj-lt"/>
              </a:rPr>
              <a:t> la </a:t>
            </a:r>
            <a:r>
              <a:rPr lang="en-US" sz="1900" dirty="0" err="1">
                <a:latin typeface="+mj-lt"/>
              </a:rPr>
              <a:t>conversión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biomasa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productos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valiosos</a:t>
            </a:r>
            <a:r>
              <a:rPr lang="en-US" sz="1900" dirty="0">
                <a:latin typeface="+mj-lt"/>
              </a:rPr>
              <a:t>.</a:t>
            </a:r>
            <a:endParaRPr lang="en-US" sz="19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73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20880" cy="1642194"/>
          </a:xfrm>
        </p:spPr>
        <p:txBody>
          <a:bodyPr>
            <a:normAutofit/>
          </a:bodyPr>
          <a:lstStyle/>
          <a:p>
            <a:r>
              <a:rPr lang="en-US" sz="3600" b="1" dirty="0"/>
              <a:t>Pongamos </a:t>
            </a:r>
            <a:r>
              <a:rPr lang="en-US" sz="3600" b="1" dirty="0" err="1"/>
              <a:t>en</a:t>
            </a:r>
            <a:r>
              <a:rPr lang="en-US" sz="3600" b="1" dirty="0"/>
              <a:t> </a:t>
            </a:r>
            <a:r>
              <a:rPr lang="en-US" sz="3600" b="1" dirty="0" err="1"/>
              <a:t>prática</a:t>
            </a:r>
            <a:r>
              <a:rPr lang="en-US" sz="3600" b="1" dirty="0"/>
              <a:t> la </a:t>
            </a:r>
            <a:r>
              <a:rPr lang="en-US" sz="3600" b="1" dirty="0" err="1"/>
              <a:t>teoría</a:t>
            </a:r>
            <a:r>
              <a:rPr lang="en-US" sz="3600" b="1" dirty="0"/>
              <a:t>: </a:t>
            </a:r>
            <a:r>
              <a:rPr lang="en-US" sz="3600" b="1" dirty="0" err="1"/>
              <a:t>aprendizaje</a:t>
            </a:r>
            <a:r>
              <a:rPr lang="en-US" sz="3600" b="1" dirty="0"/>
              <a:t> </a:t>
            </a:r>
            <a:r>
              <a:rPr lang="en-US" sz="3600" b="1" dirty="0" err="1"/>
              <a:t>basado</a:t>
            </a:r>
            <a:r>
              <a:rPr lang="en-US" sz="3600" b="1" dirty="0"/>
              <a:t> </a:t>
            </a:r>
            <a:r>
              <a:rPr lang="en-US" sz="3600" b="1" dirty="0" err="1"/>
              <a:t>en</a:t>
            </a:r>
            <a:r>
              <a:rPr lang="en-US" sz="3600" b="1" dirty="0"/>
              <a:t> </a:t>
            </a:r>
            <a:r>
              <a:rPr lang="en-US" sz="3600" b="1" dirty="0" err="1"/>
              <a:t>proyectos</a:t>
            </a:r>
            <a:r>
              <a:rPr lang="en-US" sz="3600" b="1" dirty="0"/>
              <a:t> (ABP)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El </a:t>
            </a:r>
            <a:r>
              <a:rPr lang="en-US" sz="2000" dirty="0" err="1">
                <a:latin typeface="+mj-lt"/>
              </a:rPr>
              <a:t>profesorado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puede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ir</a:t>
            </a:r>
            <a:r>
              <a:rPr lang="en-US" sz="2000" dirty="0">
                <a:latin typeface="+mj-lt"/>
              </a:rPr>
              <a:t> un paso </a:t>
            </a:r>
            <a:r>
              <a:rPr lang="en-US" sz="2000" dirty="0" err="1">
                <a:latin typeface="+mj-lt"/>
              </a:rPr>
              <a:t>más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allá</a:t>
            </a:r>
            <a:r>
              <a:rPr lang="en-US" sz="2000" dirty="0">
                <a:latin typeface="+mj-lt"/>
              </a:rPr>
              <a:t> y </a:t>
            </a:r>
            <a:r>
              <a:rPr lang="en-US" sz="2000" dirty="0" err="1">
                <a:latin typeface="+mj-lt"/>
              </a:rPr>
              <a:t>pedir</a:t>
            </a:r>
            <a:r>
              <a:rPr lang="en-US" sz="2000" dirty="0">
                <a:latin typeface="+mj-lt"/>
              </a:rPr>
              <a:t> al </a:t>
            </a:r>
            <a:r>
              <a:rPr lang="en-US" sz="2000" dirty="0" err="1">
                <a:latin typeface="+mj-lt"/>
              </a:rPr>
              <a:t>alumnado</a:t>
            </a:r>
            <a:r>
              <a:rPr lang="en-US" sz="2000" dirty="0">
                <a:latin typeface="+mj-lt"/>
              </a:rPr>
              <a:t> que </a:t>
            </a:r>
            <a:r>
              <a:rPr lang="en-US" sz="2000" dirty="0" err="1">
                <a:latin typeface="+mj-lt"/>
              </a:rPr>
              <a:t>trabaje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proyectos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sobre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situaciones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reales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relacionadas</a:t>
            </a:r>
            <a:r>
              <a:rPr lang="en-US" sz="2000" dirty="0">
                <a:latin typeface="+mj-lt"/>
              </a:rPr>
              <a:t> con </a:t>
            </a:r>
            <a:r>
              <a:rPr lang="en-US" sz="2000" dirty="0" err="1">
                <a:latin typeface="+mj-lt"/>
              </a:rPr>
              <a:t>los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temas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Ecoescuelas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Algunos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ellos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seguramente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necesitarán</a:t>
            </a:r>
            <a:r>
              <a:rPr lang="en-US" sz="2000" dirty="0">
                <a:latin typeface="+mj-lt"/>
              </a:rPr>
              <a:t> las </a:t>
            </a:r>
            <a:r>
              <a:rPr lang="en-US" sz="2000" dirty="0" err="1">
                <a:latin typeface="+mj-lt"/>
              </a:rPr>
              <a:t>soluciones</a:t>
            </a:r>
            <a:r>
              <a:rPr lang="en-US" sz="2000" dirty="0">
                <a:latin typeface="+mj-lt"/>
              </a:rPr>
              <a:t> que </a:t>
            </a:r>
            <a:r>
              <a:rPr lang="en-US" sz="2000" dirty="0" err="1">
                <a:latin typeface="+mj-lt"/>
              </a:rPr>
              <a:t>ofrece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bioeconomía</a:t>
            </a:r>
            <a:r>
              <a:rPr lang="en-US" sz="2000" dirty="0">
                <a:latin typeface="+mj-lt"/>
              </a:rPr>
              <a:t> para ser </a:t>
            </a:r>
            <a:r>
              <a:rPr lang="en-US" sz="2000" dirty="0" err="1">
                <a:latin typeface="+mj-lt"/>
              </a:rPr>
              <a:t>resueltas</a:t>
            </a:r>
            <a:r>
              <a:rPr lang="en-US" sz="2000" dirty="0">
                <a:latin typeface="+mj-lt"/>
              </a:rPr>
              <a:t>. Por </a:t>
            </a:r>
            <a:r>
              <a:rPr lang="en-US" sz="2000" dirty="0" err="1">
                <a:latin typeface="+mj-lt"/>
              </a:rPr>
              <a:t>ejemplo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pueden</a:t>
            </a:r>
            <a:r>
              <a:rPr lang="en-US" sz="2000" dirty="0">
                <a:latin typeface="+mj-lt"/>
              </a:rPr>
              <a:t>:</a:t>
            </a:r>
            <a:endParaRPr lang="en-US" sz="2000" dirty="0">
              <a:latin typeface="+mj-lt"/>
              <a:cs typeface="Calibri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diseñar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escuela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sostenible</a:t>
            </a:r>
            <a:r>
              <a:rPr lang="en-US" sz="2000" dirty="0">
                <a:latin typeface="+mj-lt"/>
              </a:rPr>
              <a:t> con cero </a:t>
            </a:r>
            <a:r>
              <a:rPr lang="en-US" sz="2000" dirty="0" err="1">
                <a:latin typeface="+mj-lt"/>
              </a:rPr>
              <a:t>residuos</a:t>
            </a:r>
            <a:r>
              <a:rPr lang="en-US" sz="2000" dirty="0">
                <a:latin typeface="+mj-lt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>
                <a:latin typeface="+mj-lt"/>
              </a:rPr>
              <a:t>desarrollar</a:t>
            </a:r>
            <a:r>
              <a:rPr lang="en-US" sz="2000" dirty="0">
                <a:latin typeface="+mj-lt"/>
              </a:rPr>
              <a:t> un plan de </a:t>
            </a:r>
            <a:r>
              <a:rPr lang="en-US" sz="2000" dirty="0" err="1">
                <a:latin typeface="+mj-lt"/>
              </a:rPr>
              <a:t>negocios</a:t>
            </a:r>
            <a:r>
              <a:rPr lang="en-US" sz="2000" dirty="0">
                <a:latin typeface="+mj-lt"/>
              </a:rPr>
              <a:t> para </a:t>
            </a:r>
            <a:r>
              <a:rPr lang="en-US" sz="2000" dirty="0" err="1">
                <a:latin typeface="+mj-lt"/>
              </a:rPr>
              <a:t>promover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el</a:t>
            </a:r>
            <a:r>
              <a:rPr lang="en-US" sz="2000" dirty="0">
                <a:latin typeface="+mj-lt"/>
              </a:rPr>
              <a:t> compost que produce </a:t>
            </a:r>
            <a:r>
              <a:rPr lang="en-US" sz="2000" dirty="0" err="1">
                <a:latin typeface="+mj-lt"/>
              </a:rPr>
              <a:t>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centro</a:t>
            </a:r>
            <a:r>
              <a:rPr lang="en-US" sz="2000" dirty="0">
                <a:latin typeface="+mj-lt"/>
              </a:rPr>
              <a:t> escolar</a:t>
            </a:r>
            <a:endParaRPr lang="en-US" sz="2000" dirty="0">
              <a:latin typeface="+mj-lt"/>
              <a:ea typeface="Calibri"/>
              <a:cs typeface="Calibri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>
                <a:latin typeface="+mj-lt"/>
              </a:rPr>
              <a:t>organizar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campaña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sobre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métodos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reducción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residuos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</a:t>
            </a:r>
            <a:r>
              <a:rPr lang="en-US" sz="2000" dirty="0">
                <a:latin typeface="+mj-lt"/>
              </a:rPr>
              <a:t> un </a:t>
            </a:r>
            <a:r>
              <a:rPr lang="en-US" sz="2000" dirty="0" err="1">
                <a:latin typeface="+mj-lt"/>
              </a:rPr>
              <a:t>centro</a:t>
            </a:r>
            <a:r>
              <a:rPr lang="en-US" sz="2000" dirty="0">
                <a:latin typeface="+mj-lt"/>
              </a:rPr>
              <a:t> escolar.</a:t>
            </a:r>
            <a:endParaRPr lang="en-US" sz="2000" dirty="0">
              <a:latin typeface="+mj-lt"/>
              <a:cs typeface="Calibri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871537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93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Pongamos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práctica</a:t>
            </a:r>
            <a:r>
              <a:rPr lang="en-US" sz="2400" b="1" dirty="0"/>
              <a:t> la </a:t>
            </a:r>
            <a:r>
              <a:rPr lang="en-US" sz="2400" b="1" dirty="0" err="1"/>
              <a:t>teoría</a:t>
            </a:r>
            <a:r>
              <a:rPr lang="en-US" sz="2400" b="1" dirty="0"/>
              <a:t>. </a:t>
            </a:r>
            <a:br>
              <a:rPr lang="en-US" dirty="0"/>
            </a:br>
            <a:r>
              <a:rPr lang="en-US" sz="2400" b="1" dirty="0" err="1"/>
              <a:t>Enfoque</a:t>
            </a:r>
            <a:r>
              <a:rPr lang="en-US" sz="2400" b="1" dirty="0"/>
              <a:t> </a:t>
            </a:r>
            <a:r>
              <a:rPr lang="en-US" sz="2400" b="1" dirty="0" err="1"/>
              <a:t>transdisciplinario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el</a:t>
            </a:r>
            <a:r>
              <a:rPr lang="en-US" sz="2400" b="1" dirty="0"/>
              <a:t> </a:t>
            </a:r>
            <a:r>
              <a:rPr lang="en-US" sz="2400" b="1" dirty="0" err="1"/>
              <a:t>tema</a:t>
            </a:r>
            <a:r>
              <a:rPr lang="en-US" sz="2400" b="1" dirty="0"/>
              <a:t> 11: </a:t>
            </a:r>
            <a:r>
              <a:rPr lang="en-US" sz="2400" b="1" dirty="0" err="1"/>
              <a:t>gestión</a:t>
            </a:r>
            <a:r>
              <a:rPr lang="en-US" sz="2400" b="1" dirty="0"/>
              <a:t> de </a:t>
            </a:r>
            <a:r>
              <a:rPr lang="en-US" sz="2400" b="1" dirty="0" err="1"/>
              <a:t>residuos</a:t>
            </a:r>
            <a:r>
              <a:rPr lang="en-US" sz="2400" b="1" dirty="0"/>
              <a:t> </a:t>
            </a:r>
            <a:endParaRPr lang="el-GR" sz="24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776864" cy="5400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1600" b="1" dirty="0" err="1">
                <a:latin typeface="+mj-lt"/>
              </a:rPr>
              <a:t>Ciencias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ambientales</a:t>
            </a:r>
            <a:r>
              <a:rPr lang="en-US" sz="1600" b="1" dirty="0">
                <a:latin typeface="+mj-lt"/>
              </a:rPr>
              <a:t> y </a:t>
            </a:r>
            <a:r>
              <a:rPr lang="en-US" sz="1600" b="1" dirty="0" err="1">
                <a:latin typeface="+mj-lt"/>
              </a:rPr>
              <a:t>economía</a:t>
            </a:r>
            <a:r>
              <a:rPr lang="en-US" sz="1600" b="1" dirty="0">
                <a:latin typeface="+mj-lt"/>
              </a:rPr>
              <a:t>:</a:t>
            </a:r>
            <a:r>
              <a:rPr lang="en-US" sz="1600" dirty="0">
                <a:latin typeface="+mj-lt"/>
              </a:rPr>
              <a:t> el </a:t>
            </a:r>
            <a:r>
              <a:rPr lang="en-US" sz="1600" dirty="0" err="1">
                <a:latin typeface="+mj-lt"/>
              </a:rPr>
              <a:t>alumnado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puede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aprender</a:t>
            </a:r>
            <a:r>
              <a:rPr lang="en-US" sz="1600" dirty="0">
                <a:latin typeface="+mj-lt"/>
              </a:rPr>
              <a:t> que la </a:t>
            </a:r>
            <a:r>
              <a:rPr lang="en-US" sz="1600" dirty="0" err="1">
                <a:latin typeface="+mj-lt"/>
              </a:rPr>
              <a:t>bioeconomía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puede</a:t>
            </a:r>
            <a:r>
              <a:rPr lang="en-US" sz="1600" dirty="0">
                <a:latin typeface="+mj-lt"/>
              </a:rPr>
              <a:t> ser la </a:t>
            </a:r>
            <a:r>
              <a:rPr lang="en-US" sz="1600" dirty="0" err="1">
                <a:latin typeface="+mj-lt"/>
              </a:rPr>
              <a:t>solución</a:t>
            </a:r>
            <a:r>
              <a:rPr lang="en-US" sz="1600" dirty="0">
                <a:latin typeface="+mj-lt"/>
              </a:rPr>
              <a:t> a la </a:t>
            </a:r>
            <a:r>
              <a:rPr lang="en-US" sz="1600" dirty="0" err="1">
                <a:latin typeface="+mj-lt"/>
              </a:rPr>
              <a:t>gestión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residuos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ya</a:t>
            </a:r>
            <a:r>
              <a:rPr lang="en-US" sz="1600" dirty="0">
                <a:latin typeface="+mj-lt"/>
              </a:rPr>
              <a:t> que </a:t>
            </a:r>
            <a:r>
              <a:rPr lang="en-US" sz="1600" dirty="0" err="1">
                <a:latin typeface="+mj-lt"/>
              </a:rPr>
              <a:t>puede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lograr</a:t>
            </a:r>
            <a:r>
              <a:rPr lang="en-US" sz="1600" dirty="0">
                <a:latin typeface="+mj-lt"/>
              </a:rPr>
              <a:t> un </a:t>
            </a:r>
            <a:r>
              <a:rPr lang="en-US" sz="1600" dirty="0" err="1">
                <a:latin typeface="+mj-lt"/>
              </a:rPr>
              <a:t>equilibrio</a:t>
            </a:r>
            <a:r>
              <a:rPr lang="en-US" sz="1600" dirty="0">
                <a:latin typeface="+mj-lt"/>
              </a:rPr>
              <a:t> entre la </a:t>
            </a:r>
            <a:r>
              <a:rPr lang="en-US" sz="1600" dirty="0" err="1">
                <a:latin typeface="+mj-lt"/>
              </a:rPr>
              <a:t>promoción</a:t>
            </a:r>
            <a:r>
              <a:rPr lang="en-US" sz="1600" dirty="0">
                <a:latin typeface="+mj-lt"/>
              </a:rPr>
              <a:t> del </a:t>
            </a:r>
            <a:r>
              <a:rPr lang="en-US" sz="1600" dirty="0" err="1">
                <a:latin typeface="+mj-lt"/>
              </a:rPr>
              <a:t>crecimiento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económico</a:t>
            </a:r>
            <a:r>
              <a:rPr lang="en-US" sz="1600" dirty="0">
                <a:latin typeface="+mj-lt"/>
              </a:rPr>
              <a:t> (</a:t>
            </a:r>
            <a:r>
              <a:rPr lang="en-US" sz="1600" dirty="0" err="1">
                <a:latin typeface="+mj-lt"/>
              </a:rPr>
              <a:t>ya</a:t>
            </a:r>
            <a:r>
              <a:rPr lang="en-US" sz="1600" dirty="0">
                <a:latin typeface="+mj-lt"/>
              </a:rPr>
              <a:t> que el </a:t>
            </a:r>
            <a:r>
              <a:rPr lang="en-US" sz="1600" dirty="0" err="1">
                <a:latin typeface="+mj-lt"/>
              </a:rPr>
              <a:t>centro</a:t>
            </a:r>
            <a:r>
              <a:rPr lang="en-US" sz="1600" dirty="0">
                <a:latin typeface="+mj-lt"/>
              </a:rPr>
              <a:t> escolar </a:t>
            </a:r>
            <a:r>
              <a:rPr lang="en-US" sz="1600" dirty="0" err="1">
                <a:latin typeface="+mj-lt"/>
              </a:rPr>
              <a:t>gana</a:t>
            </a:r>
            <a:r>
              <a:rPr lang="en-US" sz="1600" dirty="0">
                <a:latin typeface="+mj-lt"/>
              </a:rPr>
              <a:t> dinero </a:t>
            </a:r>
            <a:r>
              <a:rPr lang="en-US" sz="1600" dirty="0" err="1">
                <a:latin typeface="+mj-lt"/>
              </a:rPr>
              <a:t>vendiendo</a:t>
            </a:r>
            <a:r>
              <a:rPr lang="en-US" sz="1600" dirty="0">
                <a:latin typeface="+mj-lt"/>
              </a:rPr>
              <a:t> el compost) y la </a:t>
            </a:r>
            <a:r>
              <a:rPr lang="en-US" sz="1600" dirty="0" err="1">
                <a:latin typeface="+mj-lt"/>
              </a:rPr>
              <a:t>preservación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los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recursos</a:t>
            </a:r>
            <a:r>
              <a:rPr lang="en-US" sz="1600" dirty="0">
                <a:latin typeface="+mj-lt"/>
              </a:rPr>
              <a:t> naturales y </a:t>
            </a:r>
            <a:r>
              <a:rPr lang="en-US" sz="1600" dirty="0" err="1">
                <a:latin typeface="+mj-lt"/>
              </a:rPr>
              <a:t>los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ecosistemas</a:t>
            </a:r>
            <a:r>
              <a:rPr lang="en-US" sz="1600" dirty="0">
                <a:latin typeface="+mj-lt"/>
              </a:rPr>
              <a:t>. Al </a:t>
            </a:r>
            <a:r>
              <a:rPr lang="en-US" sz="1600" dirty="0" err="1">
                <a:latin typeface="+mj-lt"/>
              </a:rPr>
              <a:t>fabricar</a:t>
            </a:r>
            <a:r>
              <a:rPr lang="en-US" sz="1600" dirty="0">
                <a:latin typeface="+mj-lt"/>
              </a:rPr>
              <a:t> y vender el compost del </a:t>
            </a:r>
            <a:r>
              <a:rPr lang="en-US" sz="1600" dirty="0" err="1">
                <a:latin typeface="+mj-lt"/>
              </a:rPr>
              <a:t>centro</a:t>
            </a:r>
            <a:r>
              <a:rPr lang="en-US" sz="1600" dirty="0">
                <a:latin typeface="+mj-lt"/>
              </a:rPr>
              <a:t> escolar, el </a:t>
            </a:r>
            <a:r>
              <a:rPr lang="en-US" sz="1600" dirty="0" err="1">
                <a:latin typeface="+mj-lt"/>
              </a:rPr>
              <a:t>alumnado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aprende</a:t>
            </a:r>
            <a:r>
              <a:rPr lang="en-US" sz="1600" dirty="0">
                <a:latin typeface="+mj-lt"/>
              </a:rPr>
              <a:t> a </a:t>
            </a:r>
            <a:r>
              <a:rPr lang="en-US" sz="1600" dirty="0" err="1">
                <a:latin typeface="+mj-lt"/>
              </a:rPr>
              <a:t>reducir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residuos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preservar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recursos</a:t>
            </a:r>
            <a:r>
              <a:rPr lang="en-US" sz="1600" dirty="0">
                <a:latin typeface="+mj-lt"/>
              </a:rPr>
              <a:t> naturales y </a:t>
            </a:r>
            <a:r>
              <a:rPr lang="en-US" sz="1600" dirty="0" err="1">
                <a:latin typeface="+mj-lt"/>
              </a:rPr>
              <a:t>ganar</a:t>
            </a:r>
            <a:r>
              <a:rPr lang="en-US" sz="1600" dirty="0">
                <a:latin typeface="+mj-lt"/>
              </a:rPr>
              <a:t> dinero al </a:t>
            </a:r>
            <a:r>
              <a:rPr lang="en-US" sz="1600" dirty="0" err="1">
                <a:latin typeface="+mj-lt"/>
              </a:rPr>
              <a:t>mismo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tiempo</a:t>
            </a:r>
            <a:r>
              <a:rPr lang="en-US" sz="1600" dirty="0">
                <a:latin typeface="+mj-lt"/>
              </a:rPr>
              <a:t>. El </a:t>
            </a:r>
            <a:r>
              <a:rPr lang="en-US" sz="1600" dirty="0" err="1">
                <a:latin typeface="+mj-lt"/>
              </a:rPr>
              <a:t>profesorado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puede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proporcionar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ejemplos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modelos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economía</a:t>
            </a:r>
            <a:r>
              <a:rPr lang="en-US" sz="1600" dirty="0">
                <a:latin typeface="+mj-lt"/>
              </a:rPr>
              <a:t> circular y </a:t>
            </a:r>
            <a:r>
              <a:rPr lang="en-US" sz="1600" dirty="0" err="1">
                <a:latin typeface="+mj-lt"/>
              </a:rPr>
              <a:t>analizar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ejemplos</a:t>
            </a:r>
            <a:r>
              <a:rPr lang="en-US" sz="1600" dirty="0">
                <a:latin typeface="+mj-lt"/>
              </a:rPr>
              <a:t> del </a:t>
            </a:r>
            <a:r>
              <a:rPr lang="en-US" sz="1600" dirty="0" err="1">
                <a:latin typeface="+mj-lt"/>
              </a:rPr>
              <a:t>mundo</a:t>
            </a:r>
            <a:r>
              <a:rPr lang="en-US" sz="1600" dirty="0">
                <a:latin typeface="+mj-lt"/>
              </a:rPr>
              <a:t> real de </a:t>
            </a:r>
            <a:r>
              <a:rPr lang="en-US" sz="1600" dirty="0" err="1">
                <a:latin typeface="+mj-lt"/>
              </a:rPr>
              <a:t>empresas</a:t>
            </a:r>
            <a:r>
              <a:rPr lang="en-US" sz="1600" dirty="0">
                <a:latin typeface="+mj-lt"/>
              </a:rPr>
              <a:t> que </a:t>
            </a:r>
            <a:r>
              <a:rPr lang="en-US" sz="1600" dirty="0" err="1">
                <a:latin typeface="+mj-lt"/>
              </a:rPr>
              <a:t>hicieron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una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transición</a:t>
            </a:r>
            <a:r>
              <a:rPr lang="en-US" sz="1600" dirty="0">
                <a:latin typeface="+mj-lt"/>
              </a:rPr>
              <a:t> a </a:t>
            </a:r>
            <a:r>
              <a:rPr lang="en-US" sz="1600" dirty="0" err="1">
                <a:latin typeface="+mj-lt"/>
              </a:rPr>
              <a:t>opciones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más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sostenibles</a:t>
            </a:r>
            <a:r>
              <a:rPr lang="en-US" sz="1600" dirty="0">
                <a:latin typeface="+mj-lt"/>
              </a:rPr>
              <a:t>.</a:t>
            </a:r>
          </a:p>
          <a:p>
            <a:pPr algn="just"/>
            <a:endParaRPr lang="en-US" sz="1600" dirty="0">
              <a:latin typeface="+mj-lt"/>
            </a:endParaRPr>
          </a:p>
          <a:p>
            <a:pPr algn="just"/>
            <a:r>
              <a:rPr lang="en-US" sz="1600" b="1" dirty="0" err="1">
                <a:latin typeface="+mj-lt"/>
              </a:rPr>
              <a:t>Estudios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sociales-polítcos</a:t>
            </a:r>
            <a:r>
              <a:rPr lang="en-US" sz="1600" b="1" dirty="0">
                <a:latin typeface="+mj-lt"/>
              </a:rPr>
              <a:t>:</a:t>
            </a:r>
            <a:r>
              <a:rPr lang="en-US" sz="1600" dirty="0">
                <a:latin typeface="+mj-lt"/>
              </a:rPr>
              <a:t> El </a:t>
            </a:r>
            <a:r>
              <a:rPr lang="en-US" sz="1600" dirty="0" err="1">
                <a:latin typeface="+mj-lt"/>
              </a:rPr>
              <a:t>alumnado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secundaria</a:t>
            </a:r>
            <a:r>
              <a:rPr lang="en-US" sz="1600" dirty="0">
                <a:latin typeface="+mj-lt"/>
              </a:rPr>
              <a:t> y </a:t>
            </a:r>
            <a:r>
              <a:rPr lang="en-US" sz="1600" dirty="0" err="1">
                <a:latin typeface="+mj-lt"/>
              </a:rPr>
              <a:t>escuela</a:t>
            </a:r>
            <a:r>
              <a:rPr lang="en-US" sz="1600" dirty="0">
                <a:latin typeface="+mj-lt"/>
              </a:rPr>
              <a:t> intermedia </a:t>
            </a:r>
            <a:r>
              <a:rPr lang="en-US" sz="1600" dirty="0" err="1">
                <a:latin typeface="+mj-lt"/>
              </a:rPr>
              <a:t>pueden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investigar</a:t>
            </a:r>
            <a:r>
              <a:rPr lang="en-US" sz="1600" dirty="0">
                <a:latin typeface="+mj-lt"/>
              </a:rPr>
              <a:t> el </a:t>
            </a:r>
            <a:r>
              <a:rPr lang="en-US" sz="1600" dirty="0" err="1">
                <a:latin typeface="+mj-lt"/>
              </a:rPr>
              <a:t>papel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los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responsables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políticos</a:t>
            </a:r>
            <a:r>
              <a:rPr lang="en-US" sz="1600" dirty="0">
                <a:latin typeface="+mj-lt"/>
              </a:rPr>
              <a:t> y </a:t>
            </a:r>
            <a:r>
              <a:rPr lang="en-US" sz="1600" dirty="0" err="1">
                <a:latin typeface="+mj-lt"/>
              </a:rPr>
              <a:t>los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gobiernos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en</a:t>
            </a:r>
            <a:r>
              <a:rPr lang="en-US" sz="1600" dirty="0">
                <a:latin typeface="+mj-lt"/>
              </a:rPr>
              <a:t> la </a:t>
            </a:r>
            <a:r>
              <a:rPr lang="en-US" sz="1600" dirty="0" err="1">
                <a:latin typeface="+mj-lt"/>
              </a:rPr>
              <a:t>promoción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prácticas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sostenibles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como</a:t>
            </a:r>
            <a:r>
              <a:rPr lang="en-US" sz="1600" dirty="0">
                <a:latin typeface="+mj-lt"/>
              </a:rPr>
              <a:t> un plan de </a:t>
            </a:r>
            <a:r>
              <a:rPr lang="en-US" sz="1600" dirty="0" err="1">
                <a:latin typeface="+mj-lt"/>
              </a:rPr>
              <a:t>desperdicio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alimentos</a:t>
            </a:r>
            <a:r>
              <a:rPr lang="en-US" sz="1600" dirty="0">
                <a:latin typeface="+mj-lt"/>
              </a:rPr>
              <a:t> cero para </a:t>
            </a:r>
            <a:r>
              <a:rPr lang="en-US" sz="1600" dirty="0" err="1">
                <a:latin typeface="+mj-lt"/>
              </a:rPr>
              <a:t>los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centros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escolares</a:t>
            </a:r>
            <a:r>
              <a:rPr lang="en-US" sz="1600" dirty="0">
                <a:latin typeface="+mj-lt"/>
              </a:rPr>
              <a:t> o </a:t>
            </a:r>
            <a:r>
              <a:rPr lang="en-US" sz="1600" dirty="0" err="1">
                <a:latin typeface="+mj-lt"/>
              </a:rPr>
              <a:t>granjas</a:t>
            </a:r>
            <a:r>
              <a:rPr lang="en-US" sz="1600" dirty="0">
                <a:latin typeface="+mj-lt"/>
              </a:rPr>
              <a:t> locales y el </a:t>
            </a:r>
            <a:r>
              <a:rPr lang="en-US" sz="1600" dirty="0" err="1">
                <a:latin typeface="+mj-lt"/>
              </a:rPr>
              <a:t>impacto</a:t>
            </a:r>
            <a:r>
              <a:rPr lang="en-US" sz="1600" dirty="0">
                <a:latin typeface="+mj-lt"/>
              </a:rPr>
              <a:t> de la </a:t>
            </a:r>
            <a:r>
              <a:rPr lang="en-US" sz="1600" dirty="0" err="1">
                <a:latin typeface="+mj-lt"/>
              </a:rPr>
              <a:t>cooperación</a:t>
            </a:r>
            <a:r>
              <a:rPr lang="en-US" sz="1600" dirty="0">
                <a:latin typeface="+mj-lt"/>
              </a:rPr>
              <a:t> entre ambos </a:t>
            </a:r>
            <a:r>
              <a:rPr lang="en-US" sz="1600" dirty="0" err="1">
                <a:latin typeface="+mj-lt"/>
              </a:rPr>
              <a:t>siempre</a:t>
            </a:r>
            <a:r>
              <a:rPr lang="en-US" sz="1600" dirty="0">
                <a:latin typeface="+mj-lt"/>
              </a:rPr>
              <a:t> que sea </a:t>
            </a:r>
            <a:r>
              <a:rPr lang="en-US" sz="1600" dirty="0" err="1">
                <a:latin typeface="+mj-lt"/>
              </a:rPr>
              <a:t>posible</a:t>
            </a:r>
            <a:r>
              <a:rPr lang="en-US" sz="1600" dirty="0">
                <a:latin typeface="+mj-lt"/>
              </a:rPr>
              <a:t>.</a:t>
            </a:r>
            <a:endParaRPr lang="en-US" sz="1600" dirty="0">
              <a:latin typeface="+mj-lt"/>
              <a:cs typeface="Calibri"/>
            </a:endParaRPr>
          </a:p>
          <a:p>
            <a:pPr algn="just"/>
            <a:endParaRPr lang="en-US" sz="1600" dirty="0">
              <a:latin typeface="+mj-lt"/>
            </a:endParaRPr>
          </a:p>
          <a:p>
            <a:pPr algn="just"/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793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Pongamos </a:t>
            </a:r>
            <a:r>
              <a:rPr lang="en-US" sz="3200" b="1" dirty="0" err="1"/>
              <a:t>en</a:t>
            </a:r>
            <a:r>
              <a:rPr lang="en-US" sz="3200" b="1" dirty="0"/>
              <a:t> </a:t>
            </a:r>
            <a:r>
              <a:rPr lang="en-US" sz="3200" b="1" dirty="0" err="1"/>
              <a:t>práctica</a:t>
            </a:r>
            <a:r>
              <a:rPr lang="en-US" sz="3200" b="1" dirty="0"/>
              <a:t> la </a:t>
            </a:r>
            <a:r>
              <a:rPr lang="en-US" sz="3200" b="1" dirty="0" err="1"/>
              <a:t>teoría</a:t>
            </a:r>
            <a:r>
              <a:rPr lang="en-US" sz="3200" b="1" dirty="0"/>
              <a:t>: </a:t>
            </a:r>
            <a:r>
              <a:rPr lang="en-US" sz="3200" b="1" dirty="0" err="1"/>
              <a:t>Trabajo</a:t>
            </a:r>
            <a:r>
              <a:rPr lang="en-US" sz="3200" b="1" dirty="0"/>
              <a:t> </a:t>
            </a:r>
            <a:r>
              <a:rPr lang="en-US" sz="3200" b="1" dirty="0" err="1"/>
              <a:t>colaborativo</a:t>
            </a:r>
            <a:endParaRPr lang="es-ES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7776864" cy="511256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900" dirty="0">
                <a:latin typeface="+mj-lt"/>
              </a:rPr>
              <a:t>El </a:t>
            </a:r>
            <a:r>
              <a:rPr lang="en-US" sz="1900" dirty="0" err="1">
                <a:latin typeface="+mj-lt"/>
              </a:rPr>
              <a:t>profesorado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puede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pedir</a:t>
            </a:r>
            <a:r>
              <a:rPr lang="en-US" sz="1900" dirty="0">
                <a:latin typeface="+mj-lt"/>
              </a:rPr>
              <a:t> al </a:t>
            </a:r>
            <a:r>
              <a:rPr lang="en-US" sz="1900" dirty="0" err="1">
                <a:latin typeface="+mj-lt"/>
              </a:rPr>
              <a:t>alumnado</a:t>
            </a:r>
            <a:r>
              <a:rPr lang="en-US" sz="1900" dirty="0">
                <a:latin typeface="+mj-lt"/>
              </a:rPr>
              <a:t> que </a:t>
            </a:r>
            <a:r>
              <a:rPr lang="en-US" sz="1900" dirty="0" err="1">
                <a:latin typeface="+mj-lt"/>
              </a:rPr>
              <a:t>combinen</a:t>
            </a:r>
            <a:r>
              <a:rPr lang="en-US" sz="1900" dirty="0">
                <a:latin typeface="+mj-lt"/>
              </a:rPr>
              <a:t> sus </a:t>
            </a:r>
            <a:r>
              <a:rPr lang="en-US" sz="1900" dirty="0" err="1">
                <a:latin typeface="+mj-lt"/>
              </a:rPr>
              <a:t>conocimientos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distintas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materias</a:t>
            </a:r>
            <a:r>
              <a:rPr lang="en-US" sz="1900" dirty="0">
                <a:latin typeface="+mj-lt"/>
              </a:rPr>
              <a:t> (</a:t>
            </a:r>
            <a:r>
              <a:rPr lang="en-US" sz="1900" dirty="0" err="1">
                <a:latin typeface="+mj-lt"/>
              </a:rPr>
              <a:t>Biología</a:t>
            </a:r>
            <a:r>
              <a:rPr lang="en-US" sz="1900" dirty="0">
                <a:latin typeface="+mj-lt"/>
              </a:rPr>
              <a:t>, </a:t>
            </a:r>
            <a:r>
              <a:rPr lang="en-US" sz="1900" dirty="0" err="1">
                <a:latin typeface="+mj-lt"/>
              </a:rPr>
              <a:t>Química</a:t>
            </a:r>
            <a:r>
              <a:rPr lang="en-US" sz="1900" dirty="0">
                <a:latin typeface="+mj-lt"/>
              </a:rPr>
              <a:t>, Economía) y </a:t>
            </a:r>
            <a:r>
              <a:rPr lang="en-US" sz="1900" dirty="0" err="1">
                <a:latin typeface="+mj-lt"/>
              </a:rPr>
              <a:t>organicen</a:t>
            </a:r>
            <a:r>
              <a:rPr lang="en-US" sz="1900" dirty="0">
                <a:latin typeface="+mj-lt"/>
              </a:rPr>
              <a:t> un </a:t>
            </a:r>
            <a:r>
              <a:rPr lang="en-US" sz="1900" dirty="0" err="1">
                <a:latin typeface="+mj-lt"/>
              </a:rPr>
              <a:t>concurso</a:t>
            </a:r>
            <a:r>
              <a:rPr lang="en-US" sz="1900" dirty="0">
                <a:latin typeface="+mj-lt"/>
              </a:rPr>
              <a:t> de debate </a:t>
            </a:r>
            <a:r>
              <a:rPr lang="en-US" sz="1900" dirty="0" err="1">
                <a:latin typeface="+mj-lt"/>
              </a:rPr>
              <a:t>sobre</a:t>
            </a:r>
            <a:r>
              <a:rPr lang="en-US" sz="1900" dirty="0">
                <a:latin typeface="+mj-lt"/>
              </a:rPr>
              <a:t> el </a:t>
            </a:r>
            <a:r>
              <a:rPr lang="en-US" sz="1900" dirty="0" err="1">
                <a:latin typeface="+mj-lt"/>
              </a:rPr>
              <a:t>tema</a:t>
            </a:r>
            <a:r>
              <a:rPr lang="en-US" sz="1900" dirty="0">
                <a:latin typeface="+mj-lt"/>
              </a:rPr>
              <a:t> de la </a:t>
            </a:r>
            <a:r>
              <a:rPr lang="en-US" sz="1900" dirty="0" err="1">
                <a:latin typeface="+mj-lt"/>
              </a:rPr>
              <a:t>gestión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residuos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en</a:t>
            </a:r>
            <a:r>
              <a:rPr lang="en-US" sz="1900" dirty="0">
                <a:latin typeface="+mj-lt"/>
              </a:rPr>
              <a:t> el </a:t>
            </a:r>
            <a:r>
              <a:rPr lang="en-US" sz="1900" dirty="0" err="1">
                <a:latin typeface="+mj-lt"/>
              </a:rPr>
              <a:t>centro</a:t>
            </a:r>
            <a:r>
              <a:rPr lang="en-US" sz="1900" dirty="0">
                <a:latin typeface="+mj-lt"/>
              </a:rPr>
              <a:t> escolar. Los </a:t>
            </a:r>
            <a:r>
              <a:rPr lang="en-US" sz="1900" dirty="0" err="1">
                <a:latin typeface="+mj-lt"/>
              </a:rPr>
              <a:t>alumnos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pueden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proponer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soluciones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basadas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en</a:t>
            </a:r>
            <a:r>
              <a:rPr lang="en-US" sz="1900" dirty="0">
                <a:latin typeface="+mj-lt"/>
              </a:rPr>
              <a:t> la </a:t>
            </a:r>
            <a:r>
              <a:rPr lang="en-US" sz="1900" dirty="0" err="1">
                <a:latin typeface="+mj-lt"/>
              </a:rPr>
              <a:t>Bioeconomía</a:t>
            </a:r>
            <a:r>
              <a:rPr lang="en-US" sz="1900" dirty="0">
                <a:latin typeface="+mj-lt"/>
              </a:rPr>
              <a:t> o </a:t>
            </a:r>
            <a:r>
              <a:rPr lang="en-US" sz="1900" dirty="0" err="1">
                <a:latin typeface="+mj-lt"/>
              </a:rPr>
              <a:t>en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otras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más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lineales</a:t>
            </a:r>
            <a:r>
              <a:rPr lang="en-US" sz="1900" dirty="0">
                <a:latin typeface="+mj-lt"/>
              </a:rPr>
              <a:t> y </a:t>
            </a:r>
            <a:r>
              <a:rPr lang="en-US" sz="1900" dirty="0" err="1">
                <a:latin typeface="+mj-lt"/>
              </a:rPr>
              <a:t>pueden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empezar</a:t>
            </a:r>
            <a:r>
              <a:rPr lang="en-US" sz="1900" dirty="0">
                <a:latin typeface="+mj-lt"/>
              </a:rPr>
              <a:t> a </a:t>
            </a:r>
            <a:r>
              <a:rPr lang="en-US" sz="1900" dirty="0" err="1">
                <a:latin typeface="+mj-lt"/>
              </a:rPr>
              <a:t>debatir</a:t>
            </a:r>
            <a:r>
              <a:rPr lang="en-US" sz="1900" dirty="0">
                <a:latin typeface="+mj-lt"/>
              </a:rPr>
              <a:t>. </a:t>
            </a:r>
            <a:endParaRPr lang="es-ES" sz="1900" dirty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900" dirty="0">
                <a:latin typeface="+mj-lt"/>
              </a:rPr>
              <a:t>El </a:t>
            </a:r>
            <a:r>
              <a:rPr lang="en-US" sz="1900" dirty="0" err="1">
                <a:latin typeface="+mj-lt"/>
              </a:rPr>
              <a:t>Comité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Ecológico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puede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decidir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utilizar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este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conocimiento</a:t>
            </a:r>
            <a:r>
              <a:rPr lang="en-US" sz="1900" dirty="0">
                <a:latin typeface="+mj-lt"/>
              </a:rPr>
              <a:t> para </a:t>
            </a:r>
            <a:r>
              <a:rPr lang="en-US" sz="1900" dirty="0" err="1">
                <a:latin typeface="+mj-lt"/>
              </a:rPr>
              <a:t>emprender</a:t>
            </a:r>
            <a:r>
              <a:rPr lang="en-US" sz="1900" dirty="0">
                <a:latin typeface="+mj-lt"/>
              </a:rPr>
              <a:t> el </a:t>
            </a:r>
            <a:r>
              <a:rPr lang="en-US" sz="1900" dirty="0" err="1">
                <a:latin typeface="+mj-lt"/>
              </a:rPr>
              <a:t>proyecto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crear</a:t>
            </a:r>
            <a:r>
              <a:rPr lang="en-US" sz="1900" dirty="0">
                <a:latin typeface="+mj-lt"/>
              </a:rPr>
              <a:t> un </a:t>
            </a:r>
            <a:r>
              <a:rPr lang="en-US" sz="1900" dirty="0" err="1">
                <a:latin typeface="+mj-lt"/>
              </a:rPr>
              <a:t>juego</a:t>
            </a:r>
            <a:r>
              <a:rPr lang="en-US" sz="1900" dirty="0">
                <a:latin typeface="+mj-lt"/>
              </a:rPr>
              <a:t> de mesa </a:t>
            </a:r>
            <a:r>
              <a:rPr lang="en-US" sz="1900" dirty="0" err="1">
                <a:latin typeface="+mj-lt"/>
              </a:rPr>
              <a:t>sobre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Bioeconomía</a:t>
            </a:r>
            <a:r>
              <a:rPr lang="en-US" sz="1900" dirty="0">
                <a:latin typeface="+mj-lt"/>
              </a:rPr>
              <a:t> con </a:t>
            </a:r>
            <a:r>
              <a:rPr lang="en-US" sz="1900" dirty="0" err="1">
                <a:latin typeface="+mj-lt"/>
              </a:rPr>
              <a:t>posibles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retos</a:t>
            </a:r>
            <a:r>
              <a:rPr lang="en-US" sz="1900" dirty="0">
                <a:latin typeface="+mj-lt"/>
              </a:rPr>
              <a:t> y </a:t>
            </a:r>
            <a:r>
              <a:rPr lang="en-US" sz="1900" dirty="0" err="1">
                <a:latin typeface="+mj-lt"/>
              </a:rPr>
              <a:t>soluciones</a:t>
            </a:r>
            <a:r>
              <a:rPr lang="en-US" sz="1900" dirty="0">
                <a:latin typeface="+mj-lt"/>
              </a:rPr>
              <a:t>. En </a:t>
            </a:r>
            <a:r>
              <a:rPr lang="en-US" sz="1900" dirty="0" err="1">
                <a:latin typeface="+mj-lt"/>
              </a:rPr>
              <a:t>este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caso</a:t>
            </a:r>
            <a:r>
              <a:rPr lang="en-US" sz="1900" dirty="0">
                <a:latin typeface="+mj-lt"/>
              </a:rPr>
              <a:t>, </a:t>
            </a:r>
            <a:r>
              <a:rPr lang="en-US" sz="1900" dirty="0" err="1">
                <a:latin typeface="+mj-lt"/>
              </a:rPr>
              <a:t>tendría</a:t>
            </a:r>
            <a:r>
              <a:rPr lang="en-US" sz="1900" dirty="0">
                <a:latin typeface="+mj-lt"/>
              </a:rPr>
              <a:t> que </a:t>
            </a:r>
            <a:r>
              <a:rPr lang="en-US" sz="1900" dirty="0" err="1">
                <a:latin typeface="+mj-lt"/>
              </a:rPr>
              <a:t>colaborar</a:t>
            </a:r>
            <a:r>
              <a:rPr lang="en-US" sz="1900" dirty="0">
                <a:latin typeface="+mj-lt"/>
              </a:rPr>
              <a:t> el </a:t>
            </a:r>
            <a:r>
              <a:rPr lang="en-US" sz="1900" dirty="0" err="1">
                <a:latin typeface="+mj-lt"/>
              </a:rPr>
              <a:t>profesorado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distintas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áreas</a:t>
            </a:r>
            <a:r>
              <a:rPr lang="en-US" sz="1900" dirty="0">
                <a:latin typeface="+mj-lt"/>
              </a:rPr>
              <a:t> (</a:t>
            </a:r>
            <a:r>
              <a:rPr lang="en-US" sz="1900" dirty="0" err="1">
                <a:latin typeface="+mj-lt"/>
              </a:rPr>
              <a:t>profesor</a:t>
            </a:r>
            <a:r>
              <a:rPr lang="en-US" sz="1900" dirty="0">
                <a:latin typeface="+mj-lt"/>
              </a:rPr>
              <a:t>(a) de aula, </a:t>
            </a:r>
            <a:r>
              <a:rPr lang="en-US" sz="1900" dirty="0" err="1">
                <a:latin typeface="+mj-lt"/>
              </a:rPr>
              <a:t>profesor</a:t>
            </a:r>
            <a:r>
              <a:rPr lang="en-US" sz="1900" dirty="0">
                <a:latin typeface="+mj-lt"/>
              </a:rPr>
              <a:t>(a) de </a:t>
            </a:r>
            <a:r>
              <a:rPr lang="en-US" sz="1900" dirty="0" err="1">
                <a:latin typeface="+mj-lt"/>
              </a:rPr>
              <a:t>informática</a:t>
            </a:r>
            <a:r>
              <a:rPr lang="en-US" sz="1900" dirty="0">
                <a:latin typeface="+mj-lt"/>
              </a:rPr>
              <a:t>, </a:t>
            </a:r>
            <a:r>
              <a:rPr lang="en-US" sz="1900" dirty="0" err="1">
                <a:latin typeface="+mj-lt"/>
              </a:rPr>
              <a:t>biólogo</a:t>
            </a:r>
            <a:r>
              <a:rPr lang="en-US" sz="1900" dirty="0">
                <a:latin typeface="+mj-lt"/>
              </a:rPr>
              <a:t>(a), </a:t>
            </a:r>
            <a:r>
              <a:rPr lang="en-US" sz="1900" dirty="0" err="1">
                <a:latin typeface="+mj-lt"/>
              </a:rPr>
              <a:t>profesor</a:t>
            </a:r>
            <a:r>
              <a:rPr lang="en-US" sz="1900" dirty="0">
                <a:latin typeface="+mj-lt"/>
              </a:rPr>
              <a:t>(a) de Economía </a:t>
            </a:r>
            <a:r>
              <a:rPr lang="en-US" sz="1900" dirty="0" err="1">
                <a:latin typeface="+mj-lt"/>
              </a:rPr>
              <a:t>doméstica</a:t>
            </a:r>
            <a:r>
              <a:rPr lang="en-US" sz="1900" dirty="0">
                <a:latin typeface="+mj-lt"/>
              </a:rPr>
              <a:t>, etc.) </a:t>
            </a:r>
            <a:endParaRPr lang="es-ES" sz="1900" dirty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900" dirty="0">
                <a:latin typeface="+mj-lt"/>
              </a:rPr>
              <a:t>La </a:t>
            </a:r>
            <a:r>
              <a:rPr lang="en-US" sz="1900" dirty="0" err="1">
                <a:latin typeface="+mj-lt"/>
              </a:rPr>
              <a:t>cooperación</a:t>
            </a:r>
            <a:r>
              <a:rPr lang="en-US" sz="1900" dirty="0">
                <a:latin typeface="+mj-lt"/>
              </a:rPr>
              <a:t> entre el </a:t>
            </a:r>
            <a:r>
              <a:rPr lang="en-US" sz="1900" dirty="0" err="1">
                <a:latin typeface="+mj-lt"/>
              </a:rPr>
              <a:t>profesorado</a:t>
            </a:r>
            <a:r>
              <a:rPr lang="en-US" sz="1900" dirty="0">
                <a:latin typeface="+mj-lt"/>
              </a:rPr>
              <a:t> de </a:t>
            </a:r>
            <a:r>
              <a:rPr lang="en-US" sz="1900" dirty="0" err="1">
                <a:latin typeface="+mj-lt"/>
              </a:rPr>
              <a:t>distintas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materias</a:t>
            </a:r>
            <a:r>
              <a:rPr lang="en-US" sz="1900" dirty="0">
                <a:latin typeface="+mj-lt"/>
              </a:rPr>
              <a:t> se </a:t>
            </a:r>
            <a:r>
              <a:rPr lang="en-US" sz="1900" dirty="0" err="1">
                <a:latin typeface="+mj-lt"/>
              </a:rPr>
              <a:t>considera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necesaria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en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proyectos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relacionados</a:t>
            </a:r>
            <a:r>
              <a:rPr lang="en-US" sz="1900" dirty="0">
                <a:latin typeface="+mj-lt"/>
              </a:rPr>
              <a:t> con </a:t>
            </a:r>
            <a:r>
              <a:rPr lang="en-US" sz="1900" dirty="0" err="1">
                <a:latin typeface="+mj-lt"/>
              </a:rPr>
              <a:t>cuestiones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medioambientales</a:t>
            </a:r>
            <a:r>
              <a:rPr lang="en-US" sz="1900" dirty="0">
                <a:latin typeface="+mj-lt"/>
              </a:rPr>
              <a:t> y la </a:t>
            </a:r>
            <a:r>
              <a:rPr lang="en-US" sz="1900" dirty="0" err="1">
                <a:latin typeface="+mj-lt"/>
              </a:rPr>
              <a:t>integración</a:t>
            </a:r>
            <a:r>
              <a:rPr lang="en-US" sz="1900" dirty="0">
                <a:latin typeface="+mj-lt"/>
              </a:rPr>
              <a:t> curricular de la </a:t>
            </a:r>
            <a:r>
              <a:rPr lang="en-US" sz="1900" dirty="0" err="1">
                <a:latin typeface="+mj-lt"/>
              </a:rPr>
              <a:t>metodología</a:t>
            </a:r>
            <a:r>
              <a:rPr lang="en-US" sz="1900" dirty="0">
                <a:latin typeface="+mj-lt"/>
              </a:rPr>
              <a:t> y </a:t>
            </a:r>
            <a:r>
              <a:rPr lang="en-US" sz="1900" dirty="0" err="1">
                <a:latin typeface="+mj-lt"/>
              </a:rPr>
              <a:t>los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temas</a:t>
            </a:r>
            <a:r>
              <a:rPr lang="en-US" sz="1900" dirty="0">
                <a:latin typeface="+mj-lt"/>
              </a:rPr>
              <a:t> de la </a:t>
            </a:r>
            <a:r>
              <a:rPr lang="en-US" sz="1900" dirty="0" err="1">
                <a:latin typeface="+mj-lt"/>
              </a:rPr>
              <a:t>Ecoescuela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deberían</a:t>
            </a:r>
            <a:r>
              <a:rPr lang="en-US" sz="1900" dirty="0">
                <a:latin typeface="+mj-lt"/>
              </a:rPr>
              <a:t> ser un </a:t>
            </a:r>
            <a:r>
              <a:rPr lang="en-US" sz="1900" dirty="0" err="1">
                <a:latin typeface="+mj-lt"/>
              </a:rPr>
              <a:t>objetivo</a:t>
            </a:r>
            <a:r>
              <a:rPr lang="en-US" sz="1900" dirty="0">
                <a:latin typeface="+mj-lt"/>
              </a:rPr>
              <a:t> para </a:t>
            </a:r>
            <a:r>
              <a:rPr lang="en-US" sz="1900" dirty="0" err="1">
                <a:latin typeface="+mj-lt"/>
              </a:rPr>
              <a:t>toda</a:t>
            </a:r>
            <a:r>
              <a:rPr lang="en-US" sz="1900" dirty="0">
                <a:latin typeface="+mj-lt"/>
              </a:rPr>
              <a:t> la </a:t>
            </a:r>
            <a:r>
              <a:rPr lang="en-US" sz="1900" dirty="0" err="1">
                <a:latin typeface="+mj-lt"/>
              </a:rPr>
              <a:t>comunidad</a:t>
            </a:r>
            <a:r>
              <a:rPr lang="en-US" sz="1900" dirty="0">
                <a:latin typeface="+mj-lt"/>
              </a:rPr>
              <a:t> escolar.</a:t>
            </a:r>
            <a:endParaRPr lang="es-ES" sz="1900" dirty="0">
              <a:cs typeface="Calibri"/>
            </a:endParaRPr>
          </a:p>
          <a:p>
            <a:pPr algn="just"/>
            <a:endParaRPr lang="el-GR" sz="2000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339" y="12608"/>
            <a:ext cx="871537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76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b029ac4-2790-4e9d-b1ba-d309a41950a3" xsi:nil="true"/>
    <lcf76f155ced4ddcb4097134ff3c332f xmlns="4cb37d89-296d-4697-a3a4-f9df7f39d0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0974B7780C42449E1B381D958C3DA6" ma:contentTypeVersion="15" ma:contentTypeDescription="Crear nuevo documento." ma:contentTypeScope="" ma:versionID="40afa04be78e55ce232cf9edfaf98a14">
  <xsd:schema xmlns:xsd="http://www.w3.org/2001/XMLSchema" xmlns:xs="http://www.w3.org/2001/XMLSchema" xmlns:p="http://schemas.microsoft.com/office/2006/metadata/properties" xmlns:ns2="4cb37d89-296d-4697-a3a4-f9df7f39d0ef" xmlns:ns3="4b029ac4-2790-4e9d-b1ba-d309a41950a3" targetNamespace="http://schemas.microsoft.com/office/2006/metadata/properties" ma:root="true" ma:fieldsID="94e59498d326a42c3f778056c4c213e8" ns2:_="" ns3:_="">
    <xsd:import namespace="4cb37d89-296d-4697-a3a4-f9df7f39d0ef"/>
    <xsd:import namespace="4b029ac4-2790-4e9d-b1ba-d309a41950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37d89-296d-4697-a3a4-f9df7f39d0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3a5f7a8f-808c-47db-beb8-e1838fad23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29ac4-2790-4e9d-b1ba-d309a41950a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370ce11-841f-4ae9-ba72-4a85948f8fae}" ma:internalName="TaxCatchAll" ma:showField="CatchAllData" ma:web="4b029ac4-2790-4e9d-b1ba-d309a41950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F097A1-C6FF-485F-A1C9-73B0376A80F8}">
  <ds:schemaRefs>
    <ds:schemaRef ds:uri="http://schemas.microsoft.com/office/2006/metadata/properties"/>
    <ds:schemaRef ds:uri="http://schemas.microsoft.com/office/infopath/2007/PartnerControls"/>
    <ds:schemaRef ds:uri="4b029ac4-2790-4e9d-b1ba-d309a41950a3"/>
    <ds:schemaRef ds:uri="4cb37d89-296d-4697-a3a4-f9df7f39d0ef"/>
  </ds:schemaRefs>
</ds:datastoreItem>
</file>

<file path=customXml/itemProps2.xml><?xml version="1.0" encoding="utf-8"?>
<ds:datastoreItem xmlns:ds="http://schemas.openxmlformats.org/officeDocument/2006/customXml" ds:itemID="{C38AC08D-89BB-4D12-A14D-C9393F2266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F6DF08-2BB3-48C0-96E8-27463ABC47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37d89-296d-4697-a3a4-f9df7f39d0ef"/>
    <ds:schemaRef ds:uri="4b029ac4-2790-4e9d-b1ba-d309a41950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Presentazione su schermo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Office Theme</vt:lpstr>
      <vt:lpstr>Presentazione standard di PowerPoint</vt:lpstr>
      <vt:lpstr>Vincular el programa de Ecoescuela con el currículo</vt:lpstr>
      <vt:lpstr>Integración curricular</vt:lpstr>
      <vt:lpstr>Integración curricular: directa</vt:lpstr>
      <vt:lpstr>2. Integración curricular - Indirectamente</vt:lpstr>
      <vt:lpstr>Pongamos en práctica  la teoría</vt:lpstr>
      <vt:lpstr>Pongamos en prática la teoría: aprendizaje basado en proyectos (ABP)</vt:lpstr>
      <vt:lpstr>Pongamos en práctica la teoría.  Enfoque transdisciplinario en el tema 11: gestión de residuos </vt:lpstr>
      <vt:lpstr>Pongamos en práctica la teoría: Trabajo colaborativo</vt:lpstr>
      <vt:lpstr>   Pongamos en práctica la teoría:  Integración curricular a través del aprendizaje experiencial</vt:lpstr>
      <vt:lpstr>Recursos educativos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7 – Produce an Eco Code</dc:title>
  <dc:creator>MKG</dc:creator>
  <cp:lastModifiedBy>Pietro Rigonat</cp:lastModifiedBy>
  <cp:revision>196</cp:revision>
  <dcterms:created xsi:type="dcterms:W3CDTF">2024-05-12T12:39:55Z</dcterms:created>
  <dcterms:modified xsi:type="dcterms:W3CDTF">2025-05-22T12:30:57Z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0x010100470974B7780C42449E1B381D958C3DA6</vt:lpwstr>
  </property>
</Properties>
</file>