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omments/modernComment_103_C261C6B5.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4" r:id="rId5"/>
    <p:sldId id="258" r:id="rId6"/>
    <p:sldId id="259" r:id="rId7"/>
    <p:sldId id="274" r:id="rId8"/>
    <p:sldId id="279" r:id="rId9"/>
    <p:sldId id="275" r:id="rId10"/>
    <p:sldId id="260" r:id="rId11"/>
    <p:sldId id="278" r:id="rId12"/>
    <p:sldId id="267" r:id="rId13"/>
    <p:sldId id="273" r:id="rId14"/>
    <p:sldId id="272" r:id="rId15"/>
    <p:sldId id="264"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4660"/>
  </p:normalViewPr>
  <p:slideViewPr>
    <p:cSldViewPr>
      <p:cViewPr varScale="1">
        <p:scale>
          <a:sx n="90" d="100"/>
          <a:sy n="90" d="100"/>
        </p:scale>
        <p:origin x="23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omments/modernComment_103_C261C6B5.xml><?xml version="1.0" encoding="utf-8"?>
<p188:cmLst xmlns:a="http://schemas.openxmlformats.org/drawingml/2006/main" xmlns:r="http://schemas.openxmlformats.org/officeDocument/2006/relationships" xmlns:p188="http://schemas.microsoft.com/office/powerpoint/2018/8/main">
  <p188:cm id="{A604510E-149B-46FA-A07C-7BC3235D1D9F}" authorId="{D4AFCDE7-C165-9BAC-4808-5AFF3ECDAE84}" created="2024-07-08T12:25:45.741">
    <pc:sldMkLst xmlns:pc="http://schemas.microsoft.com/office/powerpoint/2013/main/command">
      <pc:docMk/>
      <pc:sldMk cId="3261187765" sldId="259"/>
    </pc:sldMkLst>
    <p188:txBody>
      <a:bodyPr/>
      <a:lstStyle/>
      <a:p>
        <a:r>
          <a:rPr lang="en-GB"/>
          <a:t>Point 2 is key - I would however say that the bioeconomy can be linked with/integrated in all subjects, not just the traditional STEM subjects.</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 Id="rId8" Type="http://schemas.openxmlformats.org/officeDocument/2006/relationships/image" Target="../media/image1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dirty="0"/>
              <a:t>Title of the</a:t>
            </a:r>
            <a:br>
              <a:rPr lang="en-US" dirty="0"/>
            </a:br>
            <a:r>
              <a:rPr lang="en-US" dirty="0"/>
              <a:t>presentation</a:t>
            </a:r>
            <a:endParaRPr lang="pt-PT" dirty="0"/>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 if needed</a:t>
            </a:r>
            <a:endParaRPr lang="pt-PT" dirty="0"/>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dirty="0"/>
              <a:t>Date/Event Info</a:t>
            </a:r>
            <a:endParaRPr lang="en-PT" dirty="0"/>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3995064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a:spLocks/>
          </p:cNvSpPr>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info@genb-project.eu</a:t>
            </a:r>
            <a:endParaRPr lang="pt-PT" sz="1400" dirty="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a:spLocks/>
          </p:cNvSpPr>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dirty="0">
                <a:solidFill>
                  <a:schemeClr val="bg1"/>
                </a:solidFill>
                <a:effectLst/>
                <a:latin typeface="PuviRegular"/>
              </a:rPr>
              <a:t>@BIOVOICES</a:t>
            </a:r>
            <a:endParaRPr lang="pt-PT" sz="1400" dirty="0">
              <a:solidFill>
                <a:schemeClr val="bg1"/>
              </a:solidFill>
            </a:endParaRPr>
          </a:p>
        </p:txBody>
      </p:sp>
    </p:spTree>
    <p:extLst>
      <p:ext uri="{BB962C8B-B14F-4D97-AF65-F5344CB8AC3E}">
        <p14:creationId xmlns:p14="http://schemas.microsoft.com/office/powerpoint/2010/main" val="361113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22/5/2025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22/5/2025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22/5/2025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22/5/2025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‹N›</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03_C261C6B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p:txBody>
          <a:bodyPr>
            <a:normAutofit fontScale="90000"/>
          </a:bodyPr>
          <a:lstStyle/>
          <a:p>
            <a:r>
              <a:rPr lang="pt-PT" dirty="0"/>
              <a:t>Matériel de formation</a:t>
            </a:r>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p:txBody>
          <a:bodyPr>
            <a:normAutofit/>
          </a:bodyPr>
          <a:lstStyle/>
          <a:p>
            <a:r>
              <a:rPr lang="fr-FR" dirty="0"/>
              <a:t>ÉTAPE 5 : TRAVAIL SUR LE PROGRAMME</a:t>
            </a:r>
            <a:endParaRPr lang="pt-PT" dirty="0"/>
          </a:p>
        </p:txBody>
      </p:sp>
      <p:sp>
        <p:nvSpPr>
          <p:cNvPr id="4" name="Subtítulo 2">
            <a:extLst>
              <a:ext uri="{FF2B5EF4-FFF2-40B4-BE49-F238E27FC236}">
                <a16:creationId xmlns:a16="http://schemas.microsoft.com/office/drawing/2014/main" id="{4C2DCD10-8365-B4BF-0AC7-4A21E2DEDF70}"/>
              </a:ext>
            </a:extLst>
          </p:cNvPr>
          <p:cNvSpPr txBox="1">
            <a:spLocks/>
          </p:cNvSpPr>
          <p:nvPr/>
        </p:nvSpPr>
        <p:spPr>
          <a:xfrm>
            <a:off x="635131" y="5517232"/>
            <a:ext cx="2946486" cy="605474"/>
          </a:xfrm>
          <a:prstGeom prst="rect">
            <a:avLst/>
          </a:prstGeom>
        </p:spPr>
        <p:txBody>
          <a:bodyPr vert="horz" lIns="0" tIns="0" rIns="0" bIns="0" rtlCol="0" anchor="ctr" anchorCtr="0">
            <a:normAutofit/>
          </a:bodyPr>
          <a:lstStyle>
            <a:lvl1pPr marL="0" indent="0" algn="l" defTabSz="914400" rtl="0" eaLnBrk="1" latinLnBrk="0" hangingPunct="1">
              <a:spcBef>
                <a:spcPct val="20000"/>
              </a:spcBef>
              <a:buFont typeface="Arial" pitchFamily="34" charset="0"/>
              <a:buNone/>
              <a:defRPr sz="1875" b="0" kern="1200">
                <a:solidFill>
                  <a:srgbClr val="3BFF95"/>
                </a:solidFill>
                <a:latin typeface="Calibri" panose="020F0502020204030204" pitchFamily="34" charset="0"/>
                <a:ea typeface="+mn-ea"/>
                <a:cs typeface="Calibri" panose="020F0502020204030204" pitchFamily="34" charset="0"/>
              </a:defRPr>
            </a:lvl1pPr>
            <a:lvl2pPr marL="3429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800"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7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6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r>
              <a:rPr lang="en-US" dirty="0"/>
              <a:t>M. </a:t>
            </a:r>
            <a:r>
              <a:rPr lang="en-US" dirty="0" err="1"/>
              <a:t>Giannakopoulou</a:t>
            </a:r>
            <a:endParaRPr lang="en-US" dirty="0"/>
          </a:p>
        </p:txBody>
      </p:sp>
    </p:spTree>
    <p:extLst>
      <p:ext uri="{BB962C8B-B14F-4D97-AF65-F5344CB8AC3E}">
        <p14:creationId xmlns:p14="http://schemas.microsoft.com/office/powerpoint/2010/main" val="339605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479" y="1791364"/>
            <a:ext cx="8363272" cy="4525963"/>
          </a:xfrm>
        </p:spPr>
        <p:txBody>
          <a:bodyPr vert="horz" lIns="91440" tIns="45720" rIns="91440" bIns="45720" rtlCol="0" anchor="t">
            <a:normAutofit/>
          </a:bodyPr>
          <a:lstStyle/>
          <a:p>
            <a:pPr>
              <a:buFont typeface="Wingdings" pitchFamily="2" charset="2"/>
              <a:buChar char="Ø"/>
            </a:pPr>
            <a:r>
              <a:rPr lang="fr-FR" sz="1800" b="1" dirty="0">
                <a:latin typeface="+mj-lt"/>
              </a:rPr>
              <a:t>Excursions sur le terrain: </a:t>
            </a:r>
            <a:r>
              <a:rPr lang="fr-FR" sz="1800" dirty="0">
                <a:latin typeface="+mj-lt"/>
              </a:rPr>
              <a:t>Les enseignants peuvent organiser des visites de fermes, d’usines de recyclage ou d’entreprises qui produisent des produits biosourcés. Ce sera une expérience révélatrice pour les élèves qui verront comment le problème de la gestion des déchets à l’école peut être résolu lorsqu’un principe de base de la bioéconomie est mis en pratique. Ensuite, ils peuvent partager leur expérience avec le reste de la communauté scolaire.
</a:t>
            </a:r>
            <a:r>
              <a:rPr lang="fr-FR" sz="1800" b="1" dirty="0">
                <a:latin typeface="+mj-lt"/>
              </a:rPr>
              <a:t>Stages et mentorats dans des entreprises locales: </a:t>
            </a:r>
            <a:r>
              <a:rPr lang="fr-FR" sz="1800" dirty="0">
                <a:latin typeface="+mj-lt"/>
              </a:rPr>
              <a:t>Ce type de programmes permettra aux adolescents de se rendre compte s’ils peuvent poursuivre une carrière dans le domaine de la bioéconomie, car ils auront accès à des données concernant une variété de professions. C’est aussi une excellente occasion pour une école de coopérer avec la communauté au sens large et de créer un réseau de personnes qui peuvent aider le comité écologique à promouvoir la durabilité à l’école.</a:t>
            </a:r>
            <a:endParaRPr lang="en-US" sz="2000" dirty="0">
              <a:latin typeface="+mj-lt"/>
            </a:endParaRPr>
          </a:p>
          <a:p>
            <a:pPr>
              <a:buFont typeface="Wingdings" pitchFamily="2" charset="2"/>
              <a:buChar char="Ø"/>
            </a:pPr>
            <a:endParaRPr lang="en-US" sz="2000" dirty="0">
              <a:latin typeface="+mj-lt"/>
            </a:endParaRPr>
          </a:p>
        </p:txBody>
      </p:sp>
      <p:sp>
        <p:nvSpPr>
          <p:cNvPr id="4" name="Title 1"/>
          <p:cNvSpPr>
            <a:spLocks noGrp="1"/>
          </p:cNvSpPr>
          <p:nvPr>
            <p:ph type="title"/>
          </p:nvPr>
        </p:nvSpPr>
        <p:spPr>
          <a:xfrm>
            <a:off x="179512" y="404664"/>
            <a:ext cx="8229600" cy="1143000"/>
          </a:xfrm>
        </p:spPr>
        <p:txBody>
          <a:bodyPr>
            <a:normAutofit fontScale="90000"/>
          </a:bodyPr>
          <a:lstStyle/>
          <a:p>
            <a:r>
              <a:rPr lang="fr-FR" sz="2800" b="1" dirty="0"/>
              <a:t>Mettons la théorie en pratique-</a:t>
            </a:r>
            <a:br>
              <a:rPr lang="fr-FR" sz="2800" b="1" dirty="0"/>
            </a:br>
            <a:r>
              <a:rPr lang="fr-FR" sz="2800" b="1" dirty="0"/>
              <a:t>  Intégration des programmes d’études par l’apprentissage par l’expérience</a:t>
            </a:r>
            <a:endParaRPr lang="el-GR" sz="2800" b="1" dirty="0">
              <a:ea typeface="Calibri"/>
              <a:cs typeface="Calibri"/>
            </a:endParaRPr>
          </a:p>
        </p:txBody>
      </p:sp>
    </p:spTree>
    <p:extLst>
      <p:ext uri="{BB962C8B-B14F-4D97-AF65-F5344CB8AC3E}">
        <p14:creationId xmlns:p14="http://schemas.microsoft.com/office/powerpoint/2010/main" val="965201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a:latin typeface="Century Gothic"/>
              </a:rPr>
              <a:t>Ressources</a:t>
            </a:r>
            <a:r>
              <a:rPr lang="en-US" sz="4000" b="1" dirty="0">
                <a:latin typeface="Century Gothic"/>
              </a:rPr>
              <a:t> </a:t>
            </a:r>
            <a:r>
              <a:rPr lang="en-US" sz="4000" b="1" dirty="0" err="1">
                <a:latin typeface="Century Gothic"/>
              </a:rPr>
              <a:t>éducatives</a:t>
            </a:r>
            <a:endParaRPr lang="el-GR" sz="4000" b="1" dirty="0">
              <a:latin typeface="Century Gothic"/>
            </a:endParaRPr>
          </a:p>
        </p:txBody>
      </p:sp>
      <p:sp>
        <p:nvSpPr>
          <p:cNvPr id="4" name="Content Placeholder 3"/>
          <p:cNvSpPr txBox="1">
            <a:spLocks noGrp="1"/>
          </p:cNvSpPr>
          <p:nvPr>
            <p:ph idx="1"/>
          </p:nvPr>
        </p:nvSpPr>
        <p:spPr>
          <a:xfrm>
            <a:off x="457200" y="1600200"/>
            <a:ext cx="8229600" cy="1668149"/>
          </a:xfrm>
          <a:prstGeom prst="rect">
            <a:avLst/>
          </a:prstGeom>
          <a:noFill/>
        </p:spPr>
        <p:txBody>
          <a:bodyPr wrap="square" rtlCol="0">
            <a:spAutoFit/>
          </a:bodyPr>
          <a:lstStyle/>
          <a:p>
            <a:r>
              <a:rPr lang="en-US" dirty="0">
                <a:hlinkClick r:id="rId2"/>
              </a:rPr>
              <a:t>https</a:t>
            </a:r>
            <a:r>
              <a:rPr lang="en-US">
                <a:hlinkClick r:id="rId2"/>
              </a:rPr>
              <a:t>://www.ecoschools.global/seven-steps-methodology</a:t>
            </a:r>
            <a:endParaRPr lang="en-US"/>
          </a:p>
          <a:p>
            <a:endParaRPr lang="en-US" dirty="0"/>
          </a:p>
        </p:txBody>
      </p:sp>
    </p:spTree>
    <p:extLst>
      <p:ext uri="{BB962C8B-B14F-4D97-AF65-F5344CB8AC3E}">
        <p14:creationId xmlns:p14="http://schemas.microsoft.com/office/powerpoint/2010/main" val="196237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lstStyle/>
          <a:p>
            <a:endParaRPr lang="pt-PT"/>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067128" cy="1143000"/>
          </a:xfrm>
        </p:spPr>
        <p:txBody>
          <a:bodyPr>
            <a:noAutofit/>
          </a:bodyPr>
          <a:lstStyle/>
          <a:p>
            <a:r>
              <a:rPr lang="fr-FR" sz="3200" b="1" dirty="0"/>
              <a:t>Lier le programme Eco </a:t>
            </a:r>
            <a:r>
              <a:rPr lang="fr-FR" sz="3200" b="1" dirty="0" err="1"/>
              <a:t>School</a:t>
            </a:r>
            <a:r>
              <a:rPr lang="fr-FR" sz="3200" b="1" dirty="0"/>
              <a:t> au programme d’études</a:t>
            </a:r>
            <a:endParaRPr lang="el-GR" sz="3600" b="1" dirty="0">
              <a:ea typeface="Calibri"/>
              <a:cs typeface="Calibri"/>
            </a:endParaRPr>
          </a:p>
        </p:txBody>
      </p:sp>
      <p:sp>
        <p:nvSpPr>
          <p:cNvPr id="3" name="Content Placeholder 2"/>
          <p:cNvSpPr>
            <a:spLocks noGrp="1"/>
          </p:cNvSpPr>
          <p:nvPr>
            <p:ph idx="1"/>
          </p:nvPr>
        </p:nvSpPr>
        <p:spPr>
          <a:xfrm>
            <a:off x="457200" y="1272233"/>
            <a:ext cx="8229600" cy="4525963"/>
          </a:xfrm>
        </p:spPr>
        <p:txBody>
          <a:bodyPr vert="horz" lIns="91440" tIns="45720" rIns="91440" bIns="45720" rtlCol="0" anchor="t">
            <a:noAutofit/>
          </a:bodyPr>
          <a:lstStyle/>
          <a:p>
            <a:r>
              <a:rPr lang="fr-FR" sz="2000" dirty="0">
                <a:latin typeface="+mj-lt"/>
              </a:rPr>
              <a:t>En plus d’accroître le statut du programme, le lien entre les activités d’Eco-</a:t>
            </a:r>
            <a:r>
              <a:rPr lang="fr-FR" sz="2000" dirty="0" err="1">
                <a:latin typeface="+mj-lt"/>
              </a:rPr>
              <a:t>Schools</a:t>
            </a:r>
            <a:r>
              <a:rPr lang="fr-FR" sz="2000" dirty="0">
                <a:latin typeface="+mj-lt"/>
              </a:rPr>
              <a:t> et le programme scolaire garantit que Eco-</a:t>
            </a:r>
            <a:r>
              <a:rPr lang="fr-FR" sz="2000" dirty="0" err="1">
                <a:latin typeface="+mj-lt"/>
              </a:rPr>
              <a:t>Schools</a:t>
            </a:r>
            <a:r>
              <a:rPr lang="fr-FR" sz="2000" dirty="0">
                <a:latin typeface="+mj-lt"/>
              </a:rPr>
              <a:t> est véritablement intégré dans la communauté scolaire. 
Les élèves de toute l’école doivent comprendre comment les problèmes environnementaux et sociaux de la vie réelle sont traités dans un cadre réel.
Le fonctionnement du comité écologique enseigne également aux élèves comment participer activement à une communauté. Les rencontres, les suggestions, les procédures de vote, la prise de décision, les sondages, la présentation des résultats et la collaboration entre les membres du comité préparent les étudiants à leur vie adulte de professionnels et de citoyens du monde</a:t>
            </a:r>
            <a:endParaRPr lang="en-US" dirty="0">
              <a:latin typeface="+mj-lt"/>
            </a:endParaRPr>
          </a:p>
          <a:p>
            <a:endParaRPr lang="el-GR" b="1" dirty="0">
              <a:latin typeface="+mj-lt"/>
            </a:endParaRPr>
          </a:p>
        </p:txBody>
      </p:sp>
      <p:sp>
        <p:nvSpPr>
          <p:cNvPr id="4" name="TextBox 3"/>
          <p:cNvSpPr txBox="1"/>
          <p:nvPr/>
        </p:nvSpPr>
        <p:spPr>
          <a:xfrm>
            <a:off x="845793" y="5324460"/>
            <a:ext cx="3350799" cy="646331"/>
          </a:xfrm>
          <a:prstGeom prst="rect">
            <a:avLst/>
          </a:prstGeom>
          <a:noFill/>
        </p:spPr>
        <p:txBody>
          <a:bodyPr wrap="square" rtlCol="0">
            <a:spAutoFit/>
          </a:bodyPr>
          <a:lstStyle/>
          <a:p>
            <a:r>
              <a:rPr lang="en-US" dirty="0">
                <a:hlinkClick r:id="rId2"/>
              </a:rPr>
              <a:t>https://www.ecoschools.global/seven-steps-methodology</a:t>
            </a:r>
            <a:endParaRPr lang="en-US" dirty="0"/>
          </a:p>
        </p:txBody>
      </p:sp>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7817"/>
            <a:ext cx="8229600" cy="1143000"/>
          </a:xfrm>
        </p:spPr>
        <p:txBody>
          <a:bodyPr>
            <a:normAutofit/>
          </a:bodyPr>
          <a:lstStyle/>
          <a:p>
            <a:r>
              <a:rPr lang="en-US" sz="4000" b="1" dirty="0" err="1"/>
              <a:t>Intégration</a:t>
            </a:r>
            <a:r>
              <a:rPr lang="en-US" sz="4000" b="1" dirty="0"/>
              <a:t> du </a:t>
            </a:r>
            <a:r>
              <a:rPr lang="en-US" sz="4000" b="1" dirty="0" err="1"/>
              <a:t>programme</a:t>
            </a:r>
            <a:r>
              <a:rPr lang="en-US" sz="4000" b="1" dirty="0"/>
              <a:t> </a:t>
            </a:r>
            <a:r>
              <a:rPr lang="en-US" sz="4000" b="1" dirty="0" err="1"/>
              <a:t>d’études</a:t>
            </a:r>
            <a:endParaRPr lang="el-GR" sz="4000" b="1" dirty="0">
              <a:ea typeface="Calibri"/>
              <a:cs typeface="Calibri"/>
            </a:endParaRPr>
          </a:p>
        </p:txBody>
      </p:sp>
      <p:sp>
        <p:nvSpPr>
          <p:cNvPr id="3" name="Content Placeholder 2"/>
          <p:cNvSpPr>
            <a:spLocks noGrp="1"/>
          </p:cNvSpPr>
          <p:nvPr>
            <p:ph idx="1"/>
          </p:nvPr>
        </p:nvSpPr>
        <p:spPr>
          <a:xfrm>
            <a:off x="454595" y="1147675"/>
            <a:ext cx="8229600" cy="4525963"/>
          </a:xfrm>
        </p:spPr>
        <p:txBody>
          <a:bodyPr vert="horz" lIns="91440" tIns="45720" rIns="91440" bIns="45720" rtlCol="0" anchor="t">
            <a:normAutofit fontScale="92500" lnSpcReduction="10000"/>
          </a:bodyPr>
          <a:lstStyle/>
          <a:p>
            <a:r>
              <a:rPr lang="fr-FR" sz="2400" dirty="0">
                <a:latin typeface="+mj-lt"/>
              </a:rPr>
              <a:t>L’intégration du programme dans le programme d’études peut se faire, soit directement par le biais de cours spécifiques, soit indirectement par le biais d’un enseignement innovant.
L’introduction des principes Eco </a:t>
            </a:r>
            <a:r>
              <a:rPr lang="fr-FR" sz="2400" dirty="0" err="1">
                <a:latin typeface="+mj-lt"/>
              </a:rPr>
              <a:t>Schools</a:t>
            </a:r>
            <a:r>
              <a:rPr lang="fr-FR" sz="2400" dirty="0">
                <a:latin typeface="+mj-lt"/>
              </a:rPr>
              <a:t> dans une école signifie que les douze thèmes liés à la méthodologie seront enseignés davantage à travers les matières de l’école et moins comme des unités autonomes d’une matière. La raison en est que les questions environnementales ne peuvent être abordées que si plusieurs domaines d’expertise sont utilisés simultanément. 
La même philosophie s’applique également à l’</a:t>
            </a:r>
            <a:r>
              <a:rPr lang="fr-FR" sz="2400" dirty="0" err="1">
                <a:latin typeface="+mj-lt"/>
              </a:rPr>
              <a:t>ooéconomie</a:t>
            </a:r>
            <a:r>
              <a:rPr lang="fr-FR" sz="2400" dirty="0">
                <a:latin typeface="+mj-lt"/>
              </a:rPr>
              <a:t>. Pour apporter des solutions, il peut utiliser des connaissances provenant de sujets tels que la biologie, la chimie, la physique, les études environnementales, l’économie domestique, l’économie ou les mathématiques ainsi que la bioéconomie</a:t>
            </a:r>
            <a:endParaRPr lang="en-US" sz="2400" dirty="0">
              <a:latin typeface="+mj-lt"/>
            </a:endParaRPr>
          </a:p>
        </p:txBody>
      </p:sp>
    </p:spTree>
    <p:extLst>
      <p:ext uri="{BB962C8B-B14F-4D97-AF65-F5344CB8AC3E}">
        <p14:creationId xmlns:p14="http://schemas.microsoft.com/office/powerpoint/2010/main" val="3261187765"/>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err="1"/>
              <a:t>Intégration</a:t>
            </a:r>
            <a:r>
              <a:rPr lang="en-US" sz="3600" b="1" dirty="0"/>
              <a:t> du </a:t>
            </a:r>
            <a:r>
              <a:rPr lang="en-US" sz="3600" b="1" dirty="0" err="1"/>
              <a:t>programme</a:t>
            </a:r>
            <a:r>
              <a:rPr lang="en-US" sz="3600" b="1" dirty="0"/>
              <a:t> </a:t>
            </a:r>
            <a:r>
              <a:rPr lang="en-US" sz="3600" b="1" dirty="0" err="1"/>
              <a:t>d’études</a:t>
            </a:r>
            <a:br>
              <a:rPr lang="en-US" sz="3600" b="1" dirty="0">
                <a:ea typeface="Calibri"/>
                <a:cs typeface="Calibri"/>
              </a:rPr>
            </a:br>
            <a:r>
              <a:rPr lang="en-US" sz="3600" b="1" dirty="0"/>
              <a:t>1. </a:t>
            </a:r>
            <a:r>
              <a:rPr lang="en-US" sz="3600" b="1" dirty="0" err="1"/>
              <a:t>Directement</a:t>
            </a:r>
            <a:endParaRPr lang="el-GR" sz="3600" b="1" dirty="0">
              <a:ea typeface="Calibri"/>
              <a:cs typeface="Calibri"/>
            </a:endParaRPr>
          </a:p>
        </p:txBody>
      </p:sp>
      <p:sp>
        <p:nvSpPr>
          <p:cNvPr id="3" name="Content Placeholder 2"/>
          <p:cNvSpPr>
            <a:spLocks noGrp="1"/>
          </p:cNvSpPr>
          <p:nvPr>
            <p:ph idx="1"/>
          </p:nvPr>
        </p:nvSpPr>
        <p:spPr>
          <a:xfrm>
            <a:off x="395536" y="1628800"/>
            <a:ext cx="7992888" cy="4824536"/>
          </a:xfrm>
        </p:spPr>
        <p:txBody>
          <a:bodyPr vert="horz" lIns="91440" tIns="45720" rIns="91440" bIns="45720" rtlCol="0" anchor="t">
            <a:noAutofit/>
          </a:bodyPr>
          <a:lstStyle/>
          <a:p>
            <a:r>
              <a:rPr lang="fr-FR" sz="2400" dirty="0">
                <a:latin typeface="+mj-lt"/>
              </a:rPr>
              <a:t>Le lien direct entre un projet de bioéconomie à travers le prisme des thèmes des écoles écologiques et les matières scolaires donne aux élèves une compréhension globale de l’interconnexion entre la biologie, l’économie, la technologie, la chimie et la société dans la création d’un avenir durable. 
 De plus, si ces sujets offrent aux élèves des activités pratiques et des études de cas sur des problèmes environnementaux réels, ils renforceront leur intérêt et les rendront plus engagés.</a:t>
            </a:r>
            <a:endParaRPr lang="en-US" sz="2400" dirty="0">
              <a:latin typeface="+mj-lt"/>
            </a:endParaRPr>
          </a:p>
          <a:p>
            <a:endParaRPr lang="en-US" sz="2000" dirty="0">
              <a:latin typeface="+mj-lt"/>
            </a:endParaRPr>
          </a:p>
          <a:p>
            <a:endParaRPr lang="en-US" sz="2000" dirty="0">
              <a:latin typeface="+mj-lt"/>
            </a:endParaRPr>
          </a:p>
          <a:p>
            <a:endParaRPr lang="en-US" sz="2000" dirty="0">
              <a:latin typeface="+mj-lt"/>
            </a:endParaRPr>
          </a:p>
        </p:txBody>
      </p:sp>
    </p:spTree>
    <p:extLst>
      <p:ext uri="{BB962C8B-B14F-4D97-AF65-F5344CB8AC3E}">
        <p14:creationId xmlns:p14="http://schemas.microsoft.com/office/powerpoint/2010/main" val="167786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315" y="354290"/>
            <a:ext cx="8229600" cy="1143000"/>
          </a:xfrm>
        </p:spPr>
        <p:txBody>
          <a:bodyPr>
            <a:normAutofit fontScale="90000"/>
          </a:bodyPr>
          <a:lstStyle/>
          <a:p>
            <a:r>
              <a:rPr lang="fr-FR" b="1" dirty="0"/>
              <a:t>2. Intégration des programmes d’études - indirectement</a:t>
            </a:r>
            <a:endParaRPr lang="el-GR" b="1" dirty="0"/>
          </a:p>
        </p:txBody>
      </p:sp>
      <p:sp>
        <p:nvSpPr>
          <p:cNvPr id="3" name="Content Placeholder 2"/>
          <p:cNvSpPr>
            <a:spLocks noGrp="1"/>
          </p:cNvSpPr>
          <p:nvPr>
            <p:ph idx="1"/>
          </p:nvPr>
        </p:nvSpPr>
        <p:spPr>
          <a:xfrm>
            <a:off x="457200" y="1772816"/>
            <a:ext cx="8229600" cy="3004502"/>
          </a:xfrm>
        </p:spPr>
        <p:txBody>
          <a:bodyPr vert="horz" lIns="91440" tIns="45720" rIns="91440" bIns="45720" rtlCol="0" anchor="t">
            <a:noAutofit/>
          </a:bodyPr>
          <a:lstStyle/>
          <a:p>
            <a:pPr marL="0" indent="0">
              <a:buNone/>
            </a:pPr>
            <a:r>
              <a:rPr lang="fr-FR" sz="2400" b="1" dirty="0"/>
              <a:t>Les enseignants peuvent intégrer indirectement la bioéconomie en utilisant le programme Eco </a:t>
            </a:r>
            <a:r>
              <a:rPr lang="fr-FR" sz="2400" b="1" dirty="0" err="1"/>
              <a:t>schools</a:t>
            </a:r>
            <a:r>
              <a:rPr lang="fr-FR" sz="2400" b="1" dirty="0"/>
              <a:t> à travers :</a:t>
            </a:r>
          </a:p>
          <a:p>
            <a:pPr marL="0" indent="0">
              <a:buNone/>
            </a:pPr>
            <a:endParaRPr lang="en-US" sz="2400" dirty="0">
              <a:ea typeface="Calibri"/>
              <a:cs typeface="Calibri"/>
            </a:endParaRPr>
          </a:p>
          <a:p>
            <a:pPr>
              <a:buFont typeface="Wingdings" pitchFamily="2" charset="2"/>
              <a:buChar char="Ø"/>
            </a:pPr>
            <a:r>
              <a:rPr lang="fr-FR" sz="2400" dirty="0"/>
              <a:t>Apprentissage par projet (APP)
Travail collaboratif
Apprentissage par l’expérience
Excursions
Stages et mentorats</a:t>
            </a:r>
            <a:endParaRPr lang="el-GR" sz="2400" dirty="0">
              <a:latin typeface="Century Gothic" pitchFamily="34" charset="0"/>
            </a:endParaRPr>
          </a:p>
        </p:txBody>
      </p:sp>
    </p:spTree>
    <p:extLst>
      <p:ext uri="{BB962C8B-B14F-4D97-AF65-F5344CB8AC3E}">
        <p14:creationId xmlns:p14="http://schemas.microsoft.com/office/powerpoint/2010/main" val="3254363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fr-FR" sz="3600" b="1" dirty="0"/>
              <a:t>Mettons la théorie en pratique</a:t>
            </a:r>
            <a:endParaRPr lang="en-GB" sz="3600" b="1" dirty="0">
              <a:ea typeface="Calibri"/>
              <a:cs typeface="Calibri"/>
            </a:endParaRPr>
          </a:p>
        </p:txBody>
      </p:sp>
      <p:sp>
        <p:nvSpPr>
          <p:cNvPr id="3" name="Content Placeholder 2"/>
          <p:cNvSpPr>
            <a:spLocks noGrp="1"/>
          </p:cNvSpPr>
          <p:nvPr>
            <p:ph idx="1"/>
          </p:nvPr>
        </p:nvSpPr>
        <p:spPr>
          <a:xfrm>
            <a:off x="395536" y="1252507"/>
            <a:ext cx="8589309" cy="4333271"/>
          </a:xfrm>
        </p:spPr>
        <p:txBody>
          <a:bodyPr vert="horz" lIns="91440" tIns="45720" rIns="91440" bIns="45720" rtlCol="0" anchor="t">
            <a:normAutofit fontScale="92500"/>
          </a:bodyPr>
          <a:lstStyle/>
          <a:p>
            <a:pPr marL="0" indent="0">
              <a:buNone/>
            </a:pPr>
            <a:r>
              <a:rPr lang="fr-FR" sz="2000" b="1" dirty="0">
                <a:latin typeface="+mj-lt"/>
              </a:rPr>
              <a:t>Dans le projet de gestion des déchets que nous avons exploré, les élèves devaient accéder à l’information à travers divers sujets.</a:t>
            </a:r>
            <a:endParaRPr lang="en-US" sz="2000" b="1" dirty="0">
              <a:latin typeface="+mj-lt"/>
            </a:endParaRPr>
          </a:p>
          <a:p>
            <a:pPr>
              <a:buFont typeface="Wingdings" pitchFamily="2" charset="2"/>
              <a:buChar char="Ø"/>
            </a:pPr>
            <a:r>
              <a:rPr lang="fr-FR" sz="2000" dirty="0">
                <a:latin typeface="+mj-lt"/>
              </a:rPr>
              <a:t>Les élèves de l’école primaire devaient apprendre à former une table pour surveiller et enregistrer la quantité de déchets produits chaque jour. (Mathématiques)
Les élèves du collège ont posé des questions sur le processus de création de coton biologique à partir de restes de lait, ils avaient donc besoin des sujets de biologie, de chimie et de technologie pour explorer des sujets et découvrir leur rôle dans la création de ressources renouvelables et la réduction des déchets.
Les élèves du secondaire seraient en mesure de voir le lien direct entre la chimie et les matériaux biosourcés, les biocarburants et les bioplastiques.  Les enseignants pourraient utiliser ces connaissances comme tremplin pour mener des expériences qui montrent les processus chimiques impliqués dans la conversion de la biomasse en produits de valeur.</a:t>
            </a:r>
            <a:endParaRPr lang="en-US" sz="2000" dirty="0">
              <a:latin typeface="+mj-lt"/>
            </a:endParaRPr>
          </a:p>
        </p:txBody>
      </p:sp>
    </p:spTree>
    <p:extLst>
      <p:ext uri="{BB962C8B-B14F-4D97-AF65-F5344CB8AC3E}">
        <p14:creationId xmlns:p14="http://schemas.microsoft.com/office/powerpoint/2010/main" val="2406732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354" y="-75829"/>
            <a:ext cx="7920880" cy="1642194"/>
          </a:xfrm>
        </p:spPr>
        <p:txBody>
          <a:bodyPr>
            <a:normAutofit/>
          </a:bodyPr>
          <a:lstStyle/>
          <a:p>
            <a:r>
              <a:rPr lang="fr-FR" sz="3200" b="1" dirty="0"/>
              <a:t>Mettons la théorie en pratique</a:t>
            </a:r>
            <a:br>
              <a:rPr lang="fr-FR" sz="3200" b="1" dirty="0"/>
            </a:br>
            <a:r>
              <a:rPr lang="fr-FR" sz="3200" b="1" dirty="0"/>
              <a:t> Apprentissage par projet (APP)</a:t>
            </a:r>
            <a:endParaRPr lang="el-GR" sz="3200" b="1" dirty="0">
              <a:ea typeface="Calibri"/>
              <a:cs typeface="Calibri"/>
            </a:endParaRPr>
          </a:p>
        </p:txBody>
      </p:sp>
      <p:sp>
        <p:nvSpPr>
          <p:cNvPr id="3" name="Content Placeholder 2"/>
          <p:cNvSpPr>
            <a:spLocks noGrp="1"/>
          </p:cNvSpPr>
          <p:nvPr>
            <p:ph idx="1"/>
          </p:nvPr>
        </p:nvSpPr>
        <p:spPr>
          <a:xfrm>
            <a:off x="457200" y="1369210"/>
            <a:ext cx="8229600" cy="4525963"/>
          </a:xfrm>
        </p:spPr>
        <p:txBody>
          <a:bodyPr vert="horz" lIns="91440" tIns="45720" rIns="91440" bIns="45720" rtlCol="0" anchor="t">
            <a:normAutofit/>
          </a:bodyPr>
          <a:lstStyle/>
          <a:p>
            <a:r>
              <a:rPr lang="fr-FR" sz="2000" dirty="0">
                <a:latin typeface="+mj-lt"/>
              </a:rPr>
              <a:t>Les enseignants peuvent aller plus loin et demander aux élèves de travailler sur des projets basés sur des scénarios réels concernant les thèmes des Eco-Écoles. Certains d’entre eux auraient certainement besoin des solutions qu’offre la bioéconomie pour être résolus.</a:t>
            </a:r>
          </a:p>
          <a:p>
            <a:endParaRPr lang="en-US" sz="2000" dirty="0">
              <a:latin typeface="+mj-lt"/>
            </a:endParaRPr>
          </a:p>
          <a:p>
            <a:pPr marL="0" indent="0">
              <a:buNone/>
            </a:pPr>
            <a:r>
              <a:rPr lang="en-US" sz="2000" u="sng" dirty="0">
                <a:latin typeface="+mj-lt"/>
              </a:rPr>
              <a:t>Par </a:t>
            </a:r>
            <a:r>
              <a:rPr lang="en-US" sz="2000" u="sng" dirty="0" err="1">
                <a:latin typeface="+mj-lt"/>
              </a:rPr>
              <a:t>exemple</a:t>
            </a:r>
            <a:r>
              <a:rPr lang="en-US" sz="2000" u="sng" dirty="0">
                <a:latin typeface="+mj-lt"/>
              </a:rPr>
              <a:t>, </a:t>
            </a:r>
            <a:r>
              <a:rPr lang="en-US" sz="2000" u="sng" dirty="0" err="1">
                <a:latin typeface="+mj-lt"/>
              </a:rPr>
              <a:t>ils</a:t>
            </a:r>
            <a:r>
              <a:rPr lang="en-US" sz="2000" u="sng" dirty="0">
                <a:latin typeface="+mj-lt"/>
              </a:rPr>
              <a:t> </a:t>
            </a:r>
            <a:r>
              <a:rPr lang="en-US" sz="2000" u="sng" dirty="0" err="1">
                <a:latin typeface="+mj-lt"/>
              </a:rPr>
              <a:t>peuvent</a:t>
            </a:r>
            <a:r>
              <a:rPr lang="en-US" sz="2000" u="sng" dirty="0">
                <a:latin typeface="+mj-lt"/>
              </a:rPr>
              <a:t> :</a:t>
            </a:r>
          </a:p>
          <a:p>
            <a:pPr>
              <a:buFont typeface="Wingdings" pitchFamily="2" charset="2"/>
              <a:buChar char="Ø"/>
            </a:pPr>
            <a:r>
              <a:rPr lang="fr-FR" sz="2000" dirty="0">
                <a:latin typeface="+mj-lt"/>
              </a:rPr>
              <a:t>Concevoir une école durable avec zéro déchet
 élaborer un plan d’affaires pour promouvoir le compost produit par l’école ;
 Organiser une campagne sur les méthodes de réduction des déchets dans l’école.</a:t>
            </a:r>
            <a:endParaRPr lang="en-US" sz="2000" dirty="0">
              <a:latin typeface="+mj-lt"/>
            </a:endParaRPr>
          </a:p>
          <a:p>
            <a:pPr marL="0" indent="0">
              <a:buNone/>
            </a:pPr>
            <a:endParaRPr lang="en-US" sz="2000" dirty="0">
              <a:latin typeface="+mj-lt"/>
            </a:endParaRPr>
          </a:p>
          <a:p>
            <a:endParaRPr lang="en-US" sz="2000" dirty="0">
              <a:latin typeface="+mj-lt"/>
            </a:endParaRPr>
          </a:p>
          <a:p>
            <a:endParaRPr lang="el-GR" sz="2000" dirty="0">
              <a:latin typeface="+mj-lt"/>
            </a:endParaRPr>
          </a:p>
        </p:txBody>
      </p:sp>
    </p:spTree>
    <p:extLst>
      <p:ext uri="{BB962C8B-B14F-4D97-AF65-F5344CB8AC3E}">
        <p14:creationId xmlns:p14="http://schemas.microsoft.com/office/powerpoint/2010/main" val="2320936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15" y="148493"/>
            <a:ext cx="8229600" cy="1143000"/>
          </a:xfrm>
        </p:spPr>
        <p:txBody>
          <a:bodyPr>
            <a:normAutofit fontScale="90000"/>
          </a:bodyPr>
          <a:lstStyle/>
          <a:p>
            <a:r>
              <a:rPr lang="fr-FR" sz="2400" b="1" dirty="0"/>
              <a:t>Mettons la théorie en pratique-</a:t>
            </a:r>
            <a:br>
              <a:rPr lang="fr-FR" sz="2400" b="1" dirty="0"/>
            </a:br>
            <a:r>
              <a:rPr lang="fr-FR" sz="2400" b="1" dirty="0"/>
              <a:t> Approche transdisciplinaire dans le thème 11 – Gestion des déchets</a:t>
            </a:r>
            <a:endParaRPr lang="el-GR" sz="2400" b="1" dirty="0">
              <a:latin typeface="Century Gothic" pitchFamily="34" charset="0"/>
            </a:endParaRPr>
          </a:p>
        </p:txBody>
      </p:sp>
      <p:sp>
        <p:nvSpPr>
          <p:cNvPr id="3" name="Content Placeholder 2"/>
          <p:cNvSpPr>
            <a:spLocks noGrp="1"/>
          </p:cNvSpPr>
          <p:nvPr>
            <p:ph idx="1"/>
          </p:nvPr>
        </p:nvSpPr>
        <p:spPr>
          <a:xfrm>
            <a:off x="499083" y="1356055"/>
            <a:ext cx="7776864" cy="5400600"/>
          </a:xfrm>
        </p:spPr>
        <p:txBody>
          <a:bodyPr vert="horz" lIns="91440" tIns="45720" rIns="91440" bIns="45720" rtlCol="0" anchor="t">
            <a:normAutofit/>
          </a:bodyPr>
          <a:lstStyle/>
          <a:p>
            <a:r>
              <a:rPr lang="fr-FR" sz="1800" b="1" dirty="0">
                <a:latin typeface="+mj-lt"/>
              </a:rPr>
              <a:t>Sciences de l’environnement et économie</a:t>
            </a:r>
            <a:r>
              <a:rPr lang="fr-FR" sz="1800" dirty="0">
                <a:latin typeface="+mj-lt"/>
              </a:rPr>
              <a:t>: Les étudiants peuvent apprendre que la bioéconomie peut être la solution à la gestion des déchets car elle peut trouver un équilibre entre la promotion de la croissance économique (puisque l’école gagne de l’argent en vendant le compost) et la préservation des ressources naturelles et des écosystèmes. En fabriquant et en vendant le compost de l’école, les élèves apprennent à réduire les déchets, à préserver les ressources naturelles et à gagner de l’argent en même temps. Les enseignants peuvent fournir des exemples de modèles d’économie circulaire et analyser des exemples concrets d’entreprises qui ont fait la transition vers des choix plus durables.</a:t>
            </a:r>
            <a:endParaRPr lang="en-US" sz="1800" dirty="0">
              <a:latin typeface="+mj-lt"/>
              <a:ea typeface="Calibri"/>
              <a:cs typeface="Calibri"/>
            </a:endParaRPr>
          </a:p>
          <a:p>
            <a:r>
              <a:rPr lang="fr-FR" sz="1800" b="1" dirty="0">
                <a:latin typeface="+mj-lt"/>
              </a:rPr>
              <a:t>Sciences humaines - Politique</a:t>
            </a:r>
            <a:r>
              <a:rPr lang="fr-FR" sz="1800" dirty="0">
                <a:latin typeface="+mj-lt"/>
              </a:rPr>
              <a:t>: Les élèves des collèges et des lycées peuvent étudier le rôle des décideurs politiques et des gouvernements dans la promotion de pratiques durables, telles qu’un plan zéro déchet alimentaire pour les écoles ou les fermes locales et l’impact de la coopération entre les deux chaque fois que cela est possible.</a:t>
            </a:r>
            <a:endParaRPr lang="en-US" sz="1600" dirty="0">
              <a:latin typeface="+mj-lt"/>
            </a:endParaRPr>
          </a:p>
          <a:p>
            <a:endParaRPr lang="en-US" sz="1600" dirty="0">
              <a:latin typeface="+mj-lt"/>
            </a:endParaRPr>
          </a:p>
        </p:txBody>
      </p:sp>
    </p:spTree>
    <p:extLst>
      <p:ext uri="{BB962C8B-B14F-4D97-AF65-F5344CB8AC3E}">
        <p14:creationId xmlns:p14="http://schemas.microsoft.com/office/powerpoint/2010/main" val="2057933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95120" cy="1143000"/>
          </a:xfrm>
        </p:spPr>
        <p:txBody>
          <a:bodyPr>
            <a:normAutofit/>
          </a:bodyPr>
          <a:lstStyle/>
          <a:p>
            <a:r>
              <a:rPr lang="fr-FR" sz="2800" b="1" dirty="0"/>
              <a:t>Mettons la théorie en pratique - Travail collaboratif</a:t>
            </a:r>
            <a:endParaRPr lang="el-GR" sz="2800" b="1" dirty="0">
              <a:ea typeface="Calibri"/>
              <a:cs typeface="Calibri"/>
            </a:endParaRPr>
          </a:p>
        </p:txBody>
      </p:sp>
      <p:sp>
        <p:nvSpPr>
          <p:cNvPr id="3" name="Content Placeholder 2"/>
          <p:cNvSpPr>
            <a:spLocks noGrp="1"/>
          </p:cNvSpPr>
          <p:nvPr>
            <p:ph idx="1"/>
          </p:nvPr>
        </p:nvSpPr>
        <p:spPr>
          <a:xfrm>
            <a:off x="323528" y="1444315"/>
            <a:ext cx="8608456" cy="5112568"/>
          </a:xfrm>
        </p:spPr>
        <p:txBody>
          <a:bodyPr vert="horz" lIns="91440" tIns="45720" rIns="91440" bIns="45720" rtlCol="0" anchor="t">
            <a:noAutofit/>
          </a:bodyPr>
          <a:lstStyle/>
          <a:p>
            <a:pPr>
              <a:buFont typeface="Wingdings" pitchFamily="2" charset="2"/>
              <a:buChar char="Ø"/>
            </a:pPr>
            <a:r>
              <a:rPr lang="fr-FR" sz="1800" dirty="0">
                <a:latin typeface="+mj-lt"/>
              </a:rPr>
              <a:t>Les enseignants peuvent demander aux élèves de combiner leurs connaissances dans différentes matières (biologie, chimie, économie) et d’organiser un concours de débat sur la question de la gestion des déchets à l’école. Les étudiants peuvent proposer des solutions basées sur la bioéconomie ou des solutions plus linéaires et ils peuvent commencer à débattre.
Le comité Éco peut décider d’utiliser ces connaissances pour entreprendre le projet de création d’un jeu de société sur la bioéconomie avec des défis et des solutions possibles. Dans ce cas, des enseignants de différents domaines devraient collaborer (professeur principal, professeur d’informatique, biologiste, professeur d’économie domestique, etc.)
La coopération entre les enseignants de différentes matières est jugée nécessaire dans les projets liés aux questions environnementales et l’intégration du programme d’études, de la méthodologie et des thèmes de l’Eco </a:t>
            </a:r>
            <a:r>
              <a:rPr lang="fr-FR" sz="1800" dirty="0" err="1">
                <a:latin typeface="+mj-lt"/>
              </a:rPr>
              <a:t>School</a:t>
            </a:r>
            <a:r>
              <a:rPr lang="fr-FR" sz="1800" dirty="0">
                <a:latin typeface="+mj-lt"/>
              </a:rPr>
              <a:t> devrait être un objectif pour l’ensemble de la communauté scolaire.</a:t>
            </a:r>
            <a:endParaRPr lang="el-GR" sz="2000" dirty="0">
              <a:latin typeface="+mj-lt"/>
            </a:endParaRPr>
          </a:p>
        </p:txBody>
      </p:sp>
    </p:spTree>
    <p:extLst>
      <p:ext uri="{BB962C8B-B14F-4D97-AF65-F5344CB8AC3E}">
        <p14:creationId xmlns:p14="http://schemas.microsoft.com/office/powerpoint/2010/main" val="3286767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70974B7780C42449E1B381D958C3DA6" ma:contentTypeVersion="15" ma:contentTypeDescription="Creare un nuovo documento." ma:contentTypeScope="" ma:versionID="28c8e84fbce78053d7f22056b6e07868">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b2080048e86604465f2b7e8932cd4fb6"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1EF631A-35BB-4071-AA85-B7ECDCC730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37d89-296d-4697-a3a4-f9df7f39d0ef"/>
    <ds:schemaRef ds:uri="4b029ac4-2790-4e9d-b1ba-d309a4195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8AC08D-89BB-4D12-A14D-C9393F226643}">
  <ds:schemaRefs>
    <ds:schemaRef ds:uri="http://schemas.microsoft.com/sharepoint/v3/contenttype/forms"/>
  </ds:schemaRefs>
</ds:datastoreItem>
</file>

<file path=customXml/itemProps3.xml><?xml version="1.0" encoding="utf-8"?>
<ds:datastoreItem xmlns:ds="http://schemas.openxmlformats.org/officeDocument/2006/customXml" ds:itemID="{92F097A1-C6FF-485F-A1C9-73B0376A80F8}">
  <ds:schemaRef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4cb37d89-296d-4697-a3a4-f9df7f39d0ef"/>
    <ds:schemaRef ds:uri="http://purl.org/dc/terms/"/>
    <ds:schemaRef ds:uri="4b029ac4-2790-4e9d-b1ba-d309a41950a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1223</Words>
  <Application>Microsoft Office PowerPoint</Application>
  <PresentationFormat>Presentazione su schermo (4:3)</PresentationFormat>
  <Paragraphs>33</Paragraphs>
  <Slides>12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Arial</vt:lpstr>
      <vt:lpstr>Calibri</vt:lpstr>
      <vt:lpstr>Century Gothic</vt:lpstr>
      <vt:lpstr>PuviRegular</vt:lpstr>
      <vt:lpstr>Wingdings</vt:lpstr>
      <vt:lpstr>Office Theme</vt:lpstr>
      <vt:lpstr>Matériel de formation</vt:lpstr>
      <vt:lpstr>Lier le programme Eco School au programme d’études</vt:lpstr>
      <vt:lpstr>Intégration du programme d’études</vt:lpstr>
      <vt:lpstr>Intégration du programme d’études 1. Directement</vt:lpstr>
      <vt:lpstr>2. Intégration des programmes d’études - indirectement</vt:lpstr>
      <vt:lpstr>Mettons la théorie en pratique</vt:lpstr>
      <vt:lpstr>Mettons la théorie en pratique  Apprentissage par projet (APP)</vt:lpstr>
      <vt:lpstr>Mettons la théorie en pratique-  Approche transdisciplinaire dans le thème 11 – Gestion des déchets</vt:lpstr>
      <vt:lpstr>Mettons la théorie en pratique - Travail collaboratif</vt:lpstr>
      <vt:lpstr>Mettons la théorie en pratique-   Intégration des programmes d’études par l’apprentissage par l’expérience</vt:lpstr>
      <vt:lpstr>Ressources éducatives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Pietro Rigonat</cp:lastModifiedBy>
  <cp:revision>148</cp:revision>
  <dcterms:created xsi:type="dcterms:W3CDTF">2024-05-12T12:39:55Z</dcterms:created>
  <dcterms:modified xsi:type="dcterms:W3CDTF">2025-05-22T14:04:08Z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