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84" r:id="rId5"/>
    <p:sldId id="258" r:id="rId6"/>
    <p:sldId id="259" r:id="rId7"/>
    <p:sldId id="274" r:id="rId8"/>
    <p:sldId id="279" r:id="rId9"/>
    <p:sldId id="275" r:id="rId10"/>
    <p:sldId id="260" r:id="rId11"/>
    <p:sldId id="278" r:id="rId12"/>
    <p:sldId id="267" r:id="rId13"/>
    <p:sldId id="273" r:id="rId14"/>
    <p:sldId id="272" r:id="rId15"/>
    <p:sldId id="264" r:id="rId16"/>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4AFCDE7-C165-9BAC-4808-5AFF3ECDAE84}" name="Reeza Hanselmann" initials="RH" userId="S::reeza@fee.global::796f332d-99f5-4e2b-9f97-6b67832b3c8c"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144" autoAdjust="0"/>
    <p:restoredTop sz="94660"/>
  </p:normalViewPr>
  <p:slideViewPr>
    <p:cSldViewPr>
      <p:cViewPr varScale="1">
        <p:scale>
          <a:sx n="90" d="100"/>
          <a:sy n="90" d="100"/>
        </p:scale>
        <p:origin x="331" y="8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8/10/relationships/authors" Targe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svg"/><Relationship Id="rId4"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13" Type="http://schemas.openxmlformats.org/officeDocument/2006/relationships/image" Target="../media/image17.svg"/><Relationship Id="rId18" Type="http://schemas.openxmlformats.org/officeDocument/2006/relationships/image" Target="../media/image22.png"/><Relationship Id="rId26" Type="http://schemas.openxmlformats.org/officeDocument/2006/relationships/image" Target="../media/image30.png"/><Relationship Id="rId21" Type="http://schemas.openxmlformats.org/officeDocument/2006/relationships/image" Target="../media/image25.svg"/><Relationship Id="rId34" Type="http://schemas.openxmlformats.org/officeDocument/2006/relationships/image" Target="../media/image38.png"/><Relationship Id="rId7" Type="http://schemas.openxmlformats.org/officeDocument/2006/relationships/image" Target="../media/image11.svg"/><Relationship Id="rId12" Type="http://schemas.openxmlformats.org/officeDocument/2006/relationships/image" Target="../media/image16.png"/><Relationship Id="rId17" Type="http://schemas.openxmlformats.org/officeDocument/2006/relationships/image" Target="../media/image21.svg"/><Relationship Id="rId25" Type="http://schemas.openxmlformats.org/officeDocument/2006/relationships/image" Target="../media/image29.svg"/><Relationship Id="rId33" Type="http://schemas.openxmlformats.org/officeDocument/2006/relationships/image" Target="../media/image37.svg"/><Relationship Id="rId2" Type="http://schemas.openxmlformats.org/officeDocument/2006/relationships/image" Target="../media/image6.png"/><Relationship Id="rId16" Type="http://schemas.openxmlformats.org/officeDocument/2006/relationships/image" Target="../media/image20.png"/><Relationship Id="rId20" Type="http://schemas.openxmlformats.org/officeDocument/2006/relationships/image" Target="../media/image24.png"/><Relationship Id="rId29" Type="http://schemas.openxmlformats.org/officeDocument/2006/relationships/image" Target="../media/image33.svg"/><Relationship Id="rId1" Type="http://schemas.openxmlformats.org/officeDocument/2006/relationships/slideMaster" Target="../slideMasters/slideMaster1.xml"/><Relationship Id="rId6" Type="http://schemas.openxmlformats.org/officeDocument/2006/relationships/image" Target="../media/image10.png"/><Relationship Id="rId11" Type="http://schemas.openxmlformats.org/officeDocument/2006/relationships/image" Target="../media/image15.svg"/><Relationship Id="rId24" Type="http://schemas.openxmlformats.org/officeDocument/2006/relationships/image" Target="../media/image28.png"/><Relationship Id="rId32" Type="http://schemas.openxmlformats.org/officeDocument/2006/relationships/image" Target="../media/image36.png"/><Relationship Id="rId37" Type="http://schemas.openxmlformats.org/officeDocument/2006/relationships/image" Target="../media/image41.emf"/><Relationship Id="rId5" Type="http://schemas.openxmlformats.org/officeDocument/2006/relationships/image" Target="../media/image9.emf"/><Relationship Id="rId15" Type="http://schemas.openxmlformats.org/officeDocument/2006/relationships/image" Target="../media/image19.svg"/><Relationship Id="rId23" Type="http://schemas.openxmlformats.org/officeDocument/2006/relationships/image" Target="../media/image27.svg"/><Relationship Id="rId28" Type="http://schemas.openxmlformats.org/officeDocument/2006/relationships/image" Target="../media/image32.png"/><Relationship Id="rId36" Type="http://schemas.openxmlformats.org/officeDocument/2006/relationships/image" Target="../media/image40.emf"/><Relationship Id="rId10" Type="http://schemas.openxmlformats.org/officeDocument/2006/relationships/image" Target="../media/image14.png"/><Relationship Id="rId19" Type="http://schemas.openxmlformats.org/officeDocument/2006/relationships/image" Target="../media/image23.svg"/><Relationship Id="rId31" Type="http://schemas.openxmlformats.org/officeDocument/2006/relationships/image" Target="../media/image35.svg"/><Relationship Id="rId4" Type="http://schemas.openxmlformats.org/officeDocument/2006/relationships/image" Target="../media/image8.svg"/><Relationship Id="rId9" Type="http://schemas.openxmlformats.org/officeDocument/2006/relationships/image" Target="../media/image13.svg"/><Relationship Id="rId14" Type="http://schemas.openxmlformats.org/officeDocument/2006/relationships/image" Target="../media/image18.png"/><Relationship Id="rId22" Type="http://schemas.openxmlformats.org/officeDocument/2006/relationships/image" Target="../media/image26.png"/><Relationship Id="rId27" Type="http://schemas.openxmlformats.org/officeDocument/2006/relationships/image" Target="../media/image31.png"/><Relationship Id="rId30" Type="http://schemas.openxmlformats.org/officeDocument/2006/relationships/image" Target="../media/image34.png"/><Relationship Id="rId35" Type="http://schemas.openxmlformats.org/officeDocument/2006/relationships/image" Target="../media/image39.svg"/><Relationship Id="rId8" Type="http://schemas.openxmlformats.org/officeDocument/2006/relationships/image" Target="../media/image12.png"/><Relationship Id="rId3" Type="http://schemas.openxmlformats.org/officeDocument/2006/relationships/image" Target="../media/image7.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l-G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l-GR"/>
          </a:p>
        </p:txBody>
      </p:sp>
      <p:sp>
        <p:nvSpPr>
          <p:cNvPr id="4" name="Date Placeholder 3"/>
          <p:cNvSpPr>
            <a:spLocks noGrp="1"/>
          </p:cNvSpPr>
          <p:nvPr>
            <p:ph type="dt" sz="half" idx="10"/>
          </p:nvPr>
        </p:nvSpPr>
        <p:spPr/>
        <p:txBody>
          <a:bodyPr/>
          <a:lstStyle/>
          <a:p>
            <a:fld id="{3D60B196-6C76-4FE0-A2E9-306EDE891380}" type="datetimeFigureOut">
              <a:rPr lang="el-GR" smtClean="0"/>
              <a:t>22/5/2025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0ECC3F82-1941-46A1-8C8A-A1E4426A0788}" type="slidenum">
              <a:rPr lang="el-GR" smtClean="0"/>
              <a:t>‹N›</a:t>
            </a:fld>
            <a:endParaRPr lang="el-GR"/>
          </a:p>
        </p:txBody>
      </p:sp>
    </p:spTree>
    <p:extLst>
      <p:ext uri="{BB962C8B-B14F-4D97-AF65-F5344CB8AC3E}">
        <p14:creationId xmlns:p14="http://schemas.microsoft.com/office/powerpoint/2010/main" val="22062555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10"/>
          </p:nvPr>
        </p:nvSpPr>
        <p:spPr/>
        <p:txBody>
          <a:bodyPr/>
          <a:lstStyle/>
          <a:p>
            <a:fld id="{3D60B196-6C76-4FE0-A2E9-306EDE891380}" type="datetimeFigureOut">
              <a:rPr lang="el-GR" smtClean="0"/>
              <a:t>22/5/2025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0ECC3F82-1941-46A1-8C8A-A1E4426A0788}" type="slidenum">
              <a:rPr lang="el-GR" smtClean="0"/>
              <a:t>‹N›</a:t>
            </a:fld>
            <a:endParaRPr lang="el-GR"/>
          </a:p>
        </p:txBody>
      </p:sp>
    </p:spTree>
    <p:extLst>
      <p:ext uri="{BB962C8B-B14F-4D97-AF65-F5344CB8AC3E}">
        <p14:creationId xmlns:p14="http://schemas.microsoft.com/office/powerpoint/2010/main" val="5404251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10"/>
          </p:nvPr>
        </p:nvSpPr>
        <p:spPr/>
        <p:txBody>
          <a:bodyPr/>
          <a:lstStyle/>
          <a:p>
            <a:fld id="{3D60B196-6C76-4FE0-A2E9-306EDE891380}" type="datetimeFigureOut">
              <a:rPr lang="el-GR" smtClean="0"/>
              <a:t>22/5/2025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0ECC3F82-1941-46A1-8C8A-A1E4426A0788}" type="slidenum">
              <a:rPr lang="el-GR" smtClean="0"/>
              <a:t>‹N›</a:t>
            </a:fld>
            <a:endParaRPr lang="el-GR"/>
          </a:p>
        </p:txBody>
      </p:sp>
    </p:spTree>
    <p:extLst>
      <p:ext uri="{BB962C8B-B14F-4D97-AF65-F5344CB8AC3E}">
        <p14:creationId xmlns:p14="http://schemas.microsoft.com/office/powerpoint/2010/main" val="8515109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ver">
    <p:spTree>
      <p:nvGrpSpPr>
        <p:cNvPr id="1" name=""/>
        <p:cNvGrpSpPr/>
        <p:nvPr/>
      </p:nvGrpSpPr>
      <p:grpSpPr>
        <a:xfrm>
          <a:off x="0" y="0"/>
          <a:ext cx="0" cy="0"/>
          <a:chOff x="0" y="0"/>
          <a:chExt cx="0" cy="0"/>
        </a:xfrm>
      </p:grpSpPr>
      <p:sp>
        <p:nvSpPr>
          <p:cNvPr id="19" name="Title Placeholder 1">
            <a:extLst>
              <a:ext uri="{FF2B5EF4-FFF2-40B4-BE49-F238E27FC236}">
                <a16:creationId xmlns:a16="http://schemas.microsoft.com/office/drawing/2014/main" id="{52DB5F41-4F2B-4328-AE49-3707D2F74D0D}"/>
              </a:ext>
            </a:extLst>
          </p:cNvPr>
          <p:cNvSpPr>
            <a:spLocks noGrp="1"/>
          </p:cNvSpPr>
          <p:nvPr>
            <p:ph type="title" hasCustomPrompt="1"/>
          </p:nvPr>
        </p:nvSpPr>
        <p:spPr>
          <a:xfrm>
            <a:off x="644591" y="3100017"/>
            <a:ext cx="4410681" cy="1248212"/>
          </a:xfrm>
          <a:prstGeom prst="rect">
            <a:avLst/>
          </a:prstGeom>
        </p:spPr>
        <p:txBody>
          <a:bodyPr vert="horz" lIns="0" tIns="0" rIns="0" bIns="0" rtlCol="0" anchor="ctr" anchorCtr="0">
            <a:normAutofit/>
          </a:bodyPr>
          <a:lstStyle>
            <a:lvl1pPr algn="l">
              <a:defRPr b="1">
                <a:solidFill>
                  <a:schemeClr val="bg1"/>
                </a:solidFill>
                <a:latin typeface="Calibri" panose="020F0502020204030204" pitchFamily="34" charset="0"/>
                <a:cs typeface="Calibri" panose="020F0502020204030204" pitchFamily="34" charset="0"/>
              </a:defRPr>
            </a:lvl1pPr>
          </a:lstStyle>
          <a:p>
            <a:r>
              <a:rPr lang="en-US" dirty="0"/>
              <a:t>Title of the</a:t>
            </a:r>
            <a:br>
              <a:rPr lang="en-US" dirty="0"/>
            </a:br>
            <a:r>
              <a:rPr lang="en-US" dirty="0"/>
              <a:t>presentation</a:t>
            </a:r>
            <a:endParaRPr lang="pt-PT" dirty="0"/>
          </a:p>
        </p:txBody>
      </p:sp>
      <p:sp>
        <p:nvSpPr>
          <p:cNvPr id="20" name="Subtitle 2">
            <a:extLst>
              <a:ext uri="{FF2B5EF4-FFF2-40B4-BE49-F238E27FC236}">
                <a16:creationId xmlns:a16="http://schemas.microsoft.com/office/drawing/2014/main" id="{D4662E1A-1852-420A-BF5C-6602BA6CF884}"/>
              </a:ext>
            </a:extLst>
          </p:cNvPr>
          <p:cNvSpPr>
            <a:spLocks noGrp="1"/>
          </p:cNvSpPr>
          <p:nvPr>
            <p:ph type="subTitle" idx="1" hasCustomPrompt="1"/>
          </p:nvPr>
        </p:nvSpPr>
        <p:spPr>
          <a:xfrm>
            <a:off x="644590" y="4552533"/>
            <a:ext cx="2946486" cy="605474"/>
          </a:xfrm>
          <a:prstGeom prst="rect">
            <a:avLst/>
          </a:prstGeom>
        </p:spPr>
        <p:txBody>
          <a:bodyPr lIns="0" tIns="0" rIns="0" bIns="0" anchor="ctr" anchorCtr="0">
            <a:normAutofit/>
          </a:bodyPr>
          <a:lstStyle>
            <a:lvl1pPr marL="0" indent="0" algn="l">
              <a:buNone/>
              <a:defRPr sz="1875" b="0">
                <a:solidFill>
                  <a:srgbClr val="3BFF95"/>
                </a:solidFill>
                <a:latin typeface="Calibri" panose="020F0502020204030204" pitchFamily="34" charset="0"/>
                <a:cs typeface="Calibri" panose="020F050202020403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Subtitle here, if needed</a:t>
            </a:r>
            <a:endParaRPr lang="pt-PT" dirty="0"/>
          </a:p>
        </p:txBody>
      </p:sp>
      <p:sp>
        <p:nvSpPr>
          <p:cNvPr id="21" name="Text Placeholder 3">
            <a:extLst>
              <a:ext uri="{FF2B5EF4-FFF2-40B4-BE49-F238E27FC236}">
                <a16:creationId xmlns:a16="http://schemas.microsoft.com/office/drawing/2014/main" id="{A551FBB9-4D3D-4135-9095-7A3090D09995}"/>
              </a:ext>
            </a:extLst>
          </p:cNvPr>
          <p:cNvSpPr>
            <a:spLocks noGrp="1"/>
          </p:cNvSpPr>
          <p:nvPr>
            <p:ph type="body" sz="quarter" idx="11" hasCustomPrompt="1"/>
          </p:nvPr>
        </p:nvSpPr>
        <p:spPr>
          <a:xfrm>
            <a:off x="644591" y="5797201"/>
            <a:ext cx="2458641" cy="378952"/>
          </a:xfrm>
          <a:prstGeom prst="rect">
            <a:avLst/>
          </a:prstGeom>
        </p:spPr>
        <p:txBody>
          <a:bodyPr>
            <a:normAutofit/>
          </a:bodyPr>
          <a:lstStyle>
            <a:lvl1pPr marL="0" indent="0">
              <a:buNone/>
              <a:defRPr sz="1200" b="0">
                <a:solidFill>
                  <a:schemeClr val="bg1"/>
                </a:solidFill>
                <a:latin typeface="Calibri" panose="020F0502020204030204" pitchFamily="34" charset="0"/>
                <a:cs typeface="Calibri" panose="020F0502020204030204" pitchFamily="34" charset="0"/>
              </a:defRPr>
            </a:lvl1pPr>
            <a:lvl2pPr>
              <a:defRPr sz="1350" b="1">
                <a:solidFill>
                  <a:srgbClr val="02967E"/>
                </a:solidFill>
                <a:latin typeface="Calibri" panose="020F0502020204030204" pitchFamily="34" charset="0"/>
                <a:cs typeface="Calibri" panose="020F0502020204030204" pitchFamily="34" charset="0"/>
              </a:defRPr>
            </a:lvl2pPr>
            <a:lvl3pPr>
              <a:defRPr sz="1350" b="1">
                <a:solidFill>
                  <a:srgbClr val="02967E"/>
                </a:solidFill>
                <a:latin typeface="Calibri" panose="020F0502020204030204" pitchFamily="34" charset="0"/>
                <a:cs typeface="Calibri" panose="020F0502020204030204" pitchFamily="34" charset="0"/>
              </a:defRPr>
            </a:lvl3pPr>
            <a:lvl4pPr>
              <a:defRPr sz="1350" b="1">
                <a:solidFill>
                  <a:srgbClr val="02967E"/>
                </a:solidFill>
                <a:latin typeface="Calibri" panose="020F0502020204030204" pitchFamily="34" charset="0"/>
                <a:cs typeface="Calibri" panose="020F0502020204030204" pitchFamily="34" charset="0"/>
              </a:defRPr>
            </a:lvl4pPr>
            <a:lvl5pPr>
              <a:defRPr sz="1350" b="1">
                <a:solidFill>
                  <a:srgbClr val="02967E"/>
                </a:solidFill>
                <a:latin typeface="Calibri" panose="020F0502020204030204" pitchFamily="34" charset="0"/>
                <a:cs typeface="Calibri" panose="020F0502020204030204" pitchFamily="34" charset="0"/>
              </a:defRPr>
            </a:lvl5pPr>
          </a:lstStyle>
          <a:p>
            <a:pPr lvl="0"/>
            <a:r>
              <a:rPr lang="en-GB" dirty="0"/>
              <a:t>Date/Event Info</a:t>
            </a:r>
            <a:endParaRPr lang="en-PT" dirty="0"/>
          </a:p>
        </p:txBody>
      </p:sp>
      <p:pic>
        <p:nvPicPr>
          <p:cNvPr id="14" name="Gráfico 13">
            <a:extLst>
              <a:ext uri="{FF2B5EF4-FFF2-40B4-BE49-F238E27FC236}">
                <a16:creationId xmlns:a16="http://schemas.microsoft.com/office/drawing/2014/main" id="{8B555D08-2146-440F-99EA-4CF91903ED0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844033" y="5374979"/>
            <a:ext cx="79734" cy="1262462"/>
          </a:xfrm>
          <a:prstGeom prst="rect">
            <a:avLst/>
          </a:prstGeom>
        </p:spPr>
      </p:pic>
      <p:pic>
        <p:nvPicPr>
          <p:cNvPr id="9" name="Gráfico 8">
            <a:extLst>
              <a:ext uri="{FF2B5EF4-FFF2-40B4-BE49-F238E27FC236}">
                <a16:creationId xmlns:a16="http://schemas.microsoft.com/office/drawing/2014/main" id="{A28B3EA1-BE00-40B5-A69B-9FAA1BE005C8}"/>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44590" y="871323"/>
            <a:ext cx="1950577" cy="1160612"/>
          </a:xfrm>
          <a:prstGeom prst="rect">
            <a:avLst/>
          </a:prstGeom>
        </p:spPr>
      </p:pic>
    </p:spTree>
    <p:extLst>
      <p:ext uri="{BB962C8B-B14F-4D97-AF65-F5344CB8AC3E}">
        <p14:creationId xmlns:p14="http://schemas.microsoft.com/office/powerpoint/2010/main" val="39950645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final slide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 Placeholder 2">
            <a:extLst>
              <a:ext uri="{FF2B5EF4-FFF2-40B4-BE49-F238E27FC236}">
                <a16:creationId xmlns:a16="http://schemas.microsoft.com/office/drawing/2014/main" id="{9739BA59-69B5-4BA8-A153-9A136681CF17}"/>
              </a:ext>
            </a:extLst>
          </p:cNvPr>
          <p:cNvSpPr>
            <a:spLocks noGrp="1"/>
          </p:cNvSpPr>
          <p:nvPr>
            <p:ph type="body" idx="1" hasCustomPrompt="1"/>
          </p:nvPr>
        </p:nvSpPr>
        <p:spPr>
          <a:xfrm>
            <a:off x="3131618" y="1430655"/>
            <a:ext cx="2880766" cy="707886"/>
          </a:xfrm>
          <a:prstGeom prst="rect">
            <a:avLst/>
          </a:prstGeom>
        </p:spPr>
        <p:txBody>
          <a:bodyPr>
            <a:normAutofit/>
          </a:bodyPr>
          <a:lstStyle>
            <a:lvl1pPr marL="0" indent="0" algn="ctr">
              <a:buNone/>
              <a:defRPr sz="3000" b="1" i="0">
                <a:solidFill>
                  <a:srgbClr val="3BFF95"/>
                </a:solidFill>
                <a:latin typeface="Calibri" panose="020F0502020204030204" pitchFamily="34" charset="0"/>
                <a:cs typeface="Calibri" panose="020F0502020204030204" pitchFamily="34"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Thank you!</a:t>
            </a:r>
          </a:p>
        </p:txBody>
      </p:sp>
      <p:pic>
        <p:nvPicPr>
          <p:cNvPr id="22" name="Gráfico 21">
            <a:extLst>
              <a:ext uri="{FF2B5EF4-FFF2-40B4-BE49-F238E27FC236}">
                <a16:creationId xmlns:a16="http://schemas.microsoft.com/office/drawing/2014/main" id="{FA736C32-83BF-4701-A120-C92EB277E884}"/>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8844033" y="5371583"/>
            <a:ext cx="79734" cy="1262462"/>
          </a:xfrm>
          <a:prstGeom prst="rect">
            <a:avLst/>
          </a:prstGeom>
        </p:spPr>
      </p:pic>
      <p:pic>
        <p:nvPicPr>
          <p:cNvPr id="23" name="Picture 2">
            <a:extLst>
              <a:ext uri="{FF2B5EF4-FFF2-40B4-BE49-F238E27FC236}">
                <a16:creationId xmlns:a16="http://schemas.microsoft.com/office/drawing/2014/main" id="{58CDCDE3-95BD-4EF2-825B-A47CF3185D7F}"/>
              </a:ext>
            </a:extLst>
          </p:cNvPr>
          <p:cNvPicPr>
            <a:picLocks noChangeAspect="1"/>
          </p:cNvPicPr>
          <p:nvPr userDrawn="1"/>
        </p:nvPicPr>
        <p:blipFill>
          <a:blip r:embed="rId5"/>
          <a:stretch>
            <a:fillRect/>
          </a:stretch>
        </p:blipFill>
        <p:spPr>
          <a:xfrm>
            <a:off x="661217" y="6388617"/>
            <a:ext cx="1090543" cy="231741"/>
          </a:xfrm>
          <a:prstGeom prst="rect">
            <a:avLst/>
          </a:prstGeom>
        </p:spPr>
      </p:pic>
      <p:pic>
        <p:nvPicPr>
          <p:cNvPr id="25" name="Gráfico 24">
            <a:extLst>
              <a:ext uri="{FF2B5EF4-FFF2-40B4-BE49-F238E27FC236}">
                <a16:creationId xmlns:a16="http://schemas.microsoft.com/office/drawing/2014/main" id="{DC678C40-A850-4661-8B14-B0CBF6F8754D}"/>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6652214" y="1093564"/>
            <a:ext cx="823913" cy="1172046"/>
          </a:xfrm>
          <a:prstGeom prst="rect">
            <a:avLst/>
          </a:prstGeom>
        </p:spPr>
      </p:pic>
      <p:sp>
        <p:nvSpPr>
          <p:cNvPr id="27" name="Subtitle 2">
            <a:extLst>
              <a:ext uri="{FF2B5EF4-FFF2-40B4-BE49-F238E27FC236}">
                <a16:creationId xmlns:a16="http://schemas.microsoft.com/office/drawing/2014/main" id="{AF2798AB-B03B-4E95-A1C8-85C4332642A4}"/>
              </a:ext>
            </a:extLst>
          </p:cNvPr>
          <p:cNvSpPr txBox="1">
            <a:spLocks/>
          </p:cNvSpPr>
          <p:nvPr userDrawn="1"/>
        </p:nvSpPr>
        <p:spPr>
          <a:xfrm>
            <a:off x="6661739" y="1322831"/>
            <a:ext cx="1924667" cy="274778"/>
          </a:xfrm>
          <a:prstGeom prst="rect">
            <a:avLst/>
          </a:prstGeom>
        </p:spPr>
        <p:txBody>
          <a:bodyPr vert="horz" lIns="0" tIns="0" rIns="0" bIns="0" rtlCol="0" anchor="t" anchorCtr="0">
            <a:normAutofit/>
          </a:bodyPr>
          <a:lstStyle>
            <a:lvl1pPr marL="0" indent="0" algn="l" defTabSz="914400" rtl="0" eaLnBrk="1" latinLnBrk="0" hangingPunct="1">
              <a:lnSpc>
                <a:spcPct val="90000"/>
              </a:lnSpc>
              <a:spcBef>
                <a:spcPts val="0"/>
              </a:spcBef>
              <a:buClr>
                <a:srgbClr val="3BFF95"/>
              </a:buClr>
              <a:buFont typeface="Arial" panose="020B0604020202020204" pitchFamily="34" charset="0"/>
              <a:buNone/>
              <a:defRPr sz="1600" b="0" kern="1200">
                <a:solidFill>
                  <a:schemeClr val="bg1"/>
                </a:solidFill>
                <a:latin typeface="Calibri" panose="020F0502020204030204" pitchFamily="34" charset="0"/>
                <a:ea typeface="+mn-ea"/>
                <a:cs typeface="Calibri" panose="020F0502020204030204" pitchFamily="34" charset="0"/>
              </a:defRPr>
            </a:lvl1pPr>
            <a:lvl2pPr marL="457200" indent="0" algn="ctr" defTabSz="914400" rtl="0" eaLnBrk="1" latinLnBrk="0" hangingPunct="1">
              <a:lnSpc>
                <a:spcPct val="90000"/>
              </a:lnSpc>
              <a:spcBef>
                <a:spcPts val="500"/>
              </a:spcBef>
              <a:buClr>
                <a:srgbClr val="3BFF95"/>
              </a:buClr>
              <a:buFont typeface="Arial" panose="020B0604020202020204" pitchFamily="34" charset="0"/>
              <a:buNone/>
              <a:defRPr sz="2000" kern="1200">
                <a:solidFill>
                  <a:srgbClr val="454D47"/>
                </a:solidFill>
                <a:latin typeface="+mj-lt"/>
                <a:ea typeface="+mn-ea"/>
                <a:cs typeface="+mn-cs"/>
              </a:defRPr>
            </a:lvl2pPr>
            <a:lvl3pPr marL="914400" indent="0" algn="ctr" defTabSz="914400" rtl="0" eaLnBrk="1" latinLnBrk="0" hangingPunct="1">
              <a:lnSpc>
                <a:spcPct val="90000"/>
              </a:lnSpc>
              <a:spcBef>
                <a:spcPts val="500"/>
              </a:spcBef>
              <a:buClr>
                <a:srgbClr val="3BFF95"/>
              </a:buClr>
              <a:buFont typeface="Arial" panose="020B0604020202020204" pitchFamily="34" charset="0"/>
              <a:buNone/>
              <a:defRPr sz="1800" kern="1200">
                <a:solidFill>
                  <a:srgbClr val="454D47"/>
                </a:solidFill>
                <a:latin typeface="+mj-lt"/>
                <a:ea typeface="+mn-ea"/>
                <a:cs typeface="+mn-cs"/>
              </a:defRPr>
            </a:lvl3pPr>
            <a:lvl4pPr marL="1371600" indent="0" algn="ctr" defTabSz="914400" rtl="0" eaLnBrk="1" latinLnBrk="0" hangingPunct="1">
              <a:lnSpc>
                <a:spcPct val="90000"/>
              </a:lnSpc>
              <a:spcBef>
                <a:spcPts val="500"/>
              </a:spcBef>
              <a:buClr>
                <a:srgbClr val="3BFF95"/>
              </a:buClr>
              <a:buFont typeface="Arial" panose="020B0604020202020204" pitchFamily="34" charset="0"/>
              <a:buNone/>
              <a:defRPr sz="1600" kern="1200">
                <a:solidFill>
                  <a:srgbClr val="454D47"/>
                </a:solidFill>
                <a:latin typeface="+mj-lt"/>
                <a:ea typeface="+mn-ea"/>
                <a:cs typeface="+mn-cs"/>
              </a:defRPr>
            </a:lvl4pPr>
            <a:lvl5pPr marL="1828800" indent="0" algn="ctr" defTabSz="914400" rtl="0" eaLnBrk="1" latinLnBrk="0" hangingPunct="1">
              <a:lnSpc>
                <a:spcPct val="90000"/>
              </a:lnSpc>
              <a:spcBef>
                <a:spcPts val="500"/>
              </a:spcBef>
              <a:buClr>
                <a:srgbClr val="3BFF95"/>
              </a:buClr>
              <a:buFont typeface="Arial" panose="020B0604020202020204" pitchFamily="34" charset="0"/>
              <a:buNone/>
              <a:defRPr sz="1600" kern="1200">
                <a:solidFill>
                  <a:srgbClr val="454D47"/>
                </a:solidFill>
                <a:latin typeface="+mj-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400" dirty="0"/>
              <a:t>info@genb-project.eu</a:t>
            </a:r>
            <a:endParaRPr lang="pt-PT" sz="1400" dirty="0"/>
          </a:p>
        </p:txBody>
      </p:sp>
      <p:pic>
        <p:nvPicPr>
          <p:cNvPr id="33" name="Gráfico 32">
            <a:extLst>
              <a:ext uri="{FF2B5EF4-FFF2-40B4-BE49-F238E27FC236}">
                <a16:creationId xmlns:a16="http://schemas.microsoft.com/office/drawing/2014/main" id="{8AA900D8-A334-424B-AE3E-2F7EBD02C210}"/>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644591" y="3760222"/>
            <a:ext cx="1000125" cy="85725"/>
          </a:xfrm>
          <a:prstGeom prst="rect">
            <a:avLst/>
          </a:prstGeom>
        </p:spPr>
      </p:pic>
      <p:pic>
        <p:nvPicPr>
          <p:cNvPr id="34" name="Gráfico 33">
            <a:extLst>
              <a:ext uri="{FF2B5EF4-FFF2-40B4-BE49-F238E27FC236}">
                <a16:creationId xmlns:a16="http://schemas.microsoft.com/office/drawing/2014/main" id="{DA986E21-9F1B-467B-B797-668AC0F7C761}"/>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768416" y="4497388"/>
            <a:ext cx="717181" cy="272731"/>
          </a:xfrm>
          <a:prstGeom prst="rect">
            <a:avLst/>
          </a:prstGeom>
        </p:spPr>
      </p:pic>
      <p:pic>
        <p:nvPicPr>
          <p:cNvPr id="35" name="Gráfico 34">
            <a:extLst>
              <a:ext uri="{FF2B5EF4-FFF2-40B4-BE49-F238E27FC236}">
                <a16:creationId xmlns:a16="http://schemas.microsoft.com/office/drawing/2014/main" id="{F1D1AEB0-6D60-4A56-B5BC-B563653CD304}"/>
              </a:ext>
            </a:extLst>
          </p:cNvPr>
          <p:cNvPicPr>
            <a:picLocks noChangeAspect="1"/>
          </p:cNvPicPr>
          <p:nvPr userDrawn="1"/>
        </p:nvPicPr>
        <p:blipFill>
          <a:blip r:embed="rId12">
            <a:extLst>
              <a:ext uri="{96DAC541-7B7A-43D3-8B79-37D633B846F1}">
                <asvg:svgBlip xmlns:asvg="http://schemas.microsoft.com/office/drawing/2016/SVG/main" r:embed="rId13"/>
              </a:ext>
            </a:extLst>
          </a:blip>
          <a:stretch>
            <a:fillRect/>
          </a:stretch>
        </p:blipFill>
        <p:spPr>
          <a:xfrm>
            <a:off x="3184828" y="4513199"/>
            <a:ext cx="941957" cy="250520"/>
          </a:xfrm>
          <a:prstGeom prst="rect">
            <a:avLst/>
          </a:prstGeom>
        </p:spPr>
      </p:pic>
      <p:pic>
        <p:nvPicPr>
          <p:cNvPr id="36" name="Gráfico 35">
            <a:extLst>
              <a:ext uri="{FF2B5EF4-FFF2-40B4-BE49-F238E27FC236}">
                <a16:creationId xmlns:a16="http://schemas.microsoft.com/office/drawing/2014/main" id="{700DF2AE-4F0C-43A5-B1C6-D4553E74F0FC}"/>
              </a:ext>
            </a:extLst>
          </p:cNvPr>
          <p:cNvPicPr>
            <a:picLocks noChangeAspect="1"/>
          </p:cNvPicPr>
          <p:nvPr userDrawn="1"/>
        </p:nvPicPr>
        <p:blipFill>
          <a:blip r:embed="rId14">
            <a:extLst>
              <a:ext uri="{96DAC541-7B7A-43D3-8B79-37D633B846F1}">
                <asvg:svgBlip xmlns:asvg="http://schemas.microsoft.com/office/drawing/2016/SVG/main" r:embed="rId15"/>
              </a:ext>
            </a:extLst>
          </a:blip>
          <a:stretch>
            <a:fillRect/>
          </a:stretch>
        </p:blipFill>
        <p:spPr>
          <a:xfrm>
            <a:off x="5780042" y="4458256"/>
            <a:ext cx="807762" cy="289199"/>
          </a:xfrm>
          <a:prstGeom prst="rect">
            <a:avLst/>
          </a:prstGeom>
        </p:spPr>
      </p:pic>
      <p:pic>
        <p:nvPicPr>
          <p:cNvPr id="38" name="Gráfico 37">
            <a:extLst>
              <a:ext uri="{FF2B5EF4-FFF2-40B4-BE49-F238E27FC236}">
                <a16:creationId xmlns:a16="http://schemas.microsoft.com/office/drawing/2014/main" id="{1BFABBAE-E945-44EB-9261-7C37EC0919B7}"/>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917477" y="5375204"/>
            <a:ext cx="339925" cy="319929"/>
          </a:xfrm>
          <a:prstGeom prst="rect">
            <a:avLst/>
          </a:prstGeom>
        </p:spPr>
      </p:pic>
      <p:pic>
        <p:nvPicPr>
          <p:cNvPr id="40" name="Gráfico 39">
            <a:extLst>
              <a:ext uri="{FF2B5EF4-FFF2-40B4-BE49-F238E27FC236}">
                <a16:creationId xmlns:a16="http://schemas.microsoft.com/office/drawing/2014/main" id="{2211E6CE-999D-47CA-8E78-77170CD7D08C}"/>
              </a:ext>
            </a:extLst>
          </p:cNvPr>
          <p:cNvPicPr>
            <a:picLocks noChangeAspect="1"/>
          </p:cNvPicPr>
          <p:nvPr userDrawn="1"/>
        </p:nvPicPr>
        <p:blipFill>
          <a:blip r:embed="rId18">
            <a:extLst>
              <a:ext uri="{96DAC541-7B7A-43D3-8B79-37D633B846F1}">
                <asvg:svgBlip xmlns:asvg="http://schemas.microsoft.com/office/drawing/2016/SVG/main" r:embed="rId19"/>
              </a:ext>
            </a:extLst>
          </a:blip>
          <a:stretch>
            <a:fillRect/>
          </a:stretch>
        </p:blipFill>
        <p:spPr>
          <a:xfrm>
            <a:off x="2069006" y="5361922"/>
            <a:ext cx="636077" cy="361906"/>
          </a:xfrm>
          <a:prstGeom prst="rect">
            <a:avLst/>
          </a:prstGeom>
        </p:spPr>
      </p:pic>
      <p:pic>
        <p:nvPicPr>
          <p:cNvPr id="41" name="Gráfico 40">
            <a:extLst>
              <a:ext uri="{FF2B5EF4-FFF2-40B4-BE49-F238E27FC236}">
                <a16:creationId xmlns:a16="http://schemas.microsoft.com/office/drawing/2014/main" id="{D417C3C7-36BE-47D9-B71C-7B4B814AA79A}"/>
              </a:ext>
            </a:extLst>
          </p:cNvPr>
          <p:cNvPicPr>
            <a:picLocks noChangeAspect="1"/>
          </p:cNvPicPr>
          <p:nvPr userDrawn="1"/>
        </p:nvPicPr>
        <p:blipFill>
          <a:blip r:embed="rId20">
            <a:extLst>
              <a:ext uri="{96DAC541-7B7A-43D3-8B79-37D633B846F1}">
                <asvg:svgBlip xmlns:asvg="http://schemas.microsoft.com/office/drawing/2016/SVG/main" r:embed="rId21"/>
              </a:ext>
            </a:extLst>
          </a:blip>
          <a:stretch>
            <a:fillRect/>
          </a:stretch>
        </p:blipFill>
        <p:spPr>
          <a:xfrm>
            <a:off x="3166042" y="5418276"/>
            <a:ext cx="991160" cy="245235"/>
          </a:xfrm>
          <a:prstGeom prst="rect">
            <a:avLst/>
          </a:prstGeom>
        </p:spPr>
      </p:pic>
      <p:pic>
        <p:nvPicPr>
          <p:cNvPr id="43" name="Gráfico 42">
            <a:extLst>
              <a:ext uri="{FF2B5EF4-FFF2-40B4-BE49-F238E27FC236}">
                <a16:creationId xmlns:a16="http://schemas.microsoft.com/office/drawing/2014/main" id="{CD3C49D6-C161-43F3-B8FA-DE758A367BA4}"/>
              </a:ext>
            </a:extLst>
          </p:cNvPr>
          <p:cNvPicPr>
            <a:picLocks noChangeAspect="1"/>
          </p:cNvPicPr>
          <p:nvPr userDrawn="1"/>
        </p:nvPicPr>
        <p:blipFill>
          <a:blip r:embed="rId22">
            <a:extLst>
              <a:ext uri="{96DAC541-7B7A-43D3-8B79-37D633B846F1}">
                <asvg:svgBlip xmlns:asvg="http://schemas.microsoft.com/office/drawing/2016/SVG/main" r:embed="rId23"/>
              </a:ext>
            </a:extLst>
          </a:blip>
          <a:stretch>
            <a:fillRect/>
          </a:stretch>
        </p:blipFill>
        <p:spPr>
          <a:xfrm>
            <a:off x="4563767" y="5405865"/>
            <a:ext cx="689113" cy="270058"/>
          </a:xfrm>
          <a:prstGeom prst="rect">
            <a:avLst/>
          </a:prstGeom>
        </p:spPr>
      </p:pic>
      <p:pic>
        <p:nvPicPr>
          <p:cNvPr id="44" name="Gráfico 43">
            <a:extLst>
              <a:ext uri="{FF2B5EF4-FFF2-40B4-BE49-F238E27FC236}">
                <a16:creationId xmlns:a16="http://schemas.microsoft.com/office/drawing/2014/main" id="{304D794F-DA24-4EA6-8328-622538FFF52A}"/>
              </a:ext>
            </a:extLst>
          </p:cNvPr>
          <p:cNvPicPr>
            <a:picLocks noChangeAspect="1"/>
          </p:cNvPicPr>
          <p:nvPr userDrawn="1"/>
        </p:nvPicPr>
        <p:blipFill>
          <a:blip r:embed="rId24">
            <a:extLst>
              <a:ext uri="{96DAC541-7B7A-43D3-8B79-37D633B846F1}">
                <asvg:svgBlip xmlns:asvg="http://schemas.microsoft.com/office/drawing/2016/SVG/main" r:embed="rId25"/>
              </a:ext>
            </a:extLst>
          </a:blip>
          <a:stretch>
            <a:fillRect/>
          </a:stretch>
        </p:blipFill>
        <p:spPr>
          <a:xfrm>
            <a:off x="5734682" y="5427345"/>
            <a:ext cx="879432" cy="269825"/>
          </a:xfrm>
          <a:prstGeom prst="rect">
            <a:avLst/>
          </a:prstGeom>
        </p:spPr>
      </p:pic>
      <p:pic>
        <p:nvPicPr>
          <p:cNvPr id="46" name="Imagem 45" descr="Uma imagem com texto&#10;&#10;Descrição gerada automaticamente">
            <a:extLst>
              <a:ext uri="{FF2B5EF4-FFF2-40B4-BE49-F238E27FC236}">
                <a16:creationId xmlns:a16="http://schemas.microsoft.com/office/drawing/2014/main" id="{C04E755E-BE1A-4C5C-A626-889F184C4001}"/>
              </a:ext>
            </a:extLst>
          </p:cNvPr>
          <p:cNvPicPr>
            <a:picLocks noChangeAspect="1"/>
          </p:cNvPicPr>
          <p:nvPr userDrawn="1"/>
        </p:nvPicPr>
        <p:blipFill>
          <a:blip r:embed="rId26" cstate="print">
            <a:extLst>
              <a:ext uri="{28A0092B-C50C-407E-A947-70E740481C1C}">
                <a14:useLocalDpi xmlns:a14="http://schemas.microsoft.com/office/drawing/2010/main" val="0"/>
              </a:ext>
            </a:extLst>
          </a:blip>
          <a:stretch>
            <a:fillRect/>
          </a:stretch>
        </p:blipFill>
        <p:spPr>
          <a:xfrm>
            <a:off x="1894605" y="4451644"/>
            <a:ext cx="966454" cy="348853"/>
          </a:xfrm>
          <a:prstGeom prst="rect">
            <a:avLst/>
          </a:prstGeom>
        </p:spPr>
      </p:pic>
      <p:pic>
        <p:nvPicPr>
          <p:cNvPr id="48" name="Imagem 47" descr="Uma imagem com texto, relógio&#10;&#10;Descrição gerada automaticamente">
            <a:extLst>
              <a:ext uri="{FF2B5EF4-FFF2-40B4-BE49-F238E27FC236}">
                <a16:creationId xmlns:a16="http://schemas.microsoft.com/office/drawing/2014/main" id="{15E9BBCE-4D5C-411B-A8A2-554B3BE2B675}"/>
              </a:ext>
            </a:extLst>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4431010" y="4482740"/>
            <a:ext cx="971023" cy="302744"/>
          </a:xfrm>
          <a:prstGeom prst="rect">
            <a:avLst/>
          </a:prstGeom>
        </p:spPr>
      </p:pic>
      <p:pic>
        <p:nvPicPr>
          <p:cNvPr id="26" name="Gráfico 25">
            <a:extLst>
              <a:ext uri="{FF2B5EF4-FFF2-40B4-BE49-F238E27FC236}">
                <a16:creationId xmlns:a16="http://schemas.microsoft.com/office/drawing/2014/main" id="{FD6D74B2-0E4D-478A-8296-7E486FBB1508}"/>
              </a:ext>
            </a:extLst>
          </p:cNvPr>
          <p:cNvPicPr>
            <a:picLocks noChangeAspect="1"/>
          </p:cNvPicPr>
          <p:nvPr userDrawn="1"/>
        </p:nvPicPr>
        <p:blipFill>
          <a:blip r:embed="rId28">
            <a:extLst>
              <a:ext uri="{96DAC541-7B7A-43D3-8B79-37D633B846F1}">
                <asvg:svgBlip xmlns:asvg="http://schemas.microsoft.com/office/drawing/2016/SVG/main" r:embed="rId29"/>
              </a:ext>
            </a:extLst>
          </a:blip>
          <a:stretch>
            <a:fillRect/>
          </a:stretch>
        </p:blipFill>
        <p:spPr>
          <a:xfrm>
            <a:off x="653439" y="1324038"/>
            <a:ext cx="1947246" cy="1160102"/>
          </a:xfrm>
          <a:prstGeom prst="rect">
            <a:avLst/>
          </a:prstGeom>
        </p:spPr>
      </p:pic>
      <p:pic>
        <p:nvPicPr>
          <p:cNvPr id="2" name="Gráfico 28">
            <a:extLst>
              <a:ext uri="{FF2B5EF4-FFF2-40B4-BE49-F238E27FC236}">
                <a16:creationId xmlns:a16="http://schemas.microsoft.com/office/drawing/2014/main" id="{33452801-4C56-A3EB-1D79-4DDABD5B254B}"/>
              </a:ext>
            </a:extLst>
          </p:cNvPr>
          <p:cNvPicPr>
            <a:picLocks noChangeAspect="1"/>
          </p:cNvPicPr>
          <p:nvPr userDrawn="1"/>
        </p:nvPicPr>
        <p:blipFill>
          <a:blip r:embed="rId30">
            <a:extLst>
              <a:ext uri="{96DAC541-7B7A-43D3-8B79-37D633B846F1}">
                <asvg:svgBlip xmlns:asvg="http://schemas.microsoft.com/office/drawing/2016/SVG/main" r:embed="rId31"/>
              </a:ext>
            </a:extLst>
          </a:blip>
          <a:stretch>
            <a:fillRect/>
          </a:stretch>
        </p:blipFill>
        <p:spPr>
          <a:xfrm>
            <a:off x="6652214" y="2640425"/>
            <a:ext cx="276225" cy="276225"/>
          </a:xfrm>
          <a:prstGeom prst="rect">
            <a:avLst/>
          </a:prstGeom>
        </p:spPr>
      </p:pic>
      <p:pic>
        <p:nvPicPr>
          <p:cNvPr id="3" name="Gráfico 29">
            <a:extLst>
              <a:ext uri="{FF2B5EF4-FFF2-40B4-BE49-F238E27FC236}">
                <a16:creationId xmlns:a16="http://schemas.microsoft.com/office/drawing/2014/main" id="{BDCD4EC8-5022-AE90-E8FF-AAB74ADBB7F6}"/>
              </a:ext>
            </a:extLst>
          </p:cNvPr>
          <p:cNvPicPr>
            <a:picLocks noChangeAspect="1"/>
          </p:cNvPicPr>
          <p:nvPr userDrawn="1"/>
        </p:nvPicPr>
        <p:blipFill>
          <a:blip r:embed="rId32">
            <a:extLst>
              <a:ext uri="{96DAC541-7B7A-43D3-8B79-37D633B846F1}">
                <asvg:svgBlip xmlns:asvg="http://schemas.microsoft.com/office/drawing/2016/SVG/main" r:embed="rId33"/>
              </a:ext>
            </a:extLst>
          </a:blip>
          <a:stretch>
            <a:fillRect/>
          </a:stretch>
        </p:blipFill>
        <p:spPr>
          <a:xfrm>
            <a:off x="7064170" y="2640425"/>
            <a:ext cx="276225" cy="276225"/>
          </a:xfrm>
          <a:prstGeom prst="rect">
            <a:avLst/>
          </a:prstGeom>
        </p:spPr>
      </p:pic>
      <p:pic>
        <p:nvPicPr>
          <p:cNvPr id="4" name="Gráfico 35">
            <a:extLst>
              <a:ext uri="{FF2B5EF4-FFF2-40B4-BE49-F238E27FC236}">
                <a16:creationId xmlns:a16="http://schemas.microsoft.com/office/drawing/2014/main" id="{D86ACDDF-C574-3695-9126-C301F6CEF4E2}"/>
              </a:ext>
            </a:extLst>
          </p:cNvPr>
          <p:cNvPicPr>
            <a:picLocks noChangeAspect="1"/>
          </p:cNvPicPr>
          <p:nvPr userDrawn="1"/>
        </p:nvPicPr>
        <p:blipFill>
          <a:blip r:embed="rId34">
            <a:extLst>
              <a:ext uri="{96DAC541-7B7A-43D3-8B79-37D633B846F1}">
                <asvg:svgBlip xmlns:asvg="http://schemas.microsoft.com/office/drawing/2016/SVG/main" r:embed="rId35"/>
              </a:ext>
            </a:extLst>
          </a:blip>
          <a:stretch>
            <a:fillRect/>
          </a:stretch>
        </p:blipFill>
        <p:spPr>
          <a:xfrm>
            <a:off x="7476126" y="2640425"/>
            <a:ext cx="276225" cy="276225"/>
          </a:xfrm>
          <a:prstGeom prst="rect">
            <a:avLst/>
          </a:prstGeom>
        </p:spPr>
      </p:pic>
      <p:pic>
        <p:nvPicPr>
          <p:cNvPr id="6" name="Picture 5">
            <a:extLst>
              <a:ext uri="{FF2B5EF4-FFF2-40B4-BE49-F238E27FC236}">
                <a16:creationId xmlns:a16="http://schemas.microsoft.com/office/drawing/2014/main" id="{31863A15-46B3-7B80-19D8-A43D3A5DAB1B}"/>
              </a:ext>
            </a:extLst>
          </p:cNvPr>
          <p:cNvPicPr>
            <a:picLocks noChangeAspect="1"/>
          </p:cNvPicPr>
          <p:nvPr userDrawn="1"/>
        </p:nvPicPr>
        <p:blipFill>
          <a:blip r:embed="rId36"/>
          <a:stretch>
            <a:fillRect/>
          </a:stretch>
        </p:blipFill>
        <p:spPr>
          <a:xfrm>
            <a:off x="8300038" y="2640425"/>
            <a:ext cx="276225" cy="276225"/>
          </a:xfrm>
          <a:prstGeom prst="rect">
            <a:avLst/>
          </a:prstGeom>
        </p:spPr>
      </p:pic>
      <p:pic>
        <p:nvPicPr>
          <p:cNvPr id="7" name="Picture 6">
            <a:extLst>
              <a:ext uri="{FF2B5EF4-FFF2-40B4-BE49-F238E27FC236}">
                <a16:creationId xmlns:a16="http://schemas.microsoft.com/office/drawing/2014/main" id="{1BEA3654-27E8-5D9E-3FEC-A4F620BB334C}"/>
              </a:ext>
            </a:extLst>
          </p:cNvPr>
          <p:cNvPicPr>
            <a:picLocks noChangeAspect="1"/>
          </p:cNvPicPr>
          <p:nvPr userDrawn="1"/>
        </p:nvPicPr>
        <p:blipFill>
          <a:blip r:embed="rId37"/>
          <a:stretch>
            <a:fillRect/>
          </a:stretch>
        </p:blipFill>
        <p:spPr>
          <a:xfrm>
            <a:off x="7888082" y="2640425"/>
            <a:ext cx="276225" cy="276225"/>
          </a:xfrm>
          <a:prstGeom prst="rect">
            <a:avLst/>
          </a:prstGeom>
        </p:spPr>
      </p:pic>
      <p:sp>
        <p:nvSpPr>
          <p:cNvPr id="8" name="Subtitle 2">
            <a:extLst>
              <a:ext uri="{FF2B5EF4-FFF2-40B4-BE49-F238E27FC236}">
                <a16:creationId xmlns:a16="http://schemas.microsoft.com/office/drawing/2014/main" id="{D91B25E5-22CF-6773-B872-445B56878078}"/>
              </a:ext>
            </a:extLst>
          </p:cNvPr>
          <p:cNvSpPr txBox="1">
            <a:spLocks/>
          </p:cNvSpPr>
          <p:nvPr userDrawn="1"/>
        </p:nvSpPr>
        <p:spPr>
          <a:xfrm>
            <a:off x="6661739" y="2355984"/>
            <a:ext cx="1924667" cy="274778"/>
          </a:xfrm>
          <a:prstGeom prst="rect">
            <a:avLst/>
          </a:prstGeom>
        </p:spPr>
        <p:txBody>
          <a:bodyPr vert="horz" lIns="0" tIns="0" rIns="0" bIns="0" rtlCol="0" anchor="t" anchorCtr="0">
            <a:normAutofit/>
          </a:bodyPr>
          <a:lstStyle>
            <a:lvl1pPr marL="0" indent="0" algn="l" defTabSz="914400" rtl="0" eaLnBrk="1" latinLnBrk="0" hangingPunct="1">
              <a:lnSpc>
                <a:spcPct val="90000"/>
              </a:lnSpc>
              <a:spcBef>
                <a:spcPts val="0"/>
              </a:spcBef>
              <a:buClr>
                <a:srgbClr val="3BFF95"/>
              </a:buClr>
              <a:buFont typeface="Arial" panose="020B0604020202020204" pitchFamily="34" charset="0"/>
              <a:buNone/>
              <a:defRPr sz="1600" b="0" kern="1200">
                <a:solidFill>
                  <a:schemeClr val="bg1"/>
                </a:solidFill>
                <a:latin typeface="Calibri" panose="020F0502020204030204" pitchFamily="34" charset="0"/>
                <a:ea typeface="+mn-ea"/>
                <a:cs typeface="Calibri" panose="020F0502020204030204" pitchFamily="34" charset="0"/>
              </a:defRPr>
            </a:lvl1pPr>
            <a:lvl2pPr marL="457200" indent="0" algn="ctr" defTabSz="914400" rtl="0" eaLnBrk="1" latinLnBrk="0" hangingPunct="1">
              <a:lnSpc>
                <a:spcPct val="90000"/>
              </a:lnSpc>
              <a:spcBef>
                <a:spcPts val="500"/>
              </a:spcBef>
              <a:buClr>
                <a:srgbClr val="3BFF95"/>
              </a:buClr>
              <a:buFont typeface="Arial" panose="020B0604020202020204" pitchFamily="34" charset="0"/>
              <a:buNone/>
              <a:defRPr sz="2000" kern="1200">
                <a:solidFill>
                  <a:srgbClr val="454D47"/>
                </a:solidFill>
                <a:latin typeface="+mj-lt"/>
                <a:ea typeface="+mn-ea"/>
                <a:cs typeface="+mn-cs"/>
              </a:defRPr>
            </a:lvl2pPr>
            <a:lvl3pPr marL="914400" indent="0" algn="ctr" defTabSz="914400" rtl="0" eaLnBrk="1" latinLnBrk="0" hangingPunct="1">
              <a:lnSpc>
                <a:spcPct val="90000"/>
              </a:lnSpc>
              <a:spcBef>
                <a:spcPts val="500"/>
              </a:spcBef>
              <a:buClr>
                <a:srgbClr val="3BFF95"/>
              </a:buClr>
              <a:buFont typeface="Arial" panose="020B0604020202020204" pitchFamily="34" charset="0"/>
              <a:buNone/>
              <a:defRPr sz="1800" kern="1200">
                <a:solidFill>
                  <a:srgbClr val="454D47"/>
                </a:solidFill>
                <a:latin typeface="+mj-lt"/>
                <a:ea typeface="+mn-ea"/>
                <a:cs typeface="+mn-cs"/>
              </a:defRPr>
            </a:lvl3pPr>
            <a:lvl4pPr marL="1371600" indent="0" algn="ctr" defTabSz="914400" rtl="0" eaLnBrk="1" latinLnBrk="0" hangingPunct="1">
              <a:lnSpc>
                <a:spcPct val="90000"/>
              </a:lnSpc>
              <a:spcBef>
                <a:spcPts val="500"/>
              </a:spcBef>
              <a:buClr>
                <a:srgbClr val="3BFF95"/>
              </a:buClr>
              <a:buFont typeface="Arial" panose="020B0604020202020204" pitchFamily="34" charset="0"/>
              <a:buNone/>
              <a:defRPr sz="1600" kern="1200">
                <a:solidFill>
                  <a:srgbClr val="454D47"/>
                </a:solidFill>
                <a:latin typeface="+mj-lt"/>
                <a:ea typeface="+mn-ea"/>
                <a:cs typeface="+mn-cs"/>
              </a:defRPr>
            </a:lvl4pPr>
            <a:lvl5pPr marL="1828800" indent="0" algn="ctr" defTabSz="914400" rtl="0" eaLnBrk="1" latinLnBrk="0" hangingPunct="1">
              <a:lnSpc>
                <a:spcPct val="90000"/>
              </a:lnSpc>
              <a:spcBef>
                <a:spcPts val="500"/>
              </a:spcBef>
              <a:buClr>
                <a:srgbClr val="3BFF95"/>
              </a:buClr>
              <a:buFont typeface="Arial" panose="020B0604020202020204" pitchFamily="34" charset="0"/>
              <a:buNone/>
              <a:defRPr sz="1600" kern="1200">
                <a:solidFill>
                  <a:srgbClr val="454D47"/>
                </a:solidFill>
                <a:latin typeface="+mj-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1400" b="0" i="0" dirty="0">
                <a:solidFill>
                  <a:schemeClr val="bg1"/>
                </a:solidFill>
                <a:effectLst/>
                <a:latin typeface="PuviRegular"/>
              </a:rPr>
              <a:t>@BIOVOICES</a:t>
            </a:r>
            <a:endParaRPr lang="pt-PT" sz="1400" dirty="0">
              <a:solidFill>
                <a:schemeClr val="bg1"/>
              </a:solidFill>
            </a:endParaRPr>
          </a:p>
        </p:txBody>
      </p:sp>
    </p:spTree>
    <p:extLst>
      <p:ext uri="{BB962C8B-B14F-4D97-AF65-F5344CB8AC3E}">
        <p14:creationId xmlns:p14="http://schemas.microsoft.com/office/powerpoint/2010/main" val="36111366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10"/>
          </p:nvPr>
        </p:nvSpPr>
        <p:spPr/>
        <p:txBody>
          <a:bodyPr/>
          <a:lstStyle/>
          <a:p>
            <a:fld id="{3D60B196-6C76-4FE0-A2E9-306EDE891380}" type="datetimeFigureOut">
              <a:rPr lang="el-GR" smtClean="0"/>
              <a:t>22/5/2025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0ECC3F82-1941-46A1-8C8A-A1E4426A0788}" type="slidenum">
              <a:rPr lang="el-GR" smtClean="0"/>
              <a:t>‹N›</a:t>
            </a:fld>
            <a:endParaRPr lang="el-GR"/>
          </a:p>
        </p:txBody>
      </p:sp>
    </p:spTree>
    <p:extLst>
      <p:ext uri="{BB962C8B-B14F-4D97-AF65-F5344CB8AC3E}">
        <p14:creationId xmlns:p14="http://schemas.microsoft.com/office/powerpoint/2010/main" val="22744619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l-G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D60B196-6C76-4FE0-A2E9-306EDE891380}" type="datetimeFigureOut">
              <a:rPr lang="el-GR" smtClean="0"/>
              <a:t>22/5/2025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0ECC3F82-1941-46A1-8C8A-A1E4426A0788}" type="slidenum">
              <a:rPr lang="el-GR" smtClean="0"/>
              <a:t>‹N›</a:t>
            </a:fld>
            <a:endParaRPr lang="el-GR"/>
          </a:p>
        </p:txBody>
      </p:sp>
    </p:spTree>
    <p:extLst>
      <p:ext uri="{BB962C8B-B14F-4D97-AF65-F5344CB8AC3E}">
        <p14:creationId xmlns:p14="http://schemas.microsoft.com/office/powerpoint/2010/main" val="37909555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Date Placeholder 4"/>
          <p:cNvSpPr>
            <a:spLocks noGrp="1"/>
          </p:cNvSpPr>
          <p:nvPr>
            <p:ph type="dt" sz="half" idx="10"/>
          </p:nvPr>
        </p:nvSpPr>
        <p:spPr/>
        <p:txBody>
          <a:bodyPr/>
          <a:lstStyle/>
          <a:p>
            <a:fld id="{3D60B196-6C76-4FE0-A2E9-306EDE891380}" type="datetimeFigureOut">
              <a:rPr lang="el-GR" smtClean="0"/>
              <a:t>22/5/2025</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0ECC3F82-1941-46A1-8C8A-A1E4426A0788}" type="slidenum">
              <a:rPr lang="el-GR" smtClean="0"/>
              <a:t>‹N›</a:t>
            </a:fld>
            <a:endParaRPr lang="el-GR"/>
          </a:p>
        </p:txBody>
      </p:sp>
    </p:spTree>
    <p:extLst>
      <p:ext uri="{BB962C8B-B14F-4D97-AF65-F5344CB8AC3E}">
        <p14:creationId xmlns:p14="http://schemas.microsoft.com/office/powerpoint/2010/main" val="554489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l-G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7" name="Date Placeholder 6"/>
          <p:cNvSpPr>
            <a:spLocks noGrp="1"/>
          </p:cNvSpPr>
          <p:nvPr>
            <p:ph type="dt" sz="half" idx="10"/>
          </p:nvPr>
        </p:nvSpPr>
        <p:spPr/>
        <p:txBody>
          <a:bodyPr/>
          <a:lstStyle/>
          <a:p>
            <a:fld id="{3D60B196-6C76-4FE0-A2E9-306EDE891380}" type="datetimeFigureOut">
              <a:rPr lang="el-GR" smtClean="0"/>
              <a:t>22/5/2025</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0ECC3F82-1941-46A1-8C8A-A1E4426A0788}" type="slidenum">
              <a:rPr lang="el-GR" smtClean="0"/>
              <a:t>‹N›</a:t>
            </a:fld>
            <a:endParaRPr lang="el-GR"/>
          </a:p>
        </p:txBody>
      </p:sp>
    </p:spTree>
    <p:extLst>
      <p:ext uri="{BB962C8B-B14F-4D97-AF65-F5344CB8AC3E}">
        <p14:creationId xmlns:p14="http://schemas.microsoft.com/office/powerpoint/2010/main" val="26499667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Date Placeholder 2"/>
          <p:cNvSpPr>
            <a:spLocks noGrp="1"/>
          </p:cNvSpPr>
          <p:nvPr>
            <p:ph type="dt" sz="half" idx="10"/>
          </p:nvPr>
        </p:nvSpPr>
        <p:spPr/>
        <p:txBody>
          <a:bodyPr/>
          <a:lstStyle/>
          <a:p>
            <a:fld id="{3D60B196-6C76-4FE0-A2E9-306EDE891380}" type="datetimeFigureOut">
              <a:rPr lang="el-GR" smtClean="0"/>
              <a:t>22/5/2025</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0ECC3F82-1941-46A1-8C8A-A1E4426A0788}" type="slidenum">
              <a:rPr lang="el-GR" smtClean="0"/>
              <a:t>‹N›</a:t>
            </a:fld>
            <a:endParaRPr lang="el-GR"/>
          </a:p>
        </p:txBody>
      </p:sp>
    </p:spTree>
    <p:extLst>
      <p:ext uri="{BB962C8B-B14F-4D97-AF65-F5344CB8AC3E}">
        <p14:creationId xmlns:p14="http://schemas.microsoft.com/office/powerpoint/2010/main" val="36593957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60B196-6C76-4FE0-A2E9-306EDE891380}" type="datetimeFigureOut">
              <a:rPr lang="el-GR" smtClean="0"/>
              <a:t>22/5/2025</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0ECC3F82-1941-46A1-8C8A-A1E4426A0788}" type="slidenum">
              <a:rPr lang="el-GR" smtClean="0"/>
              <a:t>‹N›</a:t>
            </a:fld>
            <a:endParaRPr lang="el-GR"/>
          </a:p>
        </p:txBody>
      </p:sp>
    </p:spTree>
    <p:extLst>
      <p:ext uri="{BB962C8B-B14F-4D97-AF65-F5344CB8AC3E}">
        <p14:creationId xmlns:p14="http://schemas.microsoft.com/office/powerpoint/2010/main" val="8962448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D60B196-6C76-4FE0-A2E9-306EDE891380}" type="datetimeFigureOut">
              <a:rPr lang="el-GR" smtClean="0"/>
              <a:t>22/5/2025</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0ECC3F82-1941-46A1-8C8A-A1E4426A0788}" type="slidenum">
              <a:rPr lang="el-GR" smtClean="0"/>
              <a:t>‹N›</a:t>
            </a:fld>
            <a:endParaRPr lang="el-GR"/>
          </a:p>
        </p:txBody>
      </p:sp>
    </p:spTree>
    <p:extLst>
      <p:ext uri="{BB962C8B-B14F-4D97-AF65-F5344CB8AC3E}">
        <p14:creationId xmlns:p14="http://schemas.microsoft.com/office/powerpoint/2010/main" val="22527839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D60B196-6C76-4FE0-A2E9-306EDE891380}" type="datetimeFigureOut">
              <a:rPr lang="el-GR" smtClean="0"/>
              <a:t>22/5/2025</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0ECC3F82-1941-46A1-8C8A-A1E4426A0788}" type="slidenum">
              <a:rPr lang="el-GR" smtClean="0"/>
              <a:t>‹N›</a:t>
            </a:fld>
            <a:endParaRPr lang="el-GR"/>
          </a:p>
        </p:txBody>
      </p:sp>
    </p:spTree>
    <p:extLst>
      <p:ext uri="{BB962C8B-B14F-4D97-AF65-F5344CB8AC3E}">
        <p14:creationId xmlns:p14="http://schemas.microsoft.com/office/powerpoint/2010/main" val="4232742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l-G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60B196-6C76-4FE0-A2E9-306EDE891380}" type="datetimeFigureOut">
              <a:rPr lang="el-GR" smtClean="0"/>
              <a:t>22/5/2025</a:t>
            </a:fld>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CC3F82-1941-46A1-8C8A-A1E4426A0788}" type="slidenum">
              <a:rPr lang="el-GR" smtClean="0"/>
              <a:t>‹N›</a:t>
            </a:fld>
            <a:endParaRPr lang="el-GR"/>
          </a:p>
        </p:txBody>
      </p:sp>
    </p:spTree>
    <p:extLst>
      <p:ext uri="{BB962C8B-B14F-4D97-AF65-F5344CB8AC3E}">
        <p14:creationId xmlns:p14="http://schemas.microsoft.com/office/powerpoint/2010/main" val="10332819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www.ecoschools.global/seven-steps-methodology"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hyperlink" Target="https://www.ecoschools.global/seven-steps-methodology"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D75E06E-4BA7-48E6-B3EA-9604936F0BC2}"/>
              </a:ext>
            </a:extLst>
          </p:cNvPr>
          <p:cNvSpPr>
            <a:spLocks noGrp="1"/>
          </p:cNvSpPr>
          <p:nvPr>
            <p:ph type="title"/>
          </p:nvPr>
        </p:nvSpPr>
        <p:spPr/>
        <p:txBody>
          <a:bodyPr>
            <a:normAutofit fontScale="90000"/>
          </a:bodyPr>
          <a:lstStyle/>
          <a:p>
            <a:r>
              <a:rPr lang="pt-PT" dirty="0"/>
              <a:t>Materiais de formação</a:t>
            </a:r>
          </a:p>
        </p:txBody>
      </p:sp>
      <p:sp>
        <p:nvSpPr>
          <p:cNvPr id="3" name="Subtítulo 2">
            <a:extLst>
              <a:ext uri="{FF2B5EF4-FFF2-40B4-BE49-F238E27FC236}">
                <a16:creationId xmlns:a16="http://schemas.microsoft.com/office/drawing/2014/main" id="{D8A2EDF0-7A23-40CD-8304-26565CF08866}"/>
              </a:ext>
            </a:extLst>
          </p:cNvPr>
          <p:cNvSpPr>
            <a:spLocks noGrp="1"/>
          </p:cNvSpPr>
          <p:nvPr>
            <p:ph type="subTitle" idx="1"/>
          </p:nvPr>
        </p:nvSpPr>
        <p:spPr/>
        <p:txBody>
          <a:bodyPr>
            <a:normAutofit/>
          </a:bodyPr>
          <a:lstStyle/>
          <a:p>
            <a:r>
              <a:rPr lang="en-US" dirty="0"/>
              <a:t>PASSO 5: TRABALHO CURRICULAR</a:t>
            </a:r>
            <a:endParaRPr lang="pt-PT" dirty="0"/>
          </a:p>
        </p:txBody>
      </p:sp>
      <p:sp>
        <p:nvSpPr>
          <p:cNvPr id="4" name="Subtítulo 2">
            <a:extLst>
              <a:ext uri="{FF2B5EF4-FFF2-40B4-BE49-F238E27FC236}">
                <a16:creationId xmlns:a16="http://schemas.microsoft.com/office/drawing/2014/main" id="{4C2DCD10-8365-B4BF-0AC7-4A21E2DEDF70}"/>
              </a:ext>
            </a:extLst>
          </p:cNvPr>
          <p:cNvSpPr txBox="1">
            <a:spLocks/>
          </p:cNvSpPr>
          <p:nvPr/>
        </p:nvSpPr>
        <p:spPr>
          <a:xfrm>
            <a:off x="635131" y="5517232"/>
            <a:ext cx="2946486" cy="605474"/>
          </a:xfrm>
          <a:prstGeom prst="rect">
            <a:avLst/>
          </a:prstGeom>
        </p:spPr>
        <p:txBody>
          <a:bodyPr vert="horz" lIns="0" tIns="0" rIns="0" bIns="0" rtlCol="0" anchor="ctr" anchorCtr="0">
            <a:normAutofit/>
          </a:bodyPr>
          <a:lstStyle>
            <a:lvl1pPr marL="0" indent="0" algn="l" defTabSz="914400" rtl="0" eaLnBrk="1" latinLnBrk="0" hangingPunct="1">
              <a:spcBef>
                <a:spcPct val="20000"/>
              </a:spcBef>
              <a:buFont typeface="Arial" pitchFamily="34" charset="0"/>
              <a:buNone/>
              <a:defRPr sz="1875" b="0" kern="1200">
                <a:solidFill>
                  <a:srgbClr val="3BFF95"/>
                </a:solidFill>
                <a:latin typeface="Calibri" panose="020F0502020204030204" pitchFamily="34" charset="0"/>
                <a:ea typeface="+mn-ea"/>
                <a:cs typeface="Calibri" panose="020F0502020204030204" pitchFamily="34" charset="0"/>
              </a:defRPr>
            </a:lvl1pPr>
            <a:lvl2pPr marL="342900" indent="0" algn="ctr" defTabSz="914400" rtl="0" eaLnBrk="1" latinLnBrk="0" hangingPunct="1">
              <a:spcBef>
                <a:spcPct val="20000"/>
              </a:spcBef>
              <a:buFont typeface="Arial" pitchFamily="34" charset="0"/>
              <a:buNone/>
              <a:defRPr sz="1500" kern="1200">
                <a:solidFill>
                  <a:schemeClr val="tx1"/>
                </a:solidFill>
                <a:latin typeface="+mn-lt"/>
                <a:ea typeface="+mn-ea"/>
                <a:cs typeface="+mn-cs"/>
              </a:defRPr>
            </a:lvl2pPr>
            <a:lvl3pPr marL="685800" indent="0" algn="ctr" defTabSz="914400" rtl="0" eaLnBrk="1" latinLnBrk="0" hangingPunct="1">
              <a:spcBef>
                <a:spcPct val="20000"/>
              </a:spcBef>
              <a:buFont typeface="Arial" pitchFamily="34" charset="0"/>
              <a:buNone/>
              <a:defRPr sz="1350" kern="1200">
                <a:solidFill>
                  <a:schemeClr val="tx1"/>
                </a:solidFill>
                <a:latin typeface="+mn-lt"/>
                <a:ea typeface="+mn-ea"/>
                <a:cs typeface="+mn-cs"/>
              </a:defRPr>
            </a:lvl3pPr>
            <a:lvl4pPr marL="1028700" indent="0" algn="ctr" defTabSz="914400" rtl="0" eaLnBrk="1" latinLnBrk="0" hangingPunct="1">
              <a:spcBef>
                <a:spcPct val="20000"/>
              </a:spcBef>
              <a:buFont typeface="Arial" pitchFamily="34" charset="0"/>
              <a:buNone/>
              <a:defRPr sz="1200" kern="1200">
                <a:solidFill>
                  <a:schemeClr val="tx1"/>
                </a:solidFill>
                <a:latin typeface="+mn-lt"/>
                <a:ea typeface="+mn-ea"/>
                <a:cs typeface="+mn-cs"/>
              </a:defRPr>
            </a:lvl4pPr>
            <a:lvl5pPr marL="1371600" indent="0" algn="ctr" defTabSz="914400" rtl="0" eaLnBrk="1" latinLnBrk="0" hangingPunct="1">
              <a:spcBef>
                <a:spcPct val="20000"/>
              </a:spcBef>
              <a:buFont typeface="Arial" pitchFamily="34" charset="0"/>
              <a:buNone/>
              <a:defRPr sz="1200" kern="1200">
                <a:solidFill>
                  <a:schemeClr val="tx1"/>
                </a:solidFill>
                <a:latin typeface="+mn-lt"/>
                <a:ea typeface="+mn-ea"/>
                <a:cs typeface="+mn-cs"/>
              </a:defRPr>
            </a:lvl5pPr>
            <a:lvl6pPr marL="1714500" indent="0" algn="ctr" defTabSz="914400" rtl="0" eaLnBrk="1" latinLnBrk="0" hangingPunct="1">
              <a:spcBef>
                <a:spcPct val="20000"/>
              </a:spcBef>
              <a:buFont typeface="Arial" pitchFamily="34" charset="0"/>
              <a:buNone/>
              <a:defRPr sz="1200" kern="1200">
                <a:solidFill>
                  <a:schemeClr val="tx1"/>
                </a:solidFill>
                <a:latin typeface="+mn-lt"/>
                <a:ea typeface="+mn-ea"/>
                <a:cs typeface="+mn-cs"/>
              </a:defRPr>
            </a:lvl6pPr>
            <a:lvl7pPr marL="2057400" indent="0" algn="ctr" defTabSz="914400" rtl="0" eaLnBrk="1" latinLnBrk="0" hangingPunct="1">
              <a:spcBef>
                <a:spcPct val="20000"/>
              </a:spcBef>
              <a:buFont typeface="Arial" pitchFamily="34" charset="0"/>
              <a:buNone/>
              <a:defRPr sz="1200" kern="1200">
                <a:solidFill>
                  <a:schemeClr val="tx1"/>
                </a:solidFill>
                <a:latin typeface="+mn-lt"/>
                <a:ea typeface="+mn-ea"/>
                <a:cs typeface="+mn-cs"/>
              </a:defRPr>
            </a:lvl7pPr>
            <a:lvl8pPr marL="2400300" indent="0" algn="ctr" defTabSz="914400" rtl="0" eaLnBrk="1" latinLnBrk="0" hangingPunct="1">
              <a:spcBef>
                <a:spcPct val="20000"/>
              </a:spcBef>
              <a:buFont typeface="Arial" pitchFamily="34" charset="0"/>
              <a:buNone/>
              <a:defRPr sz="1200" kern="1200">
                <a:solidFill>
                  <a:schemeClr val="tx1"/>
                </a:solidFill>
                <a:latin typeface="+mn-lt"/>
                <a:ea typeface="+mn-ea"/>
                <a:cs typeface="+mn-cs"/>
              </a:defRPr>
            </a:lvl8pPr>
            <a:lvl9pPr marL="2743200" indent="0" algn="ctr" defTabSz="914400" rtl="0" eaLnBrk="1" latinLnBrk="0" hangingPunct="1">
              <a:spcBef>
                <a:spcPct val="20000"/>
              </a:spcBef>
              <a:buFont typeface="Arial" pitchFamily="34" charset="0"/>
              <a:buNone/>
              <a:defRPr sz="1200" kern="1200">
                <a:solidFill>
                  <a:schemeClr val="tx1"/>
                </a:solidFill>
                <a:latin typeface="+mn-lt"/>
                <a:ea typeface="+mn-ea"/>
                <a:cs typeface="+mn-cs"/>
              </a:defRPr>
            </a:lvl9pPr>
          </a:lstStyle>
          <a:p>
            <a:r>
              <a:rPr lang="en-US" dirty="0"/>
              <a:t>M. </a:t>
            </a:r>
            <a:r>
              <a:rPr lang="en-US" dirty="0" err="1"/>
              <a:t>Giannakopoulou</a:t>
            </a:r>
            <a:endParaRPr lang="en-US" dirty="0"/>
          </a:p>
        </p:txBody>
      </p:sp>
    </p:spTree>
    <p:extLst>
      <p:ext uri="{BB962C8B-B14F-4D97-AF65-F5344CB8AC3E}">
        <p14:creationId xmlns:p14="http://schemas.microsoft.com/office/powerpoint/2010/main" val="33960598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0364" y="1484784"/>
            <a:ext cx="8363272" cy="4525963"/>
          </a:xfrm>
        </p:spPr>
        <p:txBody>
          <a:bodyPr vert="horz" lIns="91440" tIns="45720" rIns="91440" bIns="45720" rtlCol="0" anchor="t">
            <a:normAutofit/>
          </a:bodyPr>
          <a:lstStyle/>
          <a:p>
            <a:pPr>
              <a:buFont typeface="Wingdings" pitchFamily="2" charset="2"/>
              <a:buChar char="Ø"/>
            </a:pPr>
            <a:r>
              <a:rPr lang="pt-BR" sz="2000" b="1" dirty="0">
                <a:latin typeface="+mj-lt"/>
              </a:rPr>
              <a:t>Visitas de estudo</a:t>
            </a:r>
            <a:r>
              <a:rPr lang="pt-BR" sz="2000" dirty="0">
                <a:latin typeface="+mj-lt"/>
              </a:rPr>
              <a:t>: Os professores podem organizar visitas a quintas, fábricas de reciclagem ou empresas que produzem produtos de base biológica. Esta será uma experiência reveladora para os alunos, que verão como o problema da gestão de resíduos na escola pode ser resolvido quando um princípio básico da bioeconomia for posto em prática. Depois, podem partilhar a experiência com o resto da comunidade escolar.
</a:t>
            </a:r>
            <a:r>
              <a:rPr lang="pt-BR" sz="2000" b="1" dirty="0">
                <a:latin typeface="+mj-lt"/>
              </a:rPr>
              <a:t>Estágios e Mentorias com empresas locais</a:t>
            </a:r>
            <a:r>
              <a:rPr lang="pt-BR" sz="2000" dirty="0">
                <a:latin typeface="+mj-lt"/>
              </a:rPr>
              <a:t>: Especialmente para adolescentes, este tipo de programas irá ajudá-los a perceber se podem seguir uma carreira na área da Bioeconomia, uma vez que terão acesso a dados relativos a uma variedade de profissões. É também uma grande oportunidade para uma escola cooperar com a comunidade em geral e criar uma rede de pessoas que podem ajudar o Comité Ecológico a promover a sustentabilidade na escola.</a:t>
            </a:r>
            <a:endParaRPr lang="en-US" sz="2000" dirty="0">
              <a:latin typeface="+mj-lt"/>
            </a:endParaRPr>
          </a:p>
          <a:p>
            <a:pPr>
              <a:buFont typeface="Wingdings" pitchFamily="2" charset="2"/>
              <a:buChar char="Ø"/>
            </a:pPr>
            <a:endParaRPr lang="en-US" sz="2000" dirty="0">
              <a:latin typeface="+mj-lt"/>
            </a:endParaRPr>
          </a:p>
        </p:txBody>
      </p:sp>
      <p:sp>
        <p:nvSpPr>
          <p:cNvPr id="4" name="Title 1"/>
          <p:cNvSpPr>
            <a:spLocks noGrp="1"/>
          </p:cNvSpPr>
          <p:nvPr>
            <p:ph type="title"/>
          </p:nvPr>
        </p:nvSpPr>
        <p:spPr>
          <a:xfrm>
            <a:off x="266036" y="274638"/>
            <a:ext cx="8229600" cy="1143000"/>
          </a:xfrm>
        </p:spPr>
        <p:txBody>
          <a:bodyPr>
            <a:normAutofit fontScale="90000"/>
          </a:bodyPr>
          <a:lstStyle/>
          <a:p>
            <a:r>
              <a:rPr lang="en-US" sz="2800" b="1" dirty="0"/>
              <a:t>   </a:t>
            </a:r>
            <a:r>
              <a:rPr lang="pt-BR" sz="2800" b="1" dirty="0"/>
              <a:t>Vamos colocar a teoria em prática-</a:t>
            </a:r>
            <a:br>
              <a:rPr lang="pt-BR" sz="2800" b="1" dirty="0"/>
            </a:br>
            <a:r>
              <a:rPr lang="pt-BR" sz="2800" b="1" dirty="0"/>
              <a:t>  Integração Curricular através da Aprendizagem Experiencial</a:t>
            </a:r>
            <a:endParaRPr lang="el-GR" sz="2800" b="1" dirty="0">
              <a:ea typeface="Calibri"/>
              <a:cs typeface="Calibri"/>
            </a:endParaRPr>
          </a:p>
        </p:txBody>
      </p:sp>
    </p:spTree>
    <p:extLst>
      <p:ext uri="{BB962C8B-B14F-4D97-AF65-F5344CB8AC3E}">
        <p14:creationId xmlns:p14="http://schemas.microsoft.com/office/powerpoint/2010/main" val="9652011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err="1">
                <a:latin typeface="Century Gothic"/>
              </a:rPr>
              <a:t>Recursos</a:t>
            </a:r>
            <a:r>
              <a:rPr lang="en-US" sz="4000" b="1" dirty="0">
                <a:latin typeface="Century Gothic"/>
              </a:rPr>
              <a:t> </a:t>
            </a:r>
            <a:r>
              <a:rPr lang="en-US" sz="4000" b="1" dirty="0" err="1">
                <a:latin typeface="Century Gothic"/>
              </a:rPr>
              <a:t>Educativos</a:t>
            </a:r>
            <a:endParaRPr lang="el-GR" sz="4000" b="1" dirty="0">
              <a:latin typeface="Century Gothic"/>
            </a:endParaRPr>
          </a:p>
        </p:txBody>
      </p:sp>
      <p:sp>
        <p:nvSpPr>
          <p:cNvPr id="4" name="Content Placeholder 3"/>
          <p:cNvSpPr txBox="1">
            <a:spLocks noGrp="1"/>
          </p:cNvSpPr>
          <p:nvPr>
            <p:ph idx="1"/>
          </p:nvPr>
        </p:nvSpPr>
        <p:spPr>
          <a:xfrm>
            <a:off x="457200" y="1600200"/>
            <a:ext cx="8229600" cy="1668149"/>
          </a:xfrm>
          <a:prstGeom prst="rect">
            <a:avLst/>
          </a:prstGeom>
          <a:noFill/>
        </p:spPr>
        <p:txBody>
          <a:bodyPr wrap="square" rtlCol="0">
            <a:spAutoFit/>
          </a:bodyPr>
          <a:lstStyle/>
          <a:p>
            <a:r>
              <a:rPr lang="en-US" dirty="0">
                <a:hlinkClick r:id="rId2"/>
              </a:rPr>
              <a:t>https</a:t>
            </a:r>
            <a:r>
              <a:rPr lang="en-US">
                <a:hlinkClick r:id="rId2"/>
              </a:rPr>
              <a:t>://www.ecoschools.global/seven-steps-methodology</a:t>
            </a:r>
            <a:endParaRPr lang="en-US"/>
          </a:p>
          <a:p>
            <a:endParaRPr lang="en-US" dirty="0"/>
          </a:p>
        </p:txBody>
      </p:sp>
    </p:spTree>
    <p:extLst>
      <p:ext uri="{BB962C8B-B14F-4D97-AF65-F5344CB8AC3E}">
        <p14:creationId xmlns:p14="http://schemas.microsoft.com/office/powerpoint/2010/main" val="1962374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o Texto 1">
            <a:extLst>
              <a:ext uri="{FF2B5EF4-FFF2-40B4-BE49-F238E27FC236}">
                <a16:creationId xmlns:a16="http://schemas.microsoft.com/office/drawing/2014/main" id="{B9969519-20DA-435A-ABBE-35BEA1437994}"/>
              </a:ext>
            </a:extLst>
          </p:cNvPr>
          <p:cNvSpPr>
            <a:spLocks noGrp="1"/>
          </p:cNvSpPr>
          <p:nvPr>
            <p:ph type="body" idx="1"/>
          </p:nvPr>
        </p:nvSpPr>
        <p:spPr/>
        <p:txBody>
          <a:bodyPr/>
          <a:lstStyle/>
          <a:p>
            <a:endParaRPr lang="pt-PT"/>
          </a:p>
        </p:txBody>
      </p:sp>
    </p:spTree>
    <p:extLst>
      <p:ext uri="{BB962C8B-B14F-4D97-AF65-F5344CB8AC3E}">
        <p14:creationId xmlns:p14="http://schemas.microsoft.com/office/powerpoint/2010/main" val="20243167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7067128" cy="1143000"/>
          </a:xfrm>
        </p:spPr>
        <p:txBody>
          <a:bodyPr>
            <a:noAutofit/>
          </a:bodyPr>
          <a:lstStyle/>
          <a:p>
            <a:r>
              <a:rPr lang="pt-BR" sz="3200" b="1" dirty="0"/>
              <a:t>Ligação do Programa Eco Escola com o Currículo</a:t>
            </a:r>
            <a:endParaRPr lang="el-GR" sz="3600" b="1" dirty="0">
              <a:ea typeface="Calibri"/>
              <a:cs typeface="Calibri"/>
            </a:endParaRPr>
          </a:p>
        </p:txBody>
      </p:sp>
      <p:sp>
        <p:nvSpPr>
          <p:cNvPr id="3" name="Content Placeholder 2"/>
          <p:cNvSpPr>
            <a:spLocks noGrp="1"/>
          </p:cNvSpPr>
          <p:nvPr>
            <p:ph idx="1"/>
          </p:nvPr>
        </p:nvSpPr>
        <p:spPr>
          <a:xfrm>
            <a:off x="457200" y="1272233"/>
            <a:ext cx="8229600" cy="4525963"/>
          </a:xfrm>
        </p:spPr>
        <p:txBody>
          <a:bodyPr vert="horz" lIns="91440" tIns="45720" rIns="91440" bIns="45720" rtlCol="0" anchor="t">
            <a:noAutofit/>
          </a:bodyPr>
          <a:lstStyle/>
          <a:p>
            <a:r>
              <a:rPr lang="pt-BR" sz="2000" dirty="0">
                <a:latin typeface="+mj-lt"/>
              </a:rPr>
              <a:t>Além de aumentar o estatuto do programa, a ligação das atividades das Eco-Escolas ao currículo garante que as Eco-Escolas estão verdadeiramente integradas na comunidade escolar. 
Os alunos de toda a escola devem adquirir uma compreensão da forma como as questões ambientais e sociais da vida real são tratadas num contexto da vida real.
A forma como o Comité Ecológico funciona também ensina os alunos a participar ativamente numa comunidade. As reuniões, sugestões, procedimentos de votação, tomada de decisão, pesquisas, apresentação de resultados e a colaboração entre os membros do comitê prepara os alunos para sua vida adulta como profissionais e cidadãos do mundo</a:t>
            </a:r>
            <a:endParaRPr lang="en-US" dirty="0">
              <a:latin typeface="+mj-lt"/>
            </a:endParaRPr>
          </a:p>
          <a:p>
            <a:endParaRPr lang="el-GR" b="1" dirty="0">
              <a:latin typeface="+mj-lt"/>
            </a:endParaRPr>
          </a:p>
        </p:txBody>
      </p:sp>
      <p:sp>
        <p:nvSpPr>
          <p:cNvPr id="4" name="TextBox 3"/>
          <p:cNvSpPr txBox="1"/>
          <p:nvPr/>
        </p:nvSpPr>
        <p:spPr>
          <a:xfrm>
            <a:off x="827584" y="4923577"/>
            <a:ext cx="3350799" cy="646331"/>
          </a:xfrm>
          <a:prstGeom prst="rect">
            <a:avLst/>
          </a:prstGeom>
          <a:noFill/>
        </p:spPr>
        <p:txBody>
          <a:bodyPr wrap="square" rtlCol="0">
            <a:spAutoFit/>
          </a:bodyPr>
          <a:lstStyle/>
          <a:p>
            <a:r>
              <a:rPr lang="en-US" dirty="0">
                <a:hlinkClick r:id="rId2"/>
              </a:rPr>
              <a:t>https://www.ecoschools.global/seven-steps-methodology</a:t>
            </a:r>
            <a:endParaRPr lang="en-US" dirty="0"/>
          </a:p>
        </p:txBody>
      </p:sp>
    </p:spTree>
    <p:extLst>
      <p:ext uri="{BB962C8B-B14F-4D97-AF65-F5344CB8AC3E}">
        <p14:creationId xmlns:p14="http://schemas.microsoft.com/office/powerpoint/2010/main" val="38864304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6856" y="0"/>
            <a:ext cx="8229600" cy="1143000"/>
          </a:xfrm>
        </p:spPr>
        <p:txBody>
          <a:bodyPr>
            <a:normAutofit/>
          </a:bodyPr>
          <a:lstStyle/>
          <a:p>
            <a:r>
              <a:rPr lang="en-US" sz="4000" b="1" dirty="0" err="1"/>
              <a:t>Integração</a:t>
            </a:r>
            <a:r>
              <a:rPr lang="en-US" sz="4000" b="1" dirty="0"/>
              <a:t> Curricular</a:t>
            </a:r>
            <a:endParaRPr lang="el-GR" sz="4000" b="1" dirty="0">
              <a:ea typeface="Calibri"/>
              <a:cs typeface="Calibri"/>
            </a:endParaRPr>
          </a:p>
        </p:txBody>
      </p:sp>
      <p:sp>
        <p:nvSpPr>
          <p:cNvPr id="3" name="Content Placeholder 2"/>
          <p:cNvSpPr>
            <a:spLocks noGrp="1"/>
          </p:cNvSpPr>
          <p:nvPr>
            <p:ph idx="1"/>
          </p:nvPr>
        </p:nvSpPr>
        <p:spPr>
          <a:xfrm>
            <a:off x="454595" y="1147675"/>
            <a:ext cx="8229600" cy="4525963"/>
          </a:xfrm>
        </p:spPr>
        <p:txBody>
          <a:bodyPr vert="horz" lIns="91440" tIns="45720" rIns="91440" bIns="45720" rtlCol="0" anchor="t">
            <a:normAutofit fontScale="92500" lnSpcReduction="10000"/>
          </a:bodyPr>
          <a:lstStyle/>
          <a:p>
            <a:r>
              <a:rPr lang="pt-BR" sz="2400" dirty="0">
                <a:latin typeface="+mj-lt"/>
              </a:rPr>
              <a:t>A integração do programa no currículo pode ser feita, quer diretamente, através de aulas específicas, quer indiretamente através de um ensino inovador.
Introduzir os princípios das Eco Escolas numa escola significa que os doze temas relacionados com a metodologia serão ensinados mais através das disciplinas escolares e menos como unidades autónomas de uma disciplina. A razão subjacente a esta situação reside no facto de as questões ambientais só poderem ser abordadas se forem utilizados simultaneamente vários domínios de especialização. 
A mesma filosofia também se aplica à ooeconomia. Para fornecer soluções, pode usar conhecimentos de disciplinas como Biologia, Química, Física, Estudos Ambientais, Economia Doméstica, Economia ou Matemática e Bioeconomia</a:t>
            </a:r>
            <a:endParaRPr lang="en-US" sz="2400" dirty="0">
              <a:latin typeface="+mj-lt"/>
            </a:endParaRPr>
          </a:p>
        </p:txBody>
      </p:sp>
    </p:spTree>
    <p:extLst>
      <p:ext uri="{BB962C8B-B14F-4D97-AF65-F5344CB8AC3E}">
        <p14:creationId xmlns:p14="http://schemas.microsoft.com/office/powerpoint/2010/main" val="32611877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sz="3600" b="1" dirty="0" err="1"/>
              <a:t>Integração</a:t>
            </a:r>
            <a:r>
              <a:rPr lang="en-US" sz="3600" b="1" dirty="0"/>
              <a:t> Curricular</a:t>
            </a:r>
            <a:br>
              <a:rPr lang="en-US" sz="3600" b="1" dirty="0">
                <a:ea typeface="Calibri"/>
                <a:cs typeface="Calibri"/>
              </a:rPr>
            </a:br>
            <a:r>
              <a:rPr lang="en-US" sz="3600" b="1" dirty="0"/>
              <a:t>1. </a:t>
            </a:r>
            <a:r>
              <a:rPr lang="en-US" sz="3600" b="1" dirty="0" err="1"/>
              <a:t>Diretamente</a:t>
            </a:r>
            <a:endParaRPr lang="el-GR" sz="3600" b="1" dirty="0">
              <a:ea typeface="Calibri"/>
              <a:cs typeface="Calibri"/>
            </a:endParaRPr>
          </a:p>
        </p:txBody>
      </p:sp>
      <p:sp>
        <p:nvSpPr>
          <p:cNvPr id="3" name="Content Placeholder 2"/>
          <p:cNvSpPr>
            <a:spLocks noGrp="1"/>
          </p:cNvSpPr>
          <p:nvPr>
            <p:ph idx="1"/>
          </p:nvPr>
        </p:nvSpPr>
        <p:spPr>
          <a:xfrm>
            <a:off x="395536" y="1556792"/>
            <a:ext cx="7992888" cy="4824536"/>
          </a:xfrm>
        </p:spPr>
        <p:txBody>
          <a:bodyPr vert="horz" lIns="91440" tIns="45720" rIns="91440" bIns="45720" rtlCol="0" anchor="t">
            <a:noAutofit/>
          </a:bodyPr>
          <a:lstStyle/>
          <a:p>
            <a:r>
              <a:rPr lang="pt-BR" sz="2400" dirty="0">
                <a:latin typeface="+mj-lt"/>
              </a:rPr>
              <a:t>A ligação direta entre um projeto de Bioeconomia através da lente dos temas das escolas ecológicas e as disciplinas escolares dá aos alunos uma compreensão abrangente da interconexão entre biologia, economia, tecnologia, química e sociedade na criação de um futuro sustentável. 
 Além disso, se essas disciplinas oferecerem aos alunos atividades práticas e estudos de caso de questões ambientais da vida real, elas aumentarão o interesse dos alunos e os tornarão mais engajados.</a:t>
            </a:r>
            <a:endParaRPr lang="en-US" sz="2400" dirty="0">
              <a:latin typeface="+mj-lt"/>
            </a:endParaRPr>
          </a:p>
          <a:p>
            <a:endParaRPr lang="en-US" sz="2000" dirty="0">
              <a:latin typeface="+mj-lt"/>
            </a:endParaRPr>
          </a:p>
          <a:p>
            <a:endParaRPr lang="en-US" sz="2000" dirty="0">
              <a:latin typeface="+mj-lt"/>
            </a:endParaRPr>
          </a:p>
          <a:p>
            <a:endParaRPr lang="en-US" sz="2000" dirty="0">
              <a:latin typeface="+mj-lt"/>
            </a:endParaRPr>
          </a:p>
        </p:txBody>
      </p:sp>
    </p:spTree>
    <p:extLst>
      <p:ext uri="{BB962C8B-B14F-4D97-AF65-F5344CB8AC3E}">
        <p14:creationId xmlns:p14="http://schemas.microsoft.com/office/powerpoint/2010/main" val="16778655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54290"/>
            <a:ext cx="8431915" cy="1143000"/>
          </a:xfrm>
        </p:spPr>
        <p:txBody>
          <a:bodyPr>
            <a:normAutofit fontScale="90000"/>
          </a:bodyPr>
          <a:lstStyle/>
          <a:p>
            <a:r>
              <a:rPr lang="en-US" b="1" dirty="0"/>
              <a:t>2. </a:t>
            </a:r>
            <a:r>
              <a:rPr lang="en-US" b="1" dirty="0" err="1"/>
              <a:t>Integração</a:t>
            </a:r>
            <a:r>
              <a:rPr lang="en-US" b="1" dirty="0"/>
              <a:t> Curricular - </a:t>
            </a:r>
            <a:r>
              <a:rPr lang="en-US" b="1" dirty="0" err="1"/>
              <a:t>Indiretamente</a:t>
            </a:r>
            <a:endParaRPr lang="el-GR" b="1" dirty="0"/>
          </a:p>
        </p:txBody>
      </p:sp>
      <p:sp>
        <p:nvSpPr>
          <p:cNvPr id="3" name="Content Placeholder 2"/>
          <p:cNvSpPr>
            <a:spLocks noGrp="1"/>
          </p:cNvSpPr>
          <p:nvPr>
            <p:ph idx="1"/>
          </p:nvPr>
        </p:nvSpPr>
        <p:spPr>
          <a:xfrm>
            <a:off x="457200" y="1628800"/>
            <a:ext cx="8229600" cy="3992298"/>
          </a:xfrm>
        </p:spPr>
        <p:txBody>
          <a:bodyPr vert="horz" lIns="91440" tIns="45720" rIns="91440" bIns="45720" rtlCol="0" anchor="t">
            <a:normAutofit/>
          </a:bodyPr>
          <a:lstStyle/>
          <a:p>
            <a:pPr marL="0" indent="0">
              <a:buNone/>
            </a:pPr>
            <a:r>
              <a:rPr lang="pt-BR" sz="2400" b="1" dirty="0"/>
              <a:t>Os professores podem integrar indiretamente a bioeconomia utilizando o programa Eco escolas através de:</a:t>
            </a:r>
            <a:endParaRPr lang="en-US" sz="2400" dirty="0">
              <a:ea typeface="Calibri"/>
              <a:cs typeface="Calibri"/>
            </a:endParaRPr>
          </a:p>
          <a:p>
            <a:pPr>
              <a:buFont typeface="Wingdings" pitchFamily="2" charset="2"/>
              <a:buChar char="Ø"/>
            </a:pPr>
            <a:r>
              <a:rPr lang="pt-BR" sz="2400" dirty="0"/>
              <a:t>Aprendizagem Baseada em Projetos (PBL)
Trabalho Colaborativo
Aprendizagem experiencial
Saídas de Campo
Estágios e Mentorias</a:t>
            </a:r>
            <a:endParaRPr lang="el-GR" sz="2400" dirty="0">
              <a:latin typeface="Century Gothic" pitchFamily="34" charset="0"/>
            </a:endParaRPr>
          </a:p>
        </p:txBody>
      </p:sp>
    </p:spTree>
    <p:extLst>
      <p:ext uri="{BB962C8B-B14F-4D97-AF65-F5344CB8AC3E}">
        <p14:creationId xmlns:p14="http://schemas.microsoft.com/office/powerpoint/2010/main" val="32543637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1143000"/>
          </a:xfrm>
        </p:spPr>
        <p:txBody>
          <a:bodyPr>
            <a:normAutofit/>
          </a:bodyPr>
          <a:lstStyle/>
          <a:p>
            <a:r>
              <a:rPr lang="pt-BR" sz="3600" b="1" dirty="0"/>
              <a:t>Vamos colocar a teoria em prática</a:t>
            </a:r>
            <a:endParaRPr lang="en-GB" sz="3600" b="1" dirty="0">
              <a:ea typeface="Calibri"/>
              <a:cs typeface="Calibri"/>
            </a:endParaRPr>
          </a:p>
        </p:txBody>
      </p:sp>
      <p:sp>
        <p:nvSpPr>
          <p:cNvPr id="3" name="Content Placeholder 2"/>
          <p:cNvSpPr>
            <a:spLocks noGrp="1"/>
          </p:cNvSpPr>
          <p:nvPr>
            <p:ph idx="1"/>
          </p:nvPr>
        </p:nvSpPr>
        <p:spPr>
          <a:xfrm>
            <a:off x="395536" y="1252507"/>
            <a:ext cx="8589309" cy="4333271"/>
          </a:xfrm>
        </p:spPr>
        <p:txBody>
          <a:bodyPr vert="horz" lIns="91440" tIns="45720" rIns="91440" bIns="45720" rtlCol="0" anchor="t">
            <a:normAutofit lnSpcReduction="10000"/>
          </a:bodyPr>
          <a:lstStyle/>
          <a:p>
            <a:pPr marL="0" indent="0">
              <a:buNone/>
            </a:pPr>
            <a:r>
              <a:rPr lang="pt-BR" sz="2000" b="1" dirty="0">
                <a:latin typeface="+mj-lt"/>
              </a:rPr>
              <a:t>No projeto de gestão de resíduos que explorámos os alunos tiveram de aceder à informação através de várias disciplinas.</a:t>
            </a:r>
            <a:endParaRPr lang="en-US" sz="2000" b="1" dirty="0">
              <a:latin typeface="+mj-lt"/>
            </a:endParaRPr>
          </a:p>
          <a:p>
            <a:pPr>
              <a:buFont typeface="Wingdings" pitchFamily="2" charset="2"/>
              <a:buChar char="Ø"/>
            </a:pPr>
            <a:r>
              <a:rPr lang="pt-BR" sz="2000" dirty="0">
                <a:latin typeface="+mj-lt"/>
              </a:rPr>
              <a:t>Os alunos do ensino fundamental precisaram aprender a formar uma tabela para monitorar e registrar a quantidade de resíduos produzidos todos os dias. (Matemática)
Os alunos do ensino médio fizeram perguntas sobre o processo de criação de algodão biológico a partir de sobras de leite, então eles precisavam das disciplinas de Biologia, Química e Tecnologia para explorar tópicos e descobrir seu papel na criação de recursos renováveis e minimização de resíduos.
Os alunos do ensino médio seriam capazes de ver a conexão direta entre a Química e os materiais de base biológica, biocombustíveis e bioplásticos.  Os professores poderiam usar este conhecimento como trampolim para realizar experiências que mostrassem os processos químicos envolvidos na conversão da biomassa em produtos valiosos.</a:t>
            </a:r>
            <a:endParaRPr lang="en-US" sz="2000" dirty="0">
              <a:latin typeface="+mj-lt"/>
            </a:endParaRPr>
          </a:p>
        </p:txBody>
      </p:sp>
    </p:spTree>
    <p:extLst>
      <p:ext uri="{BB962C8B-B14F-4D97-AF65-F5344CB8AC3E}">
        <p14:creationId xmlns:p14="http://schemas.microsoft.com/office/powerpoint/2010/main" val="24067320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3354" y="-75829"/>
            <a:ext cx="7920880" cy="1642194"/>
          </a:xfrm>
        </p:spPr>
        <p:txBody>
          <a:bodyPr>
            <a:normAutofit/>
          </a:bodyPr>
          <a:lstStyle/>
          <a:p>
            <a:r>
              <a:rPr lang="pt-BR" sz="3200" b="1" dirty="0"/>
              <a:t>Vamos colocar a teoria em prática</a:t>
            </a:r>
            <a:br>
              <a:rPr lang="pt-BR" sz="3200" b="1" dirty="0"/>
            </a:br>
            <a:r>
              <a:rPr lang="pt-BR" sz="3200" b="1" dirty="0"/>
              <a:t> Aprendizagem baseada em projetos (PBL)</a:t>
            </a:r>
            <a:endParaRPr lang="el-GR" sz="3200" b="1" dirty="0">
              <a:ea typeface="Calibri"/>
              <a:cs typeface="Calibri"/>
            </a:endParaRPr>
          </a:p>
        </p:txBody>
      </p:sp>
      <p:sp>
        <p:nvSpPr>
          <p:cNvPr id="3" name="Content Placeholder 2"/>
          <p:cNvSpPr>
            <a:spLocks noGrp="1"/>
          </p:cNvSpPr>
          <p:nvPr>
            <p:ph idx="1"/>
          </p:nvPr>
        </p:nvSpPr>
        <p:spPr>
          <a:xfrm>
            <a:off x="457200" y="1369210"/>
            <a:ext cx="8229600" cy="4525963"/>
          </a:xfrm>
        </p:spPr>
        <p:txBody>
          <a:bodyPr vert="horz" lIns="91440" tIns="45720" rIns="91440" bIns="45720" rtlCol="0" anchor="t">
            <a:normAutofit/>
          </a:bodyPr>
          <a:lstStyle/>
          <a:p>
            <a:pPr marL="0" indent="0">
              <a:buNone/>
            </a:pPr>
            <a:r>
              <a:rPr lang="pt-BR" sz="2000" dirty="0">
                <a:latin typeface="+mj-lt"/>
              </a:rPr>
              <a:t>Os professores podem ir mais longe e pedir aos alunos que trabalhem em projetos sobre cenários da vida real relacionados com os temas das Eco Escolas. Alguns deles precisariam definitivamente das soluções que a Bioeconomia oferece para serem resolvidos.</a:t>
            </a:r>
          </a:p>
          <a:p>
            <a:pPr marL="0" indent="0">
              <a:buNone/>
            </a:pPr>
            <a:endParaRPr lang="en-US" sz="2000" dirty="0">
              <a:latin typeface="+mj-lt"/>
            </a:endParaRPr>
          </a:p>
          <a:p>
            <a:pPr marL="0" indent="0">
              <a:buNone/>
            </a:pPr>
            <a:r>
              <a:rPr lang="en-US" sz="2000" u="sng" dirty="0">
                <a:latin typeface="+mj-lt"/>
              </a:rPr>
              <a:t>Por </a:t>
            </a:r>
            <a:r>
              <a:rPr lang="en-US" sz="2000" u="sng" dirty="0" err="1">
                <a:latin typeface="+mj-lt"/>
              </a:rPr>
              <a:t>exemplo</a:t>
            </a:r>
            <a:r>
              <a:rPr lang="en-US" sz="2000" u="sng" dirty="0">
                <a:latin typeface="+mj-lt"/>
              </a:rPr>
              <a:t>, </a:t>
            </a:r>
            <a:r>
              <a:rPr lang="en-US" sz="2000" u="sng" dirty="0" err="1">
                <a:latin typeface="+mj-lt"/>
              </a:rPr>
              <a:t>podem</a:t>
            </a:r>
            <a:r>
              <a:rPr lang="en-US" sz="2000" u="sng" dirty="0">
                <a:latin typeface="+mj-lt"/>
              </a:rPr>
              <a:t>:</a:t>
            </a:r>
          </a:p>
          <a:p>
            <a:pPr>
              <a:buFont typeface="Wingdings" pitchFamily="2" charset="2"/>
              <a:buChar char="Ø"/>
            </a:pPr>
            <a:r>
              <a:rPr lang="pt-BR" sz="2000" dirty="0">
                <a:latin typeface="+mj-lt"/>
              </a:rPr>
              <a:t>projetar uma escola sustentável com desperdício zero
 desenvolver um plano de negócios para promover o composto produzido pela escola
 Organizar uma campanha sobre os métodos de redução de resíduos na escola.</a:t>
            </a:r>
            <a:endParaRPr lang="en-US" sz="2000" dirty="0">
              <a:latin typeface="+mj-lt"/>
            </a:endParaRPr>
          </a:p>
          <a:p>
            <a:pPr marL="0" indent="0">
              <a:buNone/>
            </a:pPr>
            <a:endParaRPr lang="en-US" sz="2000" dirty="0">
              <a:latin typeface="+mj-lt"/>
            </a:endParaRPr>
          </a:p>
          <a:p>
            <a:endParaRPr lang="en-US" sz="2000" dirty="0">
              <a:latin typeface="+mj-lt"/>
            </a:endParaRPr>
          </a:p>
          <a:p>
            <a:endParaRPr lang="el-GR" sz="2000" dirty="0">
              <a:latin typeface="+mj-lt"/>
            </a:endParaRPr>
          </a:p>
        </p:txBody>
      </p:sp>
    </p:spTree>
    <p:extLst>
      <p:ext uri="{BB962C8B-B14F-4D97-AF65-F5344CB8AC3E}">
        <p14:creationId xmlns:p14="http://schemas.microsoft.com/office/powerpoint/2010/main" val="23209366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8415" y="148493"/>
            <a:ext cx="8229600" cy="1143000"/>
          </a:xfrm>
        </p:spPr>
        <p:txBody>
          <a:bodyPr>
            <a:normAutofit/>
          </a:bodyPr>
          <a:lstStyle/>
          <a:p>
            <a:r>
              <a:rPr lang="pt-BR" sz="2400" b="1" dirty="0"/>
              <a:t>Vamos colocar a teoria em prática-</a:t>
            </a:r>
            <a:br>
              <a:rPr lang="pt-BR" sz="2400" b="1" dirty="0"/>
            </a:br>
            <a:r>
              <a:rPr lang="pt-BR" sz="2400" b="1" dirty="0"/>
              <a:t> Abordagem Transdisciplinar no Tema 11 – Gestão de Resíduos</a:t>
            </a:r>
            <a:endParaRPr lang="el-GR" sz="2400" b="1" dirty="0">
              <a:latin typeface="Century Gothic" pitchFamily="34" charset="0"/>
            </a:endParaRPr>
          </a:p>
        </p:txBody>
      </p:sp>
      <p:sp>
        <p:nvSpPr>
          <p:cNvPr id="3" name="Content Placeholder 2"/>
          <p:cNvSpPr>
            <a:spLocks noGrp="1"/>
          </p:cNvSpPr>
          <p:nvPr>
            <p:ph idx="1"/>
          </p:nvPr>
        </p:nvSpPr>
        <p:spPr>
          <a:xfrm>
            <a:off x="499083" y="1356055"/>
            <a:ext cx="7776864" cy="5400600"/>
          </a:xfrm>
        </p:spPr>
        <p:txBody>
          <a:bodyPr vert="horz" lIns="91440" tIns="45720" rIns="91440" bIns="45720" rtlCol="0" anchor="t">
            <a:normAutofit/>
          </a:bodyPr>
          <a:lstStyle/>
          <a:p>
            <a:r>
              <a:rPr lang="pt-BR" sz="1800" b="1" dirty="0">
                <a:latin typeface="+mj-lt"/>
              </a:rPr>
              <a:t>Ciências Ambientais e Economia</a:t>
            </a:r>
            <a:r>
              <a:rPr lang="pt-BR" sz="1800" dirty="0">
                <a:latin typeface="+mj-lt"/>
              </a:rPr>
              <a:t>: Os alunos podem aprender que a Bioeconomia pode ser a solução para a gestão de resíduos, pois pode encontrar um equilíbrio entre a promoção do crescimento económico (uma vez que a escola ganha dinheiro com a venda do composto) e a preservação dos recursos naturais e dos ecossistemas. Ao fazer e vender o composto da escola, os alunos aprendem a reduzir o desperdício, preservar os recursos naturais e, ao mesmo tempo, ganhar dinheiro. Os professores podem fornecer exemplos de modelos de economia circular e analisar exemplos do mundo real de empresas que fizeram uma transição para escolhas mais sustentáveis.
</a:t>
            </a:r>
            <a:r>
              <a:rPr lang="pt-BR" sz="1800" b="1" dirty="0">
                <a:latin typeface="+mj-lt"/>
              </a:rPr>
              <a:t>Estudos Sociais - Política</a:t>
            </a:r>
            <a:r>
              <a:rPr lang="pt-BR" sz="1800" dirty="0">
                <a:latin typeface="+mj-lt"/>
              </a:rPr>
              <a:t>: Os alunos do Ensino Fundamental e Médio podem investigar o papel dos formuladores de políticas e governos na promoção de práticas sustentáveis, como um plano de desperdício alimentar zero para escolas ou fazendas locais e o impacto da cooperação entre os dois sempre que possível.</a:t>
            </a:r>
            <a:endParaRPr lang="en-US" sz="1600" dirty="0">
              <a:latin typeface="+mj-lt"/>
            </a:endParaRPr>
          </a:p>
          <a:p>
            <a:endParaRPr lang="en-US" sz="1600" dirty="0">
              <a:latin typeface="+mj-lt"/>
            </a:endParaRPr>
          </a:p>
        </p:txBody>
      </p:sp>
    </p:spTree>
    <p:extLst>
      <p:ext uri="{BB962C8B-B14F-4D97-AF65-F5344CB8AC3E}">
        <p14:creationId xmlns:p14="http://schemas.microsoft.com/office/powerpoint/2010/main" val="20579336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995120" cy="1143000"/>
          </a:xfrm>
        </p:spPr>
        <p:txBody>
          <a:bodyPr>
            <a:normAutofit/>
          </a:bodyPr>
          <a:lstStyle/>
          <a:p>
            <a:r>
              <a:rPr lang="pt-BR" sz="2800" b="1" dirty="0"/>
              <a:t>Vamos colocar a teoria em prática - Trabalho Colaborativo</a:t>
            </a:r>
            <a:endParaRPr lang="el-GR" sz="2800" b="1" dirty="0">
              <a:ea typeface="Calibri"/>
              <a:cs typeface="Calibri"/>
            </a:endParaRPr>
          </a:p>
        </p:txBody>
      </p:sp>
      <p:sp>
        <p:nvSpPr>
          <p:cNvPr id="3" name="Content Placeholder 2"/>
          <p:cNvSpPr>
            <a:spLocks noGrp="1"/>
          </p:cNvSpPr>
          <p:nvPr>
            <p:ph idx="1"/>
          </p:nvPr>
        </p:nvSpPr>
        <p:spPr>
          <a:xfrm>
            <a:off x="323528" y="1444315"/>
            <a:ext cx="8608456" cy="5112568"/>
          </a:xfrm>
        </p:spPr>
        <p:txBody>
          <a:bodyPr vert="horz" lIns="91440" tIns="45720" rIns="91440" bIns="45720" rtlCol="0" anchor="t">
            <a:noAutofit/>
          </a:bodyPr>
          <a:lstStyle/>
          <a:p>
            <a:pPr>
              <a:buFont typeface="Wingdings" pitchFamily="2" charset="2"/>
              <a:buChar char="Ø"/>
            </a:pPr>
            <a:r>
              <a:rPr lang="pt-BR" sz="2000" dirty="0">
                <a:latin typeface="+mj-lt"/>
              </a:rPr>
              <a:t>Os professores podem pedir aos alunos que combinem os seus conhecimentos de várias disciplinas (Biologia, Química, Economia) e organizem um concurso de debate sobre a questão da gestão de resíduos na escola. Os alunos podem propor soluções baseadas na Bioeconomia ou mais lineares e podem começar a debater.
O Comité Eco pode decidir usar este conhecimento para empreender o projeto de criação de um jogo de tabuleiro sobre Bioeconomia com possíveis desafios e soluções. Neste caso, professores de várias áreas teriam que colaborar (professor de sala de casa, professor de TI, biólogo, professor de economia doméstica etc)
A cooperação entre professores de várias disciplinas é considerada necessária em projetos relacionados com questões ambientais e a integração curricular da metodologia e temas da Eco Escola deve ser um objetivo de toda a comunidade escolar.</a:t>
            </a:r>
            <a:endParaRPr lang="el-GR" sz="2000" dirty="0">
              <a:latin typeface="+mj-lt"/>
            </a:endParaRPr>
          </a:p>
        </p:txBody>
      </p:sp>
    </p:spTree>
    <p:extLst>
      <p:ext uri="{BB962C8B-B14F-4D97-AF65-F5344CB8AC3E}">
        <p14:creationId xmlns:p14="http://schemas.microsoft.com/office/powerpoint/2010/main" val="328676782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470974B7780C42449E1B381D958C3DA6" ma:contentTypeVersion="15" ma:contentTypeDescription="Creare un nuovo documento." ma:contentTypeScope="" ma:versionID="28c8e84fbce78053d7f22056b6e07868">
  <xsd:schema xmlns:xsd="http://www.w3.org/2001/XMLSchema" xmlns:xs="http://www.w3.org/2001/XMLSchema" xmlns:p="http://schemas.microsoft.com/office/2006/metadata/properties" xmlns:ns2="4cb37d89-296d-4697-a3a4-f9df7f39d0ef" xmlns:ns3="4b029ac4-2790-4e9d-b1ba-d309a41950a3" targetNamespace="http://schemas.microsoft.com/office/2006/metadata/properties" ma:root="true" ma:fieldsID="b2080048e86604465f2b7e8932cd4fb6" ns2:_="" ns3:_="">
    <xsd:import namespace="4cb37d89-296d-4697-a3a4-f9df7f39d0ef"/>
    <xsd:import namespace="4b029ac4-2790-4e9d-b1ba-d309a41950a3"/>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2:MediaServiceOCR" minOccurs="0"/>
                <xsd:element ref="ns2:MediaServiceLocation" minOccurs="0"/>
                <xsd:element ref="ns2:MediaLengthInSeconds"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cb37d89-296d-4697-a3a4-f9df7f39d0e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Tag immagine" ma:readOnly="false" ma:fieldId="{5cf76f15-5ced-4ddc-b409-7134ff3c332f}" ma:taxonomyMulti="true" ma:sspId="3a5f7a8f-808c-47db-beb8-e1838fad236d" ma:termSetId="09814cd3-568e-fe90-9814-8d621ff8fb84" ma:anchorId="fba54fb3-c3e1-fe81-a776-ca4b69148c4d" ma:open="true" ma:isKeyword="false">
      <xsd:complexType>
        <xsd:sequence>
          <xsd:element ref="pc:Terms" minOccurs="0" maxOccurs="1"/>
        </xsd:sequence>
      </xsd:complexType>
    </xsd:element>
    <xsd:element name="MediaServiceDateTaken" ma:index="13" nillable="true" ma:displayName="MediaServiceDateTaken" ma:hidden="true" ma:indexed="true" ma:internalName="MediaServiceDateTake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dexed="true" ma:internalName="MediaServiceLocatio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b029ac4-2790-4e9d-b1ba-d309a41950a3"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8370ce11-841f-4ae9-ba72-4a85948f8fae}" ma:internalName="TaxCatchAll" ma:showField="CatchAllData" ma:web="4b029ac4-2790-4e9d-b1ba-d309a41950a3">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Condivis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Condiviso con dettagli"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i contenuto"/>
        <xsd:element ref="dc:title" minOccurs="0" maxOccurs="1" ma:index="4" ma:displayName="Tito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4b029ac4-2790-4e9d-b1ba-d309a41950a3" xsi:nil="true"/>
    <lcf76f155ced4ddcb4097134ff3c332f xmlns="4cb37d89-296d-4697-a3a4-f9df7f39d0ef">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81EF631A-35BB-4071-AA85-B7ECDCC7302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cb37d89-296d-4697-a3a4-f9df7f39d0ef"/>
    <ds:schemaRef ds:uri="4b029ac4-2790-4e9d-b1ba-d309a41950a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38AC08D-89BB-4D12-A14D-C9393F226643}">
  <ds:schemaRefs>
    <ds:schemaRef ds:uri="http://schemas.microsoft.com/sharepoint/v3/contenttype/forms"/>
  </ds:schemaRefs>
</ds:datastoreItem>
</file>

<file path=customXml/itemProps3.xml><?xml version="1.0" encoding="utf-8"?>
<ds:datastoreItem xmlns:ds="http://schemas.openxmlformats.org/officeDocument/2006/customXml" ds:itemID="{92F097A1-C6FF-485F-A1C9-73B0376A80F8}">
  <ds:schemaRefs>
    <ds:schemaRef ds:uri="http://purl.org/dc/dcmitype/"/>
    <ds:schemaRef ds:uri="http://schemas.microsoft.com/office/2006/metadata/properties"/>
    <ds:schemaRef ds:uri="http://schemas.microsoft.com/office/2006/documentManagement/types"/>
    <ds:schemaRef ds:uri="http://schemas.openxmlformats.org/package/2006/metadata/core-properties"/>
    <ds:schemaRef ds:uri="http://purl.org/dc/elements/1.1/"/>
    <ds:schemaRef ds:uri="http://schemas.microsoft.com/office/infopath/2007/PartnerControls"/>
    <ds:schemaRef ds:uri="4cb37d89-296d-4697-a3a4-f9df7f39d0ef"/>
    <ds:schemaRef ds:uri="http://purl.org/dc/terms/"/>
    <ds:schemaRef ds:uri="4b029ac4-2790-4e9d-b1ba-d309a41950a3"/>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0</TotalTime>
  <Words>1165</Words>
  <Application>Microsoft Office PowerPoint</Application>
  <PresentationFormat>Presentazione su schermo (4:3)</PresentationFormat>
  <Paragraphs>31</Paragraphs>
  <Slides>12</Slides>
  <Notes>0</Notes>
  <HiddenSlides>0</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12</vt:i4>
      </vt:variant>
    </vt:vector>
  </HeadingPairs>
  <TitlesOfParts>
    <vt:vector size="18" baseType="lpstr">
      <vt:lpstr>Arial</vt:lpstr>
      <vt:lpstr>Calibri</vt:lpstr>
      <vt:lpstr>Century Gothic</vt:lpstr>
      <vt:lpstr>PuviRegular</vt:lpstr>
      <vt:lpstr>Wingdings</vt:lpstr>
      <vt:lpstr>Office Theme</vt:lpstr>
      <vt:lpstr>Materiais de formação</vt:lpstr>
      <vt:lpstr>Ligação do Programa Eco Escola com o Currículo</vt:lpstr>
      <vt:lpstr>Integração Curricular</vt:lpstr>
      <vt:lpstr>Integração Curricular 1. Diretamente</vt:lpstr>
      <vt:lpstr>2. Integração Curricular - Indiretamente</vt:lpstr>
      <vt:lpstr>Vamos colocar a teoria em prática</vt:lpstr>
      <vt:lpstr>Vamos colocar a teoria em prática  Aprendizagem baseada em projetos (PBL)</vt:lpstr>
      <vt:lpstr>Vamos colocar a teoria em prática-  Abordagem Transdisciplinar no Tema 11 – Gestão de Resíduos</vt:lpstr>
      <vt:lpstr>Vamos colocar a teoria em prática - Trabalho Colaborativo</vt:lpstr>
      <vt:lpstr>   Vamos colocar a teoria em prática-   Integração Curricular através da Aprendizagem Experiencial</vt:lpstr>
      <vt:lpstr>Recursos Educativos</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Step 7 – Produce an Eco Code</dc:title>
  <dc:creator>MKG</dc:creator>
  <cp:lastModifiedBy>Pietro Rigonat</cp:lastModifiedBy>
  <cp:revision>146</cp:revision>
  <dcterms:created xsi:type="dcterms:W3CDTF">2024-05-12T12:39:55Z</dcterms:created>
  <dcterms:modified xsi:type="dcterms:W3CDTF">2025-05-22T19:56:40Z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0x010100470974B7780C42449E1B381D958C3DA6</vt:lpwstr>
  </property>
  <property fmtid="{D5CDD505-2E9C-101B-9397-08002B2CF9AE}" pid="3" name="MediaServiceImageTags">
    <vt:lpwstr/>
  </property>
</Properties>
</file>