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8" r:id="rId6"/>
    <p:sldId id="259" r:id="rId7"/>
    <p:sldId id="274" r:id="rId8"/>
    <p:sldId id="275" r:id="rId9"/>
    <p:sldId id="277" r:id="rId10"/>
    <p:sldId id="267" r:id="rId11"/>
    <p:sldId id="273" r:id="rId12"/>
    <p:sldId id="268" r:id="rId13"/>
    <p:sldId id="272"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0D041-6617-504E-50E6-EDD7C25B92DD}" v="119" dt="2024-09-30T11:29:59.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105" d="100"/>
          <a:sy n="105" d="100"/>
        </p:scale>
        <p:origin x="105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4067944" y="1340768"/>
            <a:ext cx="36004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9" name="Group 8"/>
          <p:cNvGrpSpPr/>
          <p:nvPr/>
        </p:nvGrpSpPr>
        <p:grpSpPr>
          <a:xfrm>
            <a:off x="413792" y="401747"/>
            <a:ext cx="8028384" cy="5157192"/>
            <a:chOff x="0" y="1"/>
            <a:chExt cx="9252520" cy="6886608"/>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52520" cy="6886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650" y="548680"/>
              <a:ext cx="4809590" cy="42484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grpSp>
      <p:sp>
        <p:nvSpPr>
          <p:cNvPr id="7" name="TextBox 6"/>
          <p:cNvSpPr txBox="1"/>
          <p:nvPr/>
        </p:nvSpPr>
        <p:spPr>
          <a:xfrm>
            <a:off x="4427984" y="1964680"/>
            <a:ext cx="864096" cy="830997"/>
          </a:xfrm>
          <a:prstGeom prst="rect">
            <a:avLst/>
          </a:prstGeom>
          <a:noFill/>
        </p:spPr>
        <p:txBody>
          <a:bodyPr wrap="square" lIns="91440" tIns="45720" rIns="91440" bIns="45720" rtlCol="0" anchor="t">
            <a:spAutoFit/>
          </a:bodyPr>
          <a:lstStyle/>
          <a:p>
            <a:r>
              <a:rPr lang="en-US" sz="1200" b="1" u="sng" dirty="0">
                <a:solidFill>
                  <a:srgbClr val="FF0000"/>
                </a:solidFill>
              </a:rPr>
              <a:t>PASO 6</a:t>
            </a:r>
          </a:p>
          <a:p>
            <a:r>
              <a:rPr lang="en-US" sz="1200" b="1" dirty="0" err="1">
                <a:solidFill>
                  <a:srgbClr val="FF0000"/>
                </a:solidFill>
              </a:rPr>
              <a:t>Informar</a:t>
            </a:r>
            <a:r>
              <a:rPr lang="en-US" sz="1200" b="1" dirty="0">
                <a:solidFill>
                  <a:srgbClr val="FF0000"/>
                </a:solidFill>
              </a:rPr>
              <a:t> e</a:t>
            </a:r>
            <a:endParaRPr lang="en-US" sz="1200" b="1" dirty="0">
              <a:solidFill>
                <a:srgbClr val="FF0000"/>
              </a:solidFill>
              <a:ea typeface="Calibri"/>
              <a:cs typeface="Calibri"/>
            </a:endParaRPr>
          </a:p>
          <a:p>
            <a:r>
              <a:rPr lang="en-US" sz="1200" b="1" dirty="0" err="1">
                <a:solidFill>
                  <a:srgbClr val="FF0000"/>
                </a:solidFill>
              </a:rPr>
              <a:t>involucrar</a:t>
            </a:r>
            <a:endParaRPr lang="en-US" sz="1200" b="1" dirty="0" err="1">
              <a:solidFill>
                <a:srgbClr val="FF0000"/>
              </a:solidFill>
              <a:ea typeface="Calibri"/>
              <a:cs typeface="Calibri"/>
            </a:endParaRPr>
          </a:p>
          <a:p>
            <a:endParaRPr lang="el-GR" sz="1200" b="1" dirty="0">
              <a:solidFill>
                <a:srgbClr val="FF0000"/>
              </a:solidFill>
            </a:endParaRPr>
          </a:p>
        </p:txBody>
      </p:sp>
      <p:sp>
        <p:nvSpPr>
          <p:cNvPr id="3" name="Subtitle 2"/>
          <p:cNvSpPr>
            <a:spLocks noGrp="1"/>
          </p:cNvSpPr>
          <p:nvPr>
            <p:ph type="subTitle" idx="1"/>
          </p:nvPr>
        </p:nvSpPr>
        <p:spPr>
          <a:xfrm>
            <a:off x="2195736" y="4653136"/>
            <a:ext cx="6400800" cy="334888"/>
          </a:xfrm>
        </p:spPr>
        <p:txBody>
          <a:bodyPr>
            <a:normAutofit fontScale="55000" lnSpcReduction="20000"/>
          </a:bodyPr>
          <a:lstStyle/>
          <a:p>
            <a:r>
              <a:rPr lang="en-US" b="1" dirty="0">
                <a:solidFill>
                  <a:srgbClr val="FF0000"/>
                </a:solidFill>
              </a:rPr>
              <a:t>M. Giannakopoulou</a:t>
            </a:r>
            <a:endParaRPr lang="el-GR" b="1" dirty="0">
              <a:solidFill>
                <a:srgbClr val="FF0000"/>
              </a:solidFill>
            </a:endParaRPr>
          </a:p>
        </p:txBody>
      </p:sp>
    </p:spTree>
    <p:extLst>
      <p:ext uri="{BB962C8B-B14F-4D97-AF65-F5344CB8AC3E}">
        <p14:creationId xmlns:p14="http://schemas.microsoft.com/office/powerpoint/2010/main" val="214055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Century Gothic" pitchFamily="34" charset="0"/>
              </a:rPr>
              <a:t>Recursos</a:t>
            </a:r>
            <a:r>
              <a:rPr lang="en-US" b="1" dirty="0">
                <a:latin typeface="Century Gothic" pitchFamily="34" charset="0"/>
              </a:rPr>
              <a:t> </a:t>
            </a:r>
            <a:r>
              <a:rPr lang="en-US" b="1" dirty="0" err="1">
                <a:latin typeface="Century Gothic" pitchFamily="34" charset="0"/>
              </a:rPr>
              <a:t>educativos</a:t>
            </a:r>
            <a:endParaRPr lang="el-GR" b="1" dirty="0">
              <a:latin typeface="Century Gothic" pitchFamily="34" charset="0"/>
            </a:endParaRP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https://www.ecoschools.global/seven-steps-methodology</a:t>
            </a:r>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a:t>¿Por qué informar e involucrar? </a:t>
            </a:r>
            <a:endParaRPr lang="el-GR" b="1" dirty="0"/>
          </a:p>
        </p:txBody>
      </p:sp>
      <p:sp>
        <p:nvSpPr>
          <p:cNvPr id="3" name="Content Placeholder 2"/>
          <p:cNvSpPr>
            <a:spLocks noGrp="1"/>
          </p:cNvSpPr>
          <p:nvPr>
            <p:ph idx="1"/>
          </p:nvPr>
        </p:nvSpPr>
        <p:spPr>
          <a:xfrm>
            <a:off x="493204" y="1124744"/>
            <a:ext cx="8229600" cy="4525963"/>
          </a:xfrm>
        </p:spPr>
        <p:txBody>
          <a:bodyPr vert="horz" lIns="91440" tIns="45720" rIns="91440" bIns="45720" rtlCol="0" anchor="t">
            <a:normAutofit fontScale="85000" lnSpcReduction="20000"/>
          </a:bodyPr>
          <a:lstStyle/>
          <a:p>
            <a:pPr algn="just"/>
            <a:r>
              <a:rPr lang="es-ES" b="1" dirty="0"/>
              <a:t>El programa </a:t>
            </a:r>
            <a:r>
              <a:rPr lang="es-ES" b="1" dirty="0" err="1"/>
              <a:t>Ecoescuelas</a:t>
            </a:r>
            <a:r>
              <a:rPr lang="es-ES" b="1" dirty="0"/>
              <a:t> comienza en el centro escolar, pero tiene como objetivo llegar a la comunidad en general. Esto es importante porque</a:t>
            </a:r>
            <a:r>
              <a:rPr lang="en-US" b="1" dirty="0"/>
              <a:t>:</a:t>
            </a:r>
          </a:p>
          <a:p>
            <a:pPr>
              <a:buFont typeface="Wingdings" pitchFamily="2" charset="2"/>
              <a:buChar char="Ø"/>
            </a:pPr>
            <a:r>
              <a:rPr lang="es-ES" dirty="0"/>
              <a:t>crea un sentido colectivo de responsabilidad</a:t>
            </a:r>
          </a:p>
          <a:p>
            <a:pPr algn="just">
              <a:buFont typeface="Wingdings" pitchFamily="2" charset="2"/>
              <a:buChar char="Ø"/>
            </a:pPr>
            <a:r>
              <a:rPr lang="es-ES" dirty="0"/>
              <a:t>garantiza que se tengan en cuenta todas las perspectivas e ideas</a:t>
            </a:r>
          </a:p>
          <a:p>
            <a:pPr algn="just">
              <a:buFont typeface="Wingdings" pitchFamily="2" charset="2"/>
              <a:buChar char="Ø"/>
            </a:pPr>
            <a:r>
              <a:rPr lang="es-ES" dirty="0"/>
              <a:t>promueve la noción de pertenencia a una comunidad</a:t>
            </a:r>
          </a:p>
          <a:p>
            <a:pPr>
              <a:buFont typeface="Wingdings" pitchFamily="2" charset="2"/>
              <a:buChar char="Ø"/>
            </a:pPr>
            <a:r>
              <a:rPr lang="es-ES" dirty="0"/>
              <a:t>amplifica el impacto general de las prácticas sostenibles</a:t>
            </a:r>
          </a:p>
          <a:p>
            <a:pPr algn="just">
              <a:buFont typeface="Wingdings" pitchFamily="2" charset="2"/>
              <a:buChar char="Ø"/>
            </a:pPr>
            <a:r>
              <a:rPr lang="es-ES" dirty="0"/>
              <a:t>promueve una cultura escolar más consciente y proactiva con el medio ambiente.</a:t>
            </a:r>
            <a:endParaRPr lang="el-GR" b="1" dirty="0"/>
          </a:p>
        </p:txBody>
      </p:sp>
      <p:sp>
        <p:nvSpPr>
          <p:cNvPr id="4" name="TextBox 3"/>
          <p:cNvSpPr txBox="1"/>
          <p:nvPr/>
        </p:nvSpPr>
        <p:spPr>
          <a:xfrm>
            <a:off x="827584" y="5229200"/>
            <a:ext cx="6408712" cy="369332"/>
          </a:xfrm>
          <a:prstGeom prst="rect">
            <a:avLst/>
          </a:prstGeom>
          <a:noFill/>
        </p:spPr>
        <p:txBody>
          <a:bodyPr wrap="square" rtlCol="0">
            <a:spAutoFit/>
          </a:bodyPr>
          <a:lstStyle/>
          <a:p>
            <a:r>
              <a:rPr lang="en-US" dirty="0">
                <a:hlinkClick r:id="rId2"/>
              </a:rPr>
              <a:t>https://www.ecoschools.global/seven-steps-methodology</a:t>
            </a:r>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s-ES" b="1" dirty="0"/>
              <a:t>Informar e involucrar a través de una variedad de medios</a:t>
            </a:r>
            <a:endParaRPr lang="el-GR" b="1" dirty="0"/>
          </a:p>
        </p:txBody>
      </p:sp>
      <p:sp>
        <p:nvSpPr>
          <p:cNvPr id="3" name="Content Placeholder 2"/>
          <p:cNvSpPr>
            <a:spLocks noGrp="1"/>
          </p:cNvSpPr>
          <p:nvPr>
            <p:ph idx="1"/>
          </p:nvPr>
        </p:nvSpPr>
        <p:spPr>
          <a:xfrm>
            <a:off x="457200" y="1484784"/>
            <a:ext cx="8579296" cy="4525963"/>
          </a:xfrm>
        </p:spPr>
        <p:txBody>
          <a:bodyPr>
            <a:normAutofit fontScale="92500" lnSpcReduction="10000"/>
          </a:bodyPr>
          <a:lstStyle/>
          <a:p>
            <a:pPr>
              <a:buFont typeface="Wingdings" pitchFamily="2" charset="2"/>
              <a:buChar char="Ø"/>
            </a:pPr>
            <a:r>
              <a:rPr lang="en-US" sz="2700" dirty="0" err="1"/>
              <a:t>asambleas</a:t>
            </a:r>
            <a:r>
              <a:rPr lang="en-US" sz="2700" dirty="0"/>
              <a:t> </a:t>
            </a:r>
            <a:r>
              <a:rPr lang="en-US" sz="2700" dirty="0" err="1"/>
              <a:t>escolares</a:t>
            </a:r>
            <a:endParaRPr lang="en-US" sz="2700" dirty="0"/>
          </a:p>
          <a:p>
            <a:pPr>
              <a:buFont typeface="Wingdings" pitchFamily="2" charset="2"/>
              <a:buChar char="Ø"/>
            </a:pPr>
            <a:r>
              <a:rPr lang="es-ES" sz="2700" dirty="0"/>
              <a:t>tablones de anuncios escolares</a:t>
            </a:r>
          </a:p>
          <a:p>
            <a:pPr>
              <a:buFont typeface="Wingdings" pitchFamily="2" charset="2"/>
              <a:buChar char="Ø"/>
            </a:pPr>
            <a:r>
              <a:rPr lang="es-ES" sz="2700" dirty="0"/>
              <a:t>boletines y sitios web escolares</a:t>
            </a:r>
          </a:p>
          <a:p>
            <a:pPr>
              <a:buFont typeface="Wingdings" pitchFamily="2" charset="2"/>
              <a:buChar char="Ø"/>
            </a:pPr>
            <a:r>
              <a:rPr lang="es-ES" sz="2700" dirty="0"/>
              <a:t>obras de teatro escolares</a:t>
            </a:r>
          </a:p>
          <a:p>
            <a:pPr>
              <a:buFont typeface="Wingdings" pitchFamily="2" charset="2"/>
              <a:buChar char="Ø"/>
            </a:pPr>
            <a:r>
              <a:rPr lang="es-ES" sz="2700" dirty="0"/>
              <a:t>dramas y desfiles de moda basados ​​en temas ambientales y sociales</a:t>
            </a:r>
          </a:p>
          <a:p>
            <a:pPr>
              <a:buFont typeface="Wingdings" pitchFamily="2" charset="2"/>
              <a:buChar char="Ø"/>
            </a:pPr>
            <a:r>
              <a:rPr lang="es-ES" sz="2700" dirty="0"/>
              <a:t>cartas a empresas y corporaciones</a:t>
            </a:r>
          </a:p>
          <a:p>
            <a:pPr>
              <a:buFont typeface="Wingdings" pitchFamily="2" charset="2"/>
              <a:buChar char="Ø"/>
            </a:pPr>
            <a:r>
              <a:rPr lang="es-ES" sz="2700" dirty="0"/>
              <a:t>prensa, radio y televisión locales y nacionales, etc.</a:t>
            </a:r>
          </a:p>
          <a:p>
            <a:pPr>
              <a:buFont typeface="Wingdings" pitchFamily="2" charset="2"/>
              <a:buChar char="Ø"/>
            </a:pPr>
            <a:r>
              <a:rPr lang="es-ES" sz="2700" dirty="0"/>
              <a:t>Días de Acción Global</a:t>
            </a:r>
          </a:p>
          <a:p>
            <a:pPr>
              <a:buFont typeface="Wingdings" pitchFamily="2" charset="2"/>
              <a:buChar char="Ø"/>
            </a:pPr>
            <a:r>
              <a:rPr lang="es-ES" sz="2700" dirty="0"/>
              <a:t>Premios, concursos y celebraciones (Premio FEE </a:t>
            </a:r>
            <a:r>
              <a:rPr lang="es-ES" sz="2700" dirty="0" err="1"/>
              <a:t>Teacher</a:t>
            </a:r>
            <a:r>
              <a:rPr lang="es-ES" sz="2700" dirty="0"/>
              <a:t>, Premio Bandera Verde)</a:t>
            </a:r>
            <a:endParaRPr lang="en-US" sz="2700"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a:p>
            <a:endParaRPr lang="en-US" dirty="0">
              <a:latin typeface="Century Gothic" pitchFamily="34" charset="0"/>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ES" sz="3200" b="1" dirty="0"/>
              <a:t>Pongamos la teoría en práctica: asambleas escolares y tablones de anuncios</a:t>
            </a:r>
            <a:endParaRPr lang="el-GR" sz="3200" b="1" dirty="0"/>
          </a:p>
        </p:txBody>
      </p:sp>
      <p:sp>
        <p:nvSpPr>
          <p:cNvPr id="7" name="Content Placeholder 2"/>
          <p:cNvSpPr>
            <a:spLocks noGrp="1"/>
          </p:cNvSpPr>
          <p:nvPr>
            <p:ph idx="1"/>
          </p:nvPr>
        </p:nvSpPr>
        <p:spPr>
          <a:xfrm>
            <a:off x="189856" y="1417638"/>
            <a:ext cx="8496944" cy="4176464"/>
          </a:xfrm>
        </p:spPr>
        <p:txBody>
          <a:bodyPr vert="horz" lIns="91440" tIns="45720" rIns="91440" bIns="45720" rtlCol="0" anchor="t">
            <a:noAutofit/>
          </a:bodyPr>
          <a:lstStyle/>
          <a:p>
            <a:pPr algn="just">
              <a:buFont typeface="Wingdings" pitchFamily="2" charset="2"/>
              <a:buChar char="Ø"/>
            </a:pPr>
            <a:r>
              <a:rPr lang="es-ES" sz="1800" dirty="0">
                <a:latin typeface="+mj-lt"/>
              </a:rPr>
              <a:t>El alumnado puede organizar una asamblea especial o una feria dedicada al proceso de su proyecto y los resultados. En el caso específico de la gestión de residuos, dependiendo de la edad y el nivel, el alumnado puede presentar sus proyectos sobre productos de origen biológico, los beneficios y desafíos de la bioeconomía y la idea de la economía circular. También pueden invitar a oradores invitados de las industrias o granjas locales de origen biológico para que hablen sobre su trabajo o sobre cómo se utiliza el compost, a los responsables políticos y al alcalde de la ciudad, que también pueden sugerir formas en las que el ayuntamiento puede contribuir a los esfuerzos del centro escolar por lograr cero residuos.</a:t>
            </a:r>
          </a:p>
          <a:p>
            <a:pPr algn="just">
              <a:buFont typeface="Wingdings" pitchFamily="2" charset="2"/>
              <a:buChar char="Ø"/>
            </a:pPr>
            <a:r>
              <a:rPr lang="es-ES" sz="1800" b="1" dirty="0">
                <a:latin typeface="+mj-lt"/>
              </a:rPr>
              <a:t>El Comité Ecológico </a:t>
            </a:r>
            <a:r>
              <a:rPr lang="es-ES" sz="1800" dirty="0">
                <a:latin typeface="+mj-lt"/>
              </a:rPr>
              <a:t>puede crear un tablón de anuncios con el tema de la bioeconomía con una breve presentación del Plan de Acción, los proyectos del alumnado  relacionados con la bioeconomía, infografías sobre materiales de origen biológico, los pasos que dieron para reducir los residuos y actualizaciones sobre las iniciativas de sostenibilidad del centro escolar, así como los próximos eventos y oportunidades de participación comunitaria.</a:t>
            </a:r>
            <a:endParaRPr lang="en-US" sz="1800" dirty="0">
              <a:latin typeface="+mj-lt"/>
            </a:endParaRPr>
          </a:p>
          <a:p>
            <a:endParaRPr lang="en-US" sz="2000" dirty="0">
              <a:latin typeface="+mj-lt"/>
            </a:endParaRPr>
          </a:p>
          <a:p>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167786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2060848"/>
            <a:ext cx="7560840" cy="2664296"/>
          </a:xfrm>
        </p:spPr>
        <p:txBody>
          <a:bodyPr vert="horz" lIns="91440" tIns="45720" rIns="91440" bIns="45720" rtlCol="0" anchor="t">
            <a:normAutofit fontScale="92500" lnSpcReduction="10000"/>
          </a:bodyPr>
          <a:lstStyle/>
          <a:p>
            <a:pPr algn="just"/>
            <a:r>
              <a:rPr lang="es-ES" sz="2000" b="1" dirty="0">
                <a:latin typeface="+mj-lt"/>
              </a:rPr>
              <a:t>El alumnado puede informar al público en general a través </a:t>
            </a:r>
            <a:r>
              <a:rPr lang="es-ES" sz="2000" dirty="0">
                <a:latin typeface="+mj-lt"/>
              </a:rPr>
              <a:t>de artículos en el boletín escolar y en el sitio web. Los artículos pueden incluir logros del alumnado , entrevistas con expertos y consejos para que otros centros escolares sigan un proyecto de cero residuos. Pueden publicarse en formato electrónico y podrían incluir enlaces a recursos educativos relacionados con la bioeconomía como una posible solución para la gestión de residuos y próximos eventos. Los artículos también pueden compartirse a través de la red de Jóvenes Reporteros por el Medio Ambiente (YRE), ya que pueden inspirar a más personas a actuar.</a:t>
            </a:r>
            <a:endParaRPr lang="en-US" sz="2000" dirty="0">
              <a:latin typeface="+mj-lt"/>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7956376" y="1"/>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a:stretch>
            <a:fillRect/>
          </a:stretch>
        </p:blipFill>
        <p:spPr>
          <a:xfrm>
            <a:off x="356978" y="188869"/>
            <a:ext cx="8468078" cy="1511939"/>
          </a:xfrm>
          <a:prstGeom prst="rect">
            <a:avLst/>
          </a:prstGeom>
        </p:spPr>
      </p:pic>
    </p:spTree>
    <p:extLst>
      <p:ext uri="{BB962C8B-B14F-4D97-AF65-F5344CB8AC3E}">
        <p14:creationId xmlns:p14="http://schemas.microsoft.com/office/powerpoint/2010/main" val="240673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Autofit/>
          </a:bodyPr>
          <a:lstStyle/>
          <a:p>
            <a:r>
              <a:rPr lang="en-US" sz="2800" b="1" dirty="0" err="1"/>
              <a:t>Pongamos</a:t>
            </a:r>
            <a:r>
              <a:rPr lang="en-US" sz="2800" b="1" dirty="0"/>
              <a:t> la </a:t>
            </a:r>
            <a:r>
              <a:rPr lang="en-US" sz="2800" b="1" dirty="0" err="1"/>
              <a:t>teoría</a:t>
            </a:r>
            <a:r>
              <a:rPr lang="en-US" sz="2800" b="1" dirty="0"/>
              <a:t> </a:t>
            </a:r>
            <a:r>
              <a:rPr lang="en-US" sz="2800" b="1" dirty="0" err="1"/>
              <a:t>en</a:t>
            </a:r>
            <a:r>
              <a:rPr lang="en-US" sz="2800" b="1" dirty="0"/>
              <a:t> </a:t>
            </a:r>
            <a:r>
              <a:rPr lang="en-US" sz="2800" b="1" dirty="0" err="1"/>
              <a:t>práctica</a:t>
            </a:r>
            <a:r>
              <a:rPr lang="en-US" sz="2800" b="1" dirty="0"/>
              <a:t>: </a:t>
            </a:r>
            <a:r>
              <a:rPr lang="en-US" sz="2800" b="1" dirty="0" err="1"/>
              <a:t>obras</a:t>
            </a:r>
            <a:r>
              <a:rPr lang="en-US" sz="2800" b="1" dirty="0"/>
              <a:t> de </a:t>
            </a:r>
            <a:r>
              <a:rPr lang="en-US" sz="2800" b="1" dirty="0" err="1"/>
              <a:t>teatro</a:t>
            </a:r>
            <a:r>
              <a:rPr lang="en-US" sz="2800" b="1" dirty="0"/>
              <a:t> </a:t>
            </a:r>
            <a:r>
              <a:rPr lang="en-US" sz="2800" b="1" dirty="0" err="1"/>
              <a:t>escolares</a:t>
            </a:r>
            <a:r>
              <a:rPr lang="en-US" sz="2800" b="1" dirty="0"/>
              <a:t>, </a:t>
            </a:r>
            <a:r>
              <a:rPr lang="en-US" sz="2800" b="1" dirty="0" err="1"/>
              <a:t>espectáculos</a:t>
            </a:r>
            <a:r>
              <a:rPr lang="en-US" sz="2800" b="1" dirty="0"/>
              <a:t> de feria</a:t>
            </a:r>
            <a:endParaRPr lang="el-GR" sz="2800" b="1" dirty="0"/>
          </a:p>
        </p:txBody>
      </p:sp>
      <p:sp>
        <p:nvSpPr>
          <p:cNvPr id="3" name="Content Placeholder 2"/>
          <p:cNvSpPr>
            <a:spLocks noGrp="1"/>
          </p:cNvSpPr>
          <p:nvPr>
            <p:ph idx="1"/>
          </p:nvPr>
        </p:nvSpPr>
        <p:spPr>
          <a:xfrm>
            <a:off x="395536" y="1196752"/>
            <a:ext cx="7992888" cy="5400600"/>
          </a:xfrm>
        </p:spPr>
        <p:txBody>
          <a:bodyPr vert="horz" lIns="91440" tIns="45720" rIns="91440" bIns="45720" rtlCol="0" anchor="t">
            <a:normAutofit/>
          </a:bodyPr>
          <a:lstStyle/>
          <a:p>
            <a:pPr algn="just">
              <a:buFont typeface="Wingdings" pitchFamily="2" charset="2"/>
              <a:buChar char="Ø"/>
            </a:pPr>
            <a:r>
              <a:rPr lang="es-ES" sz="2000" b="1" dirty="0">
                <a:latin typeface="+mj-lt"/>
              </a:rPr>
              <a:t>El alumnado más joven pueden </a:t>
            </a:r>
            <a:r>
              <a:rPr lang="es-ES" sz="2000" dirty="0">
                <a:latin typeface="+mj-lt"/>
              </a:rPr>
              <a:t>presentar una obra de teatro escolar y dar voz a los productos de origen biológico. Pueden crear personajes que narrarán cómo cobraron vida y los cambios por los que pasaron hasta llegar a su forma actual. Por ejemplo, la piel de plátano o las cáscaras de manzana pueden narrar cómo se convirtieron en abono. El alumnado puede escribir sus parodias a lo largo del año escolar y pueden mostrarlas el día de la graduación.</a:t>
            </a:r>
            <a:endParaRPr lang="en-US" sz="2000" dirty="0">
              <a:latin typeface="+mj-lt"/>
            </a:endParaRPr>
          </a:p>
          <a:p>
            <a:pPr algn="just">
              <a:buFont typeface="Wingdings" pitchFamily="2" charset="2"/>
              <a:buChar char="Ø"/>
            </a:pPr>
            <a:r>
              <a:rPr lang="es-ES" sz="2000" dirty="0">
                <a:latin typeface="+mj-lt"/>
              </a:rPr>
              <a:t>El alumnado  también pueden organizar un espectáculo de feria donde diseñen y fabriquen productos o arte con materiales o desechos reciclables. De esta manera, pueden resaltar la importancia de la economía circular y vender los productos para ganar dinero para las necesidades del centro escolar </a:t>
            </a:r>
            <a:endParaRPr lang="es-ES" sz="2000" dirty="0">
              <a:latin typeface="+mj-lt"/>
              <a:ea typeface="Calibri"/>
              <a:cs typeface="Calibri"/>
            </a:endParaRPr>
          </a:p>
          <a:p>
            <a:pPr>
              <a:buFont typeface="Wingdings" pitchFamily="2" charset="2"/>
              <a:buChar char="Ø"/>
            </a:pPr>
            <a:endParaRPr lang="en-US" sz="2000" dirty="0">
              <a:latin typeface="+mj-lt"/>
            </a:endParaRPr>
          </a:p>
        </p:txBody>
      </p:sp>
    </p:spTree>
    <p:extLst>
      <p:ext uri="{BB962C8B-B14F-4D97-AF65-F5344CB8AC3E}">
        <p14:creationId xmlns:p14="http://schemas.microsoft.com/office/powerpoint/2010/main" val="7070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48" y="201201"/>
            <a:ext cx="8537016" cy="1143000"/>
          </a:xfrm>
        </p:spPr>
        <p:txBody>
          <a:bodyPr>
            <a:normAutofit/>
          </a:bodyPr>
          <a:lstStyle/>
          <a:p>
            <a:pPr algn="l"/>
            <a:r>
              <a:rPr lang="es-ES" sz="3200" b="1" dirty="0"/>
              <a:t>Ideas: Cartas a empresas y corporaciones</a:t>
            </a:r>
            <a:endParaRPr lang="el-GR" sz="3200" b="1" dirty="0"/>
          </a:p>
        </p:txBody>
      </p:sp>
      <p:sp>
        <p:nvSpPr>
          <p:cNvPr id="3" name="Content Placeholder 2"/>
          <p:cNvSpPr>
            <a:spLocks noGrp="1"/>
          </p:cNvSpPr>
          <p:nvPr>
            <p:ph idx="1"/>
          </p:nvPr>
        </p:nvSpPr>
        <p:spPr>
          <a:xfrm>
            <a:off x="323528" y="1340768"/>
            <a:ext cx="8424936" cy="5040560"/>
          </a:xfrm>
        </p:spPr>
        <p:txBody>
          <a:bodyPr vert="horz" lIns="91440" tIns="45720" rIns="91440" bIns="45720" rtlCol="0" anchor="t">
            <a:noAutofit/>
          </a:bodyPr>
          <a:lstStyle/>
          <a:p>
            <a:pPr algn="just"/>
            <a:r>
              <a:rPr lang="es-ES" sz="1600" dirty="0">
                <a:latin typeface="+mj-lt"/>
              </a:rPr>
              <a:t>El alumnado puede escribir cartas a empresas y corporaciones locales explicando el plan de acción del centro escolar relacionado con la gestión de residuos a través de la bioeconomía (métodos de compostaje y reciclaje). Esta apertura a la comunidad en general puede ayudar al centro escolar a encontrar socios para proyectos, pasantías o patrocinios para iniciativas ecológicas.</a:t>
            </a:r>
            <a:endParaRPr lang="en-US" sz="1600" dirty="0">
              <a:latin typeface="+mj-lt"/>
            </a:endParaRPr>
          </a:p>
          <a:p>
            <a:endParaRPr lang="en-US" sz="1600" dirty="0">
              <a:latin typeface="+mj-lt"/>
            </a:endParaRPr>
          </a:p>
          <a:p>
            <a:pPr marL="0" indent="0">
              <a:buNone/>
            </a:pPr>
            <a:endParaRPr lang="en-US" sz="1600" dirty="0">
              <a:latin typeface="+mj-lt"/>
            </a:endParaRPr>
          </a:p>
          <a:p>
            <a:pPr algn="just"/>
            <a:r>
              <a:rPr lang="es-ES" sz="1600" dirty="0">
                <a:latin typeface="+mj-lt"/>
              </a:rPr>
              <a:t>El alumnado  también puede informar al público en general sobre sus iniciativas a través de la prensa nacional, la radio y la televisión. Pueden compartir sus proyectos como buenas prácticas con un impacto positivo e incluso pueden organizar entrevistas con estudiantes, profesores, padres y miembros del Comité Ecológico para discutir la importancia de la sostenibilidad y las innovaciones de base biológica y lo que aprendieron de su participación en los proyectos.</a:t>
            </a:r>
            <a:endParaRPr lang="en-US" sz="1600" dirty="0">
              <a:latin typeface="+mj-lt"/>
            </a:endParaRPr>
          </a:p>
          <a:p>
            <a:endParaRPr lang="el-GR" sz="1600" dirty="0">
              <a:latin typeface="+mj-lt"/>
            </a:endParaRPr>
          </a:p>
        </p:txBody>
      </p:sp>
    </p:spTree>
    <p:extLst>
      <p:ext uri="{BB962C8B-B14F-4D97-AF65-F5344CB8AC3E}">
        <p14:creationId xmlns:p14="http://schemas.microsoft.com/office/powerpoint/2010/main" val="3286767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44351"/>
            <a:ext cx="4983657" cy="4525963"/>
          </a:xfrm>
        </p:spPr>
        <p:txBody>
          <a:bodyPr vert="horz" lIns="91440" tIns="45720" rIns="91440" bIns="45720" rtlCol="0" anchor="t">
            <a:normAutofit fontScale="92500" lnSpcReduction="10000"/>
          </a:bodyPr>
          <a:lstStyle/>
          <a:p>
            <a:pPr algn="just"/>
            <a:r>
              <a:rPr lang="es-ES" sz="1800" dirty="0">
                <a:latin typeface="+mj-lt"/>
              </a:rPr>
              <a:t>Una de las formas más populares que tiene un centro escolar para informar al mundo entero sobre sus acciones es la participación en Días de Acción Global como el Día de la Tierra, el Día Mundial del Medio Ambiente o los Días de Acción Global de FEE. Estos brindan al alumnado  oportunidades de organizar eventos y talleres educativos centrados en la bioeconomía</a:t>
            </a:r>
            <a:r>
              <a:rPr lang="en-US" sz="1800" dirty="0">
                <a:latin typeface="+mj-lt"/>
              </a:rPr>
              <a:t>. </a:t>
            </a:r>
          </a:p>
          <a:p>
            <a:pPr algn="just"/>
            <a:r>
              <a:rPr lang="es-ES" sz="1800" dirty="0">
                <a:latin typeface="+mj-lt"/>
              </a:rPr>
              <a:t>La mayor ventaja de participar en estos eventos es que se promocionan ampliamente a través de las redes sociales y te ayudan a unir tu voz a millones de otras voces y crean un sentimiento de lucha por una causa común a pesar de la diversidad de razas, etnias, países, estatus socioeconómico, sexos, edades, etc. Estos días resaltan la noción de agencia y la responsabilidad que todos compartimos como ciudadanos del mundo de proteger la naturaleza.</a:t>
            </a:r>
            <a:endParaRPr lang="en-US" sz="1800" dirty="0">
              <a:latin typeface="+mj-lt"/>
            </a:endParaRPr>
          </a:p>
          <a:p>
            <a:endParaRPr lang="en-US" sz="1800" dirty="0">
              <a:latin typeface="+mj-lt"/>
            </a:endParaRPr>
          </a:p>
          <a:p>
            <a:endParaRPr lang="el-GR" sz="2000" dirty="0">
              <a:latin typeface="+mj-lt"/>
            </a:endParaRPr>
          </a:p>
        </p:txBody>
      </p:sp>
      <p:sp>
        <p:nvSpPr>
          <p:cNvPr id="4" name="Title 1"/>
          <p:cNvSpPr>
            <a:spLocks noGrp="1"/>
          </p:cNvSpPr>
          <p:nvPr>
            <p:ph type="title"/>
          </p:nvPr>
        </p:nvSpPr>
        <p:spPr/>
        <p:txBody>
          <a:bodyPr>
            <a:normAutofit/>
          </a:bodyPr>
          <a:lstStyle/>
          <a:p>
            <a:pPr algn="l"/>
            <a:r>
              <a:rPr lang="es-ES" sz="3200" b="1" dirty="0"/>
              <a:t>Ideas: Días de Acción Global</a:t>
            </a:r>
            <a:endParaRPr lang="el-GR" sz="3200" b="1" dirty="0"/>
          </a:p>
        </p:txBody>
      </p:sp>
      <p:pic>
        <p:nvPicPr>
          <p:cNvPr id="5122" name="Picture 2" descr="C:\Users\SIV\Desktop\Marianthi\SCHOOL\Athens College\Clubs\Environmental Club\2023-2024\Global Action Days FEE . Registered\LET’S GET CLIMATE READY! (1)\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88640"/>
            <a:ext cx="2861184" cy="23985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736" y="2587165"/>
            <a:ext cx="3664028"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201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713"/>
            <a:ext cx="8229600" cy="1143000"/>
          </a:xfrm>
        </p:spPr>
        <p:txBody>
          <a:bodyPr>
            <a:normAutofit/>
          </a:bodyPr>
          <a:lstStyle/>
          <a:p>
            <a:r>
              <a:rPr lang="en-US" b="1" dirty="0"/>
              <a:t>Ideas: </a:t>
            </a:r>
            <a:r>
              <a:rPr lang="en-US" b="1" dirty="0" err="1"/>
              <a:t>Premios</a:t>
            </a:r>
            <a:r>
              <a:rPr lang="en-US" b="1" dirty="0"/>
              <a:t> y </a:t>
            </a:r>
            <a:r>
              <a:rPr lang="en-US" b="1" dirty="0" err="1"/>
              <a:t>celebraciones</a:t>
            </a:r>
            <a:endParaRPr lang="el-GR" b="1" dirty="0"/>
          </a:p>
        </p:txBody>
      </p:sp>
      <p:sp>
        <p:nvSpPr>
          <p:cNvPr id="3" name="Content Placeholder 2"/>
          <p:cNvSpPr>
            <a:spLocks noGrp="1"/>
          </p:cNvSpPr>
          <p:nvPr>
            <p:ph idx="1"/>
          </p:nvPr>
        </p:nvSpPr>
        <p:spPr>
          <a:xfrm>
            <a:off x="395536" y="1052736"/>
            <a:ext cx="8352928" cy="5225007"/>
          </a:xfrm>
        </p:spPr>
        <p:txBody>
          <a:bodyPr vert="horz" lIns="91440" tIns="45720" rIns="91440" bIns="45720" rtlCol="0" anchor="t">
            <a:normAutofit/>
          </a:bodyPr>
          <a:lstStyle/>
          <a:p>
            <a:pPr algn="just"/>
            <a:r>
              <a:rPr lang="es-ES" sz="1800" b="1" dirty="0"/>
              <a:t>El premio Bandera Verde que recibe el alumnado  cada dos años es una oportunidad para que el centro escolar celebre sus logros. Esto da un impulso increíble a todas las personas involucradas en los proyectos e inspira </a:t>
            </a:r>
            <a:r>
              <a:rPr lang="es-ES" sz="1800" dirty="0"/>
              <a:t>a más personas a participar.</a:t>
            </a:r>
            <a:endParaRPr lang="es-ES" dirty="0"/>
          </a:p>
          <a:p>
            <a:pPr algn="just"/>
            <a:r>
              <a:rPr lang="es-ES" sz="1800" dirty="0"/>
              <a:t>El premio FEE </a:t>
            </a:r>
            <a:r>
              <a:rPr lang="es-ES" sz="1800" dirty="0" err="1"/>
              <a:t>Teacher</a:t>
            </a:r>
            <a:r>
              <a:rPr lang="es-ES" sz="1800" dirty="0"/>
              <a:t> </a:t>
            </a:r>
            <a:r>
              <a:rPr lang="es-ES" sz="1800" dirty="0" err="1"/>
              <a:t>Award</a:t>
            </a:r>
            <a:r>
              <a:rPr lang="es-ES" sz="1800" dirty="0"/>
              <a:t> es otra ocasión que motiva a los docentes de todo el mundo a involucrarse activamente en la educación ambiental, y los ganadores se presentan en un evento comunitario. El hecho de que se reconozca su esfuerzo y dedicación puede alentar a más educadores a crear proyectos con temas de bioeconomía.</a:t>
            </a:r>
            <a:endParaRPr lang="el-GR" sz="1800" b="1" u="sng" dirty="0">
              <a:latin typeface="Century Gothic" pitchFamily="34" charset="0"/>
            </a:endParaRPr>
          </a:p>
        </p:txBody>
      </p:sp>
      <p:pic>
        <p:nvPicPr>
          <p:cNvPr id="9219" name="Picture 3" descr="C:\Users\SIV\Desktop\Marianthi\SCHOOL\Athens College\Clubs\Environmental Club\2023-2024\ΒΡΑΒΕΥΣΕΙΣ\ΟΙΚΟΛΟΓΙΚΑ ΣΧΟΛΕΙΑ ΠΡΑΣΙΝΗ ΣΗΜΑΙΑ ΑΓΓΛΙΚ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645024"/>
            <a:ext cx="3195993" cy="239699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109" y="3645024"/>
            <a:ext cx="2886438" cy="216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516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 nuevo documento." ma:contentTypeScope="" ma:versionID="40afa04be78e55ce232cf9edfaf98a14">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94e59498d326a42c3f778056c4c213e8"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Etiquetas de imagen"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35F149-0B9C-40CB-8213-CF5AD9ECF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2372170-6168-4E82-AB60-ECAB83B37457}">
  <ds:schemaRefs>
    <ds:schemaRef ds:uri="4b029ac4-2790-4e9d-b1ba-d309a41950a3"/>
    <ds:schemaRef ds:uri="http://schemas.openxmlformats.org/package/2006/metadata/core-properties"/>
    <ds:schemaRef ds:uri="http://purl.org/dc/elements/1.1/"/>
    <ds:schemaRef ds:uri="http://schemas.microsoft.com/office/2006/documentManagement/types"/>
    <ds:schemaRef ds:uri="4cb37d89-296d-4697-a3a4-f9df7f39d0ef"/>
    <ds:schemaRef ds:uri="http://purl.org/dc/dcmitype/"/>
    <ds:schemaRef ds:uri="http://schemas.microsoft.com/office/infopath/2007/PartnerControls"/>
    <ds:schemaRef ds:uri="http://www.w3.org/XML/1998/namespac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E7F758E-9EBE-4807-B83C-1FB6719D57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1044</Words>
  <Application>Microsoft Office PowerPoint</Application>
  <PresentationFormat>Presentazione su schermo (4:3)</PresentationFormat>
  <Paragraphs>45</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Century Gothic</vt:lpstr>
      <vt:lpstr>Wingdings</vt:lpstr>
      <vt:lpstr>Office Theme</vt:lpstr>
      <vt:lpstr>Presentazione standard di PowerPoint</vt:lpstr>
      <vt:lpstr>¿Por qué informar e involucrar? </vt:lpstr>
      <vt:lpstr>Informar e involucrar a través de una variedad de medios</vt:lpstr>
      <vt:lpstr>Pongamos la teoría en práctica: asambleas escolares y tablones de anuncios</vt:lpstr>
      <vt:lpstr>Presentazione standard di PowerPoint</vt:lpstr>
      <vt:lpstr>Pongamos la teoría en práctica: obras de teatro escolares, espectáculos de feria</vt:lpstr>
      <vt:lpstr>Ideas: Cartas a empresas y corporaciones</vt:lpstr>
      <vt:lpstr>Ideas: Días de Acción Global</vt:lpstr>
      <vt:lpstr>Ideas: Premios y celebraciones</vt:lpstr>
      <vt:lpstr>Recursos educativos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101</cp:revision>
  <dcterms:created xsi:type="dcterms:W3CDTF">2024-05-12T12:39:55Z</dcterms:created>
  <dcterms:modified xsi:type="dcterms:W3CDTF">2025-05-22T12:32:34Z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ies>
</file>