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4" r:id="rId5"/>
    <p:sldId id="258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4AFCDE7-C165-9BAC-4808-5AFF3ECDAE84}" name="Reeza Hanselmann" initials="RH" userId="S::reeza@fee.global::796f332d-99f5-4e2b-9f97-6b67832b3c8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 autoAdjust="0"/>
    <p:restoredTop sz="94660"/>
  </p:normalViewPr>
  <p:slideViewPr>
    <p:cSldViewPr>
      <p:cViewPr varScale="1">
        <p:scale>
          <a:sx n="90" d="100"/>
          <a:sy n="90" d="100"/>
        </p:scale>
        <p:origin x="331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21" Type="http://schemas.openxmlformats.org/officeDocument/2006/relationships/image" Target="../media/image25.svg"/><Relationship Id="rId34" Type="http://schemas.openxmlformats.org/officeDocument/2006/relationships/image" Target="../media/image38.pn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5" Type="http://schemas.openxmlformats.org/officeDocument/2006/relationships/image" Target="../media/image29.svg"/><Relationship Id="rId33" Type="http://schemas.openxmlformats.org/officeDocument/2006/relationships/image" Target="../media/image37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emf"/><Relationship Id="rId5" Type="http://schemas.openxmlformats.org/officeDocument/2006/relationships/image" Target="../media/image9.emf"/><Relationship Id="rId15" Type="http://schemas.openxmlformats.org/officeDocument/2006/relationships/image" Target="../media/image19.svg"/><Relationship Id="rId23" Type="http://schemas.openxmlformats.org/officeDocument/2006/relationships/image" Target="../media/image27.svg"/><Relationship Id="rId28" Type="http://schemas.openxmlformats.org/officeDocument/2006/relationships/image" Target="../media/image32.png"/><Relationship Id="rId36" Type="http://schemas.openxmlformats.org/officeDocument/2006/relationships/image" Target="../media/image40.emf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31" Type="http://schemas.openxmlformats.org/officeDocument/2006/relationships/image" Target="../media/image35.svg"/><Relationship Id="rId4" Type="http://schemas.openxmlformats.org/officeDocument/2006/relationships/image" Target="../media/image8.svg"/><Relationship Id="rId9" Type="http://schemas.openxmlformats.org/officeDocument/2006/relationships/image" Target="../media/image13.sv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svg"/><Relationship Id="rId8" Type="http://schemas.openxmlformats.org/officeDocument/2006/relationships/image" Target="../media/image12.pn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625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0425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1510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52DB5F41-4F2B-4328-AE49-3707D2F74D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591" y="3100017"/>
            <a:ext cx="4410681" cy="124821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 of the</a:t>
            </a:r>
            <a:br>
              <a:rPr lang="en-US" dirty="0"/>
            </a:br>
            <a:r>
              <a:rPr lang="en-US" dirty="0"/>
              <a:t>presentation</a:t>
            </a:r>
            <a:endParaRPr lang="pt-PT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D4662E1A-1852-420A-BF5C-6602BA6CF8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4590" y="4552533"/>
            <a:ext cx="2946486" cy="60547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>
              <a:buNone/>
              <a:defRPr sz="1875" b="0">
                <a:solidFill>
                  <a:srgbClr val="3BFF9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 here, if needed</a:t>
            </a:r>
            <a:endParaRPr lang="pt-PT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551FBB9-4D3D-4135-9095-7A3090D099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4591" y="5797201"/>
            <a:ext cx="2458641" cy="378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350" b="1">
                <a:solidFill>
                  <a:srgbClr val="02967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350" b="1">
                <a:solidFill>
                  <a:srgbClr val="02967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350" b="1">
                <a:solidFill>
                  <a:srgbClr val="02967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350" b="1">
                <a:solidFill>
                  <a:srgbClr val="02967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Date/Event Info</a:t>
            </a:r>
            <a:endParaRPr lang="en-PT" dirty="0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8B555D08-2146-440F-99EA-4CF91903ED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4033" y="5374979"/>
            <a:ext cx="79734" cy="1262462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A28B3EA1-BE00-40B5-A69B-9FAA1BE005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4590" y="871323"/>
            <a:ext cx="1950577" cy="11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64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nal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739BA59-69B5-4BA8-A153-9A136681CF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31618" y="1430655"/>
            <a:ext cx="2880766" cy="7078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="1" i="0">
                <a:solidFill>
                  <a:srgbClr val="3BFF9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Thank you!</a:t>
            </a:r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FA736C32-83BF-4701-A120-C92EB277E8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44033" y="5371583"/>
            <a:ext cx="79734" cy="1262462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58CDCDE3-95BD-4EF2-825B-A47CF3185D7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1217" y="6388617"/>
            <a:ext cx="1090543" cy="231741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DC678C40-A850-4661-8B14-B0CBF6F8754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52214" y="1093564"/>
            <a:ext cx="823913" cy="1172046"/>
          </a:xfrm>
          <a:prstGeom prst="rect">
            <a:avLst/>
          </a:prstGeom>
        </p:spPr>
      </p:pic>
      <p:sp>
        <p:nvSpPr>
          <p:cNvPr id="27" name="Subtitle 2">
            <a:extLst>
              <a:ext uri="{FF2B5EF4-FFF2-40B4-BE49-F238E27FC236}">
                <a16:creationId xmlns:a16="http://schemas.microsoft.com/office/drawing/2014/main" id="{AF2798AB-B03B-4E95-A1C8-85C4332642A4}"/>
              </a:ext>
            </a:extLst>
          </p:cNvPr>
          <p:cNvSpPr txBox="1">
            <a:spLocks/>
          </p:cNvSpPr>
          <p:nvPr userDrawn="1"/>
        </p:nvSpPr>
        <p:spPr>
          <a:xfrm>
            <a:off x="6661739" y="1322831"/>
            <a:ext cx="1924667" cy="27477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20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8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info@genb-project.eu</a:t>
            </a:r>
            <a:endParaRPr lang="pt-PT" sz="1400" dirty="0"/>
          </a:p>
        </p:txBody>
      </p:sp>
      <p:pic>
        <p:nvPicPr>
          <p:cNvPr id="33" name="Gráfico 32">
            <a:extLst>
              <a:ext uri="{FF2B5EF4-FFF2-40B4-BE49-F238E27FC236}">
                <a16:creationId xmlns:a16="http://schemas.microsoft.com/office/drawing/2014/main" id="{8AA900D8-A334-424B-AE3E-2F7EBD02C21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4591" y="3760222"/>
            <a:ext cx="1000125" cy="85725"/>
          </a:xfrm>
          <a:prstGeom prst="rect">
            <a:avLst/>
          </a:prstGeom>
        </p:spPr>
      </p:pic>
      <p:pic>
        <p:nvPicPr>
          <p:cNvPr id="34" name="Gráfico 33">
            <a:extLst>
              <a:ext uri="{FF2B5EF4-FFF2-40B4-BE49-F238E27FC236}">
                <a16:creationId xmlns:a16="http://schemas.microsoft.com/office/drawing/2014/main" id="{DA986E21-9F1B-467B-B797-668AC0F7C76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8416" y="4497388"/>
            <a:ext cx="717181" cy="272731"/>
          </a:xfrm>
          <a:prstGeom prst="rect">
            <a:avLst/>
          </a:prstGeom>
        </p:spPr>
      </p:pic>
      <p:pic>
        <p:nvPicPr>
          <p:cNvPr id="35" name="Gráfico 34">
            <a:extLst>
              <a:ext uri="{FF2B5EF4-FFF2-40B4-BE49-F238E27FC236}">
                <a16:creationId xmlns:a16="http://schemas.microsoft.com/office/drawing/2014/main" id="{F1D1AEB0-6D60-4A56-B5BC-B563653CD30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84828" y="4513199"/>
            <a:ext cx="941957" cy="250520"/>
          </a:xfrm>
          <a:prstGeom prst="rect">
            <a:avLst/>
          </a:prstGeom>
        </p:spPr>
      </p:pic>
      <p:pic>
        <p:nvPicPr>
          <p:cNvPr id="36" name="Gráfico 35">
            <a:extLst>
              <a:ext uri="{FF2B5EF4-FFF2-40B4-BE49-F238E27FC236}">
                <a16:creationId xmlns:a16="http://schemas.microsoft.com/office/drawing/2014/main" id="{700DF2AE-4F0C-43A5-B1C6-D4553E74F0F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780042" y="4458256"/>
            <a:ext cx="807762" cy="289199"/>
          </a:xfrm>
          <a:prstGeom prst="rect">
            <a:avLst/>
          </a:prstGeom>
        </p:spPr>
      </p:pic>
      <p:pic>
        <p:nvPicPr>
          <p:cNvPr id="38" name="Gráfico 37">
            <a:extLst>
              <a:ext uri="{FF2B5EF4-FFF2-40B4-BE49-F238E27FC236}">
                <a16:creationId xmlns:a16="http://schemas.microsoft.com/office/drawing/2014/main" id="{1BFABBAE-E945-44EB-9261-7C37EC0919B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17477" y="5375204"/>
            <a:ext cx="339925" cy="319929"/>
          </a:xfrm>
          <a:prstGeom prst="rect">
            <a:avLst/>
          </a:prstGeom>
        </p:spPr>
      </p:pic>
      <p:pic>
        <p:nvPicPr>
          <p:cNvPr id="40" name="Gráfico 39">
            <a:extLst>
              <a:ext uri="{FF2B5EF4-FFF2-40B4-BE49-F238E27FC236}">
                <a16:creationId xmlns:a16="http://schemas.microsoft.com/office/drawing/2014/main" id="{2211E6CE-999D-47CA-8E78-77170CD7D08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069006" y="5361922"/>
            <a:ext cx="636077" cy="361906"/>
          </a:xfrm>
          <a:prstGeom prst="rect">
            <a:avLst/>
          </a:prstGeom>
        </p:spPr>
      </p:pic>
      <p:pic>
        <p:nvPicPr>
          <p:cNvPr id="41" name="Gráfico 40">
            <a:extLst>
              <a:ext uri="{FF2B5EF4-FFF2-40B4-BE49-F238E27FC236}">
                <a16:creationId xmlns:a16="http://schemas.microsoft.com/office/drawing/2014/main" id="{D417C3C7-36BE-47D9-B71C-7B4B814AA79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166042" y="5418276"/>
            <a:ext cx="991160" cy="245235"/>
          </a:xfrm>
          <a:prstGeom prst="rect">
            <a:avLst/>
          </a:prstGeom>
        </p:spPr>
      </p:pic>
      <p:pic>
        <p:nvPicPr>
          <p:cNvPr id="43" name="Gráfico 42">
            <a:extLst>
              <a:ext uri="{FF2B5EF4-FFF2-40B4-BE49-F238E27FC236}">
                <a16:creationId xmlns:a16="http://schemas.microsoft.com/office/drawing/2014/main" id="{CD3C49D6-C161-43F3-B8FA-DE758A367BA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563767" y="5405865"/>
            <a:ext cx="689113" cy="270058"/>
          </a:xfrm>
          <a:prstGeom prst="rect">
            <a:avLst/>
          </a:prstGeom>
        </p:spPr>
      </p:pic>
      <p:pic>
        <p:nvPicPr>
          <p:cNvPr id="44" name="Gráfico 43">
            <a:extLst>
              <a:ext uri="{FF2B5EF4-FFF2-40B4-BE49-F238E27FC236}">
                <a16:creationId xmlns:a16="http://schemas.microsoft.com/office/drawing/2014/main" id="{304D794F-DA24-4EA6-8328-622538FFF52A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734682" y="5427345"/>
            <a:ext cx="879432" cy="269825"/>
          </a:xfrm>
          <a:prstGeom prst="rect">
            <a:avLst/>
          </a:prstGeom>
        </p:spPr>
      </p:pic>
      <p:pic>
        <p:nvPicPr>
          <p:cNvPr id="46" name="Imagem 45" descr="Uma imagem com texto&#10;&#10;Descrição gerada automaticamente">
            <a:extLst>
              <a:ext uri="{FF2B5EF4-FFF2-40B4-BE49-F238E27FC236}">
                <a16:creationId xmlns:a16="http://schemas.microsoft.com/office/drawing/2014/main" id="{C04E755E-BE1A-4C5C-A626-889F184C4001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605" y="4451644"/>
            <a:ext cx="966454" cy="348853"/>
          </a:xfrm>
          <a:prstGeom prst="rect">
            <a:avLst/>
          </a:prstGeom>
        </p:spPr>
      </p:pic>
      <p:pic>
        <p:nvPicPr>
          <p:cNvPr id="48" name="Imagem 47" descr="Uma imagem com texto, relógio&#10;&#10;Descrição gerada automaticamente">
            <a:extLst>
              <a:ext uri="{FF2B5EF4-FFF2-40B4-BE49-F238E27FC236}">
                <a16:creationId xmlns:a16="http://schemas.microsoft.com/office/drawing/2014/main" id="{15E9BBCE-4D5C-411B-A8A2-554B3BE2B675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010" y="4482740"/>
            <a:ext cx="971023" cy="302744"/>
          </a:xfrm>
          <a:prstGeom prst="rect">
            <a:avLst/>
          </a:prstGeom>
        </p:spPr>
      </p:pic>
      <p:pic>
        <p:nvPicPr>
          <p:cNvPr id="26" name="Gráfico 25">
            <a:extLst>
              <a:ext uri="{FF2B5EF4-FFF2-40B4-BE49-F238E27FC236}">
                <a16:creationId xmlns:a16="http://schemas.microsoft.com/office/drawing/2014/main" id="{FD6D74B2-0E4D-478A-8296-7E486FBB1508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53439" y="1324038"/>
            <a:ext cx="1947246" cy="1160102"/>
          </a:xfrm>
          <a:prstGeom prst="rect">
            <a:avLst/>
          </a:prstGeom>
        </p:spPr>
      </p:pic>
      <p:pic>
        <p:nvPicPr>
          <p:cNvPr id="2" name="Gráfico 28">
            <a:extLst>
              <a:ext uri="{FF2B5EF4-FFF2-40B4-BE49-F238E27FC236}">
                <a16:creationId xmlns:a16="http://schemas.microsoft.com/office/drawing/2014/main" id="{33452801-4C56-A3EB-1D79-4DDABD5B254B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652214" y="2640425"/>
            <a:ext cx="276225" cy="276225"/>
          </a:xfrm>
          <a:prstGeom prst="rect">
            <a:avLst/>
          </a:prstGeom>
        </p:spPr>
      </p:pic>
      <p:pic>
        <p:nvPicPr>
          <p:cNvPr id="3" name="Gráfico 29">
            <a:extLst>
              <a:ext uri="{FF2B5EF4-FFF2-40B4-BE49-F238E27FC236}">
                <a16:creationId xmlns:a16="http://schemas.microsoft.com/office/drawing/2014/main" id="{BDCD4EC8-5022-AE90-E8FF-AAB74ADBB7F6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7064170" y="2640425"/>
            <a:ext cx="276225" cy="276225"/>
          </a:xfrm>
          <a:prstGeom prst="rect">
            <a:avLst/>
          </a:prstGeom>
        </p:spPr>
      </p:pic>
      <p:pic>
        <p:nvPicPr>
          <p:cNvPr id="4" name="Gráfico 35">
            <a:extLst>
              <a:ext uri="{FF2B5EF4-FFF2-40B4-BE49-F238E27FC236}">
                <a16:creationId xmlns:a16="http://schemas.microsoft.com/office/drawing/2014/main" id="{D86ACDDF-C574-3695-9126-C301F6CEF4E2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7476126" y="2640425"/>
            <a:ext cx="276225" cy="276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863A15-46B3-7B80-19D8-A43D3A5DAB1B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8300038" y="2640425"/>
            <a:ext cx="276225" cy="276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EA3654-27E8-5D9E-3FEC-A4F620BB334C}"/>
              </a:ext>
            </a:extLst>
          </p:cNvPr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7888082" y="2640425"/>
            <a:ext cx="276225" cy="27622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D91B25E5-22CF-6773-B872-445B56878078}"/>
              </a:ext>
            </a:extLst>
          </p:cNvPr>
          <p:cNvSpPr txBox="1">
            <a:spLocks/>
          </p:cNvSpPr>
          <p:nvPr userDrawn="1"/>
        </p:nvSpPr>
        <p:spPr>
          <a:xfrm>
            <a:off x="6661739" y="2355984"/>
            <a:ext cx="1924667" cy="27477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20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8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0" i="0" dirty="0">
                <a:solidFill>
                  <a:schemeClr val="bg1"/>
                </a:solidFill>
                <a:effectLst/>
                <a:latin typeface="PuviRegular"/>
              </a:rPr>
              <a:t>@BIOVOICES</a:t>
            </a:r>
            <a:endParaRPr lang="pt-P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136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446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095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4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9966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9395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6244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2783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27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328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oschools.global/seven-steps-methodology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oschools.global/seven-steps-methodolog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75E06E-4BA7-48E6-B3EA-9604936F0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77" y="3299146"/>
            <a:ext cx="5597489" cy="1248212"/>
          </a:xfrm>
        </p:spPr>
        <p:txBody>
          <a:bodyPr/>
          <a:lstStyle/>
          <a:p>
            <a:r>
              <a:rPr lang="pt-PT" sz="4000" dirty="0">
                <a:latin typeface="Calibri"/>
                <a:ea typeface="Calibri"/>
                <a:cs typeface="Calibri"/>
              </a:rPr>
              <a:t>Materiais de Formação</a:t>
            </a:r>
            <a:endParaRPr lang="pt-PT" dirty="0">
              <a:ea typeface="Calibri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8A2EDF0-7A23-40CD-8304-26565CF088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921" y="4426821"/>
            <a:ext cx="4824536" cy="605474"/>
          </a:xfrm>
        </p:spPr>
        <p:txBody>
          <a:bodyPr>
            <a:normAutofit/>
          </a:bodyPr>
          <a:lstStyle/>
          <a:p>
            <a:r>
              <a:rPr lang="pt-BR" sz="1800" dirty="0"/>
              <a:t>PASSO 6: INFORMAR E ENVOLVER</a:t>
            </a:r>
            <a:endParaRPr lang="en-US" sz="1800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4C2DCD10-8365-B4BF-0AC7-4A21E2DEDF70}"/>
              </a:ext>
            </a:extLst>
          </p:cNvPr>
          <p:cNvSpPr txBox="1">
            <a:spLocks/>
          </p:cNvSpPr>
          <p:nvPr/>
        </p:nvSpPr>
        <p:spPr>
          <a:xfrm>
            <a:off x="635131" y="5517232"/>
            <a:ext cx="2946486" cy="60547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75" b="0" kern="1200">
                <a:solidFill>
                  <a:srgbClr val="3BFF9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M. </a:t>
            </a:r>
            <a:r>
              <a:rPr lang="en-US" dirty="0" err="1"/>
              <a:t>Giannakopoulou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59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latin typeface="Century Gothic" pitchFamily="34" charset="0"/>
              </a:rPr>
              <a:t>Recursos</a:t>
            </a:r>
            <a:r>
              <a:rPr lang="en-US" sz="3600" b="1" dirty="0">
                <a:latin typeface="Century Gothic" pitchFamily="34" charset="0"/>
              </a:rPr>
              <a:t> </a:t>
            </a:r>
            <a:r>
              <a:rPr lang="en-US" sz="3600" b="1" dirty="0" err="1">
                <a:latin typeface="Century Gothic" pitchFamily="34" charset="0"/>
              </a:rPr>
              <a:t>Educativos</a:t>
            </a:r>
            <a:endParaRPr lang="el-GR" sz="3600" b="1" dirty="0">
              <a:latin typeface="Century Gothic" pitchFamily="34" charset="0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</a:t>
            </a:r>
            <a:r>
              <a:rPr lang="en-US">
                <a:hlinkClick r:id="rId2"/>
              </a:rPr>
              <a:t>://www.ecoschools.global/seven-steps-methodology</a:t>
            </a:r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272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B9969519-20DA-435A-ABBE-35BEA14379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27068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16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Porquê</a:t>
            </a:r>
            <a:r>
              <a:rPr lang="en-US" sz="3600" b="1" dirty="0"/>
              <a:t> </a:t>
            </a:r>
            <a:r>
              <a:rPr lang="en-US" sz="3600" b="1" dirty="0" err="1"/>
              <a:t>informar</a:t>
            </a:r>
            <a:r>
              <a:rPr lang="en-US" sz="3600" b="1" dirty="0"/>
              <a:t> e </a:t>
            </a:r>
            <a:r>
              <a:rPr lang="en-US" sz="3600" b="1" dirty="0" err="1"/>
              <a:t>envolver</a:t>
            </a:r>
            <a:r>
              <a:rPr lang="en-US" sz="3600" b="1" dirty="0"/>
              <a:t>?</a:t>
            </a:r>
            <a:endParaRPr lang="el-G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160" y="1026402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BR" b="1" dirty="0"/>
              <a:t>O Programa Eco Escolas começa na escola, mas visa chegar à comunidade em geral. Isto é importante porque:</a:t>
            </a:r>
            <a:endParaRPr lang="en-US" b="1" dirty="0"/>
          </a:p>
          <a:p>
            <a:pPr>
              <a:buFont typeface="Wingdings" pitchFamily="2" charset="2"/>
              <a:buChar char="Ø"/>
            </a:pPr>
            <a:r>
              <a:rPr lang="pt-BR" dirty="0"/>
              <a:t>cria um sentido coletivo de responsabilidade
garante que todas as perspetivas e ideias são tidas em conta
promove a noção de pertença a uma comunidade 
amplifica o impacto global das práticas sustentáveis
Promove uma cultura escolar mais consciente do ponto de vista ambiental e proativa.</a:t>
            </a:r>
            <a:endParaRPr lang="el-GR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0702" y="5229200"/>
            <a:ext cx="6847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2"/>
              </a:rPr>
              <a:t>https://www.ecoschools.global/seven-steps-methodology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86430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27063"/>
            <a:ext cx="7560840" cy="1143000"/>
          </a:xfrm>
        </p:spPr>
        <p:txBody>
          <a:bodyPr>
            <a:noAutofit/>
          </a:bodyPr>
          <a:lstStyle/>
          <a:p>
            <a:r>
              <a:rPr lang="pt-BR" sz="3600" b="1" dirty="0"/>
              <a:t>Informar e envolver através de uma variedade de meios de comunicação</a:t>
            </a:r>
            <a:endParaRPr lang="el-G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15937"/>
            <a:ext cx="8686800" cy="452596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pt-BR" sz="3100" dirty="0"/>
              <a:t>Assembleias escolares
quadros de avisos escolares
boletins informativos e sites escolares
Brincadeiras escolares
dramas e desfiles de moda baseados em questões ambientais e sociais
 Cartas para empresas e corporações
imprensa local e nacional, rádio e televisão, etc
Jornadas de Ação Global
Prémios e Concursos e Celebrações (FEE Teacher Award, Green Flag Award)</a:t>
            </a:r>
            <a:endParaRPr lang="en-US" dirty="0">
              <a:latin typeface="Century Gothic" pitchFamily="34" charset="0"/>
            </a:endParaRPr>
          </a:p>
          <a:p>
            <a:endParaRPr lang="en-US" dirty="0">
              <a:latin typeface="Century Gothic" pitchFamily="34" charset="0"/>
            </a:endParaRPr>
          </a:p>
          <a:p>
            <a:endParaRPr lang="en-US" dirty="0">
              <a:latin typeface="Century Gothic" pitchFamily="34" charset="0"/>
            </a:endParaRPr>
          </a:p>
          <a:p>
            <a:endParaRPr lang="en-US" dirty="0">
              <a:latin typeface="Century Gothic" pitchFamily="34" charset="0"/>
            </a:endParaRPr>
          </a:p>
          <a:p>
            <a:endParaRPr lang="en-US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490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 dirty="0"/>
              <a:t>Vamos colocar a teoria em prática-</a:t>
            </a:r>
            <a:br>
              <a:rPr lang="pt-BR" sz="3200" b="1" dirty="0"/>
            </a:br>
            <a:r>
              <a:rPr lang="pt-BR" sz="3200" b="1" dirty="0"/>
              <a:t>Assembleias escolares &amp; Quadros de Avisos</a:t>
            </a:r>
            <a:endParaRPr lang="el-G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352928" cy="518457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1800" dirty="0">
                <a:latin typeface="+mj-lt"/>
              </a:rPr>
              <a:t>Os alunos podem organizar uma assembleia especial ou uma feira dedicada ao processo do seu projeto e aos resultados. No caso específico da gestão de resíduos, dependendo da idade e do nível, os alunos podem apresentar os seus projetos sobre produtos de base biológica, os benefícios e desafios da Bioeconomia e a ideia de economia circular. Eles também podem convidar palestrantes convidados de bioindústrias locais ou fazendas para falar sobre seu trabalho ou como o composto é usado, formuladores de políticas e o prefeito da cidade, que também podem sugerir maneiras de o conselho municipal contribuir para os esforços da escola para o desperdício zero. 
</a:t>
            </a:r>
            <a:r>
              <a:rPr lang="pt-BR" sz="1800" b="1" dirty="0">
                <a:latin typeface="+mj-lt"/>
              </a:rPr>
              <a:t>O Comité Ecológico pode </a:t>
            </a:r>
            <a:r>
              <a:rPr lang="pt-BR" sz="1800" dirty="0">
                <a:latin typeface="+mj-lt"/>
              </a:rPr>
              <a:t>criar um quadro de avisos com o tema da Bioeconomia com uma breve apresentação do Plano de Ação, dos projetos dos alunos relacionados com a Bioeconomia, infografias sobre materiais de base biológica, as medidas que tomaram para a redução de resíduos e atualizações sobre as iniciativas de sustentabilidade da escola, bem como os próximos eventos e oportunidades de envolvimento da comunidade.</a:t>
            </a:r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622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8229600" cy="1143000"/>
          </a:xfrm>
        </p:spPr>
        <p:txBody>
          <a:bodyPr>
            <a:noAutofit/>
          </a:bodyPr>
          <a:lstStyle/>
          <a:p>
            <a:r>
              <a:rPr lang="pt-BR" sz="3200" b="1" dirty="0"/>
              <a:t>Vamos colocar a teoria em prática - Boletins Escolares e sites</a:t>
            </a:r>
            <a:endParaRPr lang="el-G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7992888" cy="3744416"/>
          </a:xfrm>
        </p:spPr>
        <p:txBody>
          <a:bodyPr>
            <a:noAutofit/>
          </a:bodyPr>
          <a:lstStyle/>
          <a:p>
            <a:r>
              <a:rPr lang="pt-BR" sz="2200" dirty="0">
                <a:latin typeface="+mj-lt"/>
              </a:rPr>
              <a:t>Os alunos podem informar o público em geral através de artigos no boletim informativo da escola e no site. Os artigos podem envolver resultados dos alunos, entrevistas com especialistas e dicas para outras escolas seguirem um projeto de desperdício zero. 
Podem ser publicados num formulário eletrónico e incluir ligações para recursos educativos relacionados com a Bioeconomia como uma possível solução para a nomeação de resíduos e eventos futuros. 
Os artigos também podem ser partilhados através da rede Jovens Repórteres para o Ambiente (YRE), uma vez que podem inspirar mais pessoas a agir.</a:t>
            </a:r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9698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16632"/>
            <a:ext cx="8229600" cy="1143000"/>
          </a:xfrm>
        </p:spPr>
        <p:txBody>
          <a:bodyPr>
            <a:noAutofit/>
          </a:bodyPr>
          <a:lstStyle/>
          <a:p>
            <a:r>
              <a:rPr lang="pt-BR" sz="2800" b="1" dirty="0"/>
              <a:t>Vamos colocar a teoria em prática - Brincadeiras Escolares, feiras</a:t>
            </a:r>
            <a:endParaRPr lang="el-G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7992888" cy="5400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000" b="1" dirty="0">
                <a:latin typeface="+mj-lt"/>
              </a:rPr>
              <a:t>Os alunos mais novos </a:t>
            </a:r>
            <a:r>
              <a:rPr lang="pt-BR" sz="2000" dirty="0">
                <a:latin typeface="+mj-lt"/>
              </a:rPr>
              <a:t>podem organizar uma peça escolar e dar voz aos produtos de base biológica. Eles podem criar personagens que estarão narrando como eles ganharam vida e as mudanças que passaram até chegarem à sua forma atual. Por exemplo, a casca de banana ou de maçã pode narrar como se transformaram em composto. Os alunos podem escrever os seus esquetes ao longo do ano letivo e podem ser mostrados no dia da formatura. 
Os alunos também podem organizar uma feira onde os alunos projetam e fazem produtos ou arte, materiais recicláveis ou resíduos. Desta forma, podem destacar a importância da economia circular e vender os produtos para ganhar dinheiro para as necessidades da escola.</a:t>
            </a:r>
            <a:endParaRPr lang="en-US" sz="2000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7461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44624"/>
            <a:ext cx="6448784" cy="1143000"/>
          </a:xfrm>
        </p:spPr>
        <p:txBody>
          <a:bodyPr>
            <a:normAutofit/>
          </a:bodyPr>
          <a:lstStyle/>
          <a:p>
            <a:r>
              <a:rPr lang="pt-BR" sz="3200" b="1" dirty="0"/>
              <a:t>Ideias: Cartas a Empresas e Corporações</a:t>
            </a:r>
            <a:endParaRPr lang="el-G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2448272"/>
          </a:xfrm>
        </p:spPr>
        <p:txBody>
          <a:bodyPr>
            <a:noAutofit/>
          </a:bodyPr>
          <a:lstStyle/>
          <a:p>
            <a:r>
              <a:rPr lang="pt-BR" sz="2000" dirty="0">
                <a:latin typeface="+mj-lt"/>
              </a:rPr>
              <a:t>Os alunos podem escrever cartas para empresas e corporações locais explicando o plano de ação da escola relacionado com a gestão de resíduos através da Bioeconomia (métodos de compostagem e reciclagem). Esta abertura à comunidade em geral pode ajudar a escola a encontrar parcerias para projetos, estágios ou patrocínios para iniciativas ecológicas. 
Os alunos também podem informar o público em geral sobre as suas iniciativas através da Imprensa Nacional, Rádio e Televisão Podem partilhar os seus projetos como boas práticas com um impacto positivo e podem até organizar entrevistas com alunos, professores, pais, membros do Comité Ecológico para discutir a importância da sustentabilidade e das inovações de base biológica e o que aprenderam com o seu envolvimento nos projetos.</a:t>
            </a:r>
            <a:r>
              <a:rPr lang="en-US" sz="2000" dirty="0">
                <a:latin typeface="+mj-lt"/>
              </a:rPr>
              <a:t>.</a:t>
            </a:r>
          </a:p>
          <a:p>
            <a:endParaRPr lang="en-US" sz="1600" dirty="0">
              <a:latin typeface="+mj-lt"/>
            </a:endParaRPr>
          </a:p>
          <a:p>
            <a:endParaRPr lang="el-GR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3900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265" y="1052736"/>
            <a:ext cx="5328592" cy="4855270"/>
          </a:xfrm>
        </p:spPr>
        <p:txBody>
          <a:bodyPr>
            <a:normAutofit/>
          </a:bodyPr>
          <a:lstStyle/>
          <a:p>
            <a:r>
              <a:rPr lang="pt-BR" sz="1800" dirty="0">
                <a:latin typeface="+mj-lt"/>
              </a:rPr>
              <a:t>Uma das formas mais populares que uma escola tem de informar o mundo inteiro sobre as suas ações é a participação em Dias de Ação Global, como o Dia da Terra, o Dia Mundial do Ambiente ou os Dias de Ação Global pela FEE. Estes dão aos alunos oportunidades de organizar eventos e oficinas educativas focadas na Bioeconomia. 
A maior vantagem de participar nestes eventos é que são altamente promovidos através das redes sociais e ajudam-no a juntar a sua voz a milhões de outras vozes e criam um sentimento de luta por uma causa comum, apesar da diversidade de raças, etnias, países, estatuto socioeconómico, sexos, idades, etc. Estes dias destacam a noção de agência e a responsabilidade que todos partilhamos como cidadãos do mundo para proteger a natureza.</a:t>
            </a:r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endParaRPr lang="el-GR" sz="2000" dirty="0"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/>
              <a:t>Ideias: Jornadas de Ação Global</a:t>
            </a:r>
            <a:endParaRPr lang="el-GR" sz="3200" b="1" dirty="0"/>
          </a:p>
        </p:txBody>
      </p:sp>
      <p:pic>
        <p:nvPicPr>
          <p:cNvPr id="5122" name="Picture 2" descr="C:\Users\SIV\Desktop\Marianthi\SCHOOL\Athens College\Clubs\Environmental Club\2023-2024\Global Action Days FEE . Registered\LET’S GET CLIMATE READY! (1)\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8640"/>
            <a:ext cx="2861184" cy="23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000" y="2852936"/>
            <a:ext cx="3068352" cy="257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355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Ideias</a:t>
            </a:r>
            <a:r>
              <a:rPr lang="en-US" sz="3600" b="1" dirty="0"/>
              <a:t>: </a:t>
            </a:r>
            <a:r>
              <a:rPr lang="en-US" sz="3600" b="1" dirty="0" err="1"/>
              <a:t>Prémios</a:t>
            </a:r>
            <a:r>
              <a:rPr lang="en-US" sz="3600" b="1" dirty="0"/>
              <a:t> e </a:t>
            </a:r>
            <a:r>
              <a:rPr lang="en-US" sz="3600" b="1" dirty="0" err="1"/>
              <a:t>Celebrações</a:t>
            </a:r>
            <a:endParaRPr lang="el-G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45651"/>
            <a:ext cx="8352928" cy="5225007"/>
          </a:xfrm>
        </p:spPr>
        <p:txBody>
          <a:bodyPr>
            <a:normAutofit/>
          </a:bodyPr>
          <a:lstStyle/>
          <a:p>
            <a:endParaRPr lang="en-US" sz="1800" b="1" dirty="0"/>
          </a:p>
          <a:p>
            <a:r>
              <a:rPr lang="pt-BR" sz="1800" b="1" dirty="0"/>
              <a:t>O Prémio Bandeira Verde </a:t>
            </a:r>
            <a:r>
              <a:rPr lang="pt-BR" sz="1800" dirty="0"/>
              <a:t>que os alunos recebem de dois em dois anos é uma oportunidade para a escola celebrar as suas conquistas. Isso dá um impulso incrível a todas as pessoas envolvidas nos projetos e inspira ainda mais a participar.
</a:t>
            </a:r>
            <a:r>
              <a:rPr lang="pt-BR" sz="1800" b="1" dirty="0"/>
              <a:t>O FEE Teacher Award </a:t>
            </a:r>
            <a:r>
              <a:rPr lang="pt-BR" sz="1800" dirty="0"/>
              <a:t>é outra ocasião que motiva professores de todo o mundo a se envolverem ativamente na educação ambiental, com vencedores apresentados em um evento comunitário. O facto de o seu esforço e dedicação serem reconhecidos pode incentivar mais educadores a criar projetos temáticos da Bioeconomia.</a:t>
            </a:r>
            <a:endParaRPr lang="el-GR" sz="1800" u="sng" dirty="0">
              <a:latin typeface="Century Gothic" pitchFamily="34" charset="0"/>
            </a:endParaRPr>
          </a:p>
        </p:txBody>
      </p:sp>
      <p:pic>
        <p:nvPicPr>
          <p:cNvPr id="9219" name="Picture 3" descr="C:\Users\SIV\Desktop\Marianthi\SCHOOL\Athens College\Clubs\Environmental Club\2023-2024\ΒΡΑΒΕΥΣΕΙΣ\ΟΙΚΟΛΟΓΙΚΑ ΣΧΟΛΕΙΑ ΠΡΑΣΙΝΗ ΣΗΜΑΙΑ ΑΓΓΛΙΚ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17032"/>
            <a:ext cx="2808406" cy="210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585" y="3884195"/>
            <a:ext cx="2553887" cy="191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592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70974B7780C42449E1B381D958C3DA6" ma:contentTypeVersion="15" ma:contentTypeDescription="Creare un nuovo documento." ma:contentTypeScope="" ma:versionID="28c8e84fbce78053d7f22056b6e07868">
  <xsd:schema xmlns:xsd="http://www.w3.org/2001/XMLSchema" xmlns:xs="http://www.w3.org/2001/XMLSchema" xmlns:p="http://schemas.microsoft.com/office/2006/metadata/properties" xmlns:ns2="4cb37d89-296d-4697-a3a4-f9df7f39d0ef" xmlns:ns3="4b029ac4-2790-4e9d-b1ba-d309a41950a3" targetNamespace="http://schemas.microsoft.com/office/2006/metadata/properties" ma:root="true" ma:fieldsID="b2080048e86604465f2b7e8932cd4fb6" ns2:_="" ns3:_="">
    <xsd:import namespace="4cb37d89-296d-4697-a3a4-f9df7f39d0ef"/>
    <xsd:import namespace="4b029ac4-2790-4e9d-b1ba-d309a41950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b37d89-296d-4697-a3a4-f9df7f39d0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 immagine" ma:readOnly="false" ma:fieldId="{5cf76f15-5ced-4ddc-b409-7134ff3c332f}" ma:taxonomyMulti="true" ma:sspId="3a5f7a8f-808c-47db-beb8-e1838fad23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029ac4-2790-4e9d-b1ba-d309a41950a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370ce11-841f-4ae9-ba72-4a85948f8fae}" ma:internalName="TaxCatchAll" ma:showField="CatchAllData" ma:web="4b029ac4-2790-4e9d-b1ba-d309a41950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b029ac4-2790-4e9d-b1ba-d309a41950a3" xsi:nil="true"/>
    <lcf76f155ced4ddcb4097134ff3c332f xmlns="4cb37d89-296d-4697-a3a4-f9df7f39d0e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1D42A1E-BC2D-42EF-A862-8F35BC7952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b37d89-296d-4697-a3a4-f9df7f39d0ef"/>
    <ds:schemaRef ds:uri="4b029ac4-2790-4e9d-b1ba-d309a41950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8AC08D-89BB-4D12-A14D-C9393F2266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F097A1-C6FF-485F-A1C9-73B0376A80F8}">
  <ds:schemaRefs>
    <ds:schemaRef ds:uri="http://schemas.microsoft.com/office/2006/metadata/properties"/>
    <ds:schemaRef ds:uri="http://schemas.microsoft.com/office/infopath/2007/PartnerControls"/>
    <ds:schemaRef ds:uri="4b029ac4-2790-4e9d-b1ba-d309a41950a3"/>
    <ds:schemaRef ds:uri="4cb37d89-296d-4697-a3a4-f9df7f39d0e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1017</Words>
  <Application>Microsoft Office PowerPoint</Application>
  <PresentationFormat>Presentazione su schermo (4:3)</PresentationFormat>
  <Paragraphs>29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PuviRegular</vt:lpstr>
      <vt:lpstr>Wingdings</vt:lpstr>
      <vt:lpstr>Office Theme</vt:lpstr>
      <vt:lpstr>Materiais de Formação</vt:lpstr>
      <vt:lpstr>Porquê informar e envolver?</vt:lpstr>
      <vt:lpstr>Informar e envolver através de uma variedade de meios de comunicação</vt:lpstr>
      <vt:lpstr>Vamos colocar a teoria em prática- Assembleias escolares &amp; Quadros de Avisos</vt:lpstr>
      <vt:lpstr>Vamos colocar a teoria em prática - Boletins Escolares e sites</vt:lpstr>
      <vt:lpstr>Vamos colocar a teoria em prática - Brincadeiras Escolares, feiras</vt:lpstr>
      <vt:lpstr>Ideias: Cartas a Empresas e Corporações</vt:lpstr>
      <vt:lpstr>Ideias: Jornadas de Ação Global</vt:lpstr>
      <vt:lpstr>Ideias: Prémios e Celebrações</vt:lpstr>
      <vt:lpstr>Recursos Educativos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 7 – Produce an Eco Code</dc:title>
  <dc:creator>MKG</dc:creator>
  <cp:lastModifiedBy>Pietro Rigonat</cp:lastModifiedBy>
  <cp:revision>97</cp:revision>
  <dcterms:created xsi:type="dcterms:W3CDTF">2024-05-12T12:39:55Z</dcterms:created>
  <dcterms:modified xsi:type="dcterms:W3CDTF">2025-05-22T19:59:11Z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0x010100470974B7780C42449E1B381D958C3DA6</vt:lpwstr>
  </property>
  <property fmtid="{D5CDD505-2E9C-101B-9397-08002B2CF9AE}" pid="3" name="MediaServiceImageTags">
    <vt:lpwstr/>
  </property>
</Properties>
</file>