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87" r:id="rId7"/>
    <p:sldId id="288" r:id="rId8"/>
    <p:sldId id="289" r:id="rId9"/>
    <p:sldId id="290" r:id="rId10"/>
    <p:sldId id="291" r:id="rId11"/>
    <p:sldId id="292" r:id="rId12"/>
    <p:sldId id="293" r:id="rId13"/>
    <p:sldId id="294" r:id="rId14"/>
    <p:sldId id="295"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DE293-7FF3-84E7-F01C-64776A7FF927}" name="Flavia Fusconi" initials="FF" userId="S::fusconi@apre.it::e2d3238e-52ac-49c1-9641-ae6e10e403fd" providerId="AD"/>
  <p188:author id="{1992AFC2-0329-1FD6-D1A4-DBB48EF9AE07}" name="Laura Mentini" initials="" userId="S::mentini@apre.it::99e56902-dcf5-4507-b975-bce4d61086d8"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1493D-D66A-33DF-38A3-BCB2D49666D7}" v="2" dt="2024-12-04T14:09:00.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78" d="100"/>
          <a:sy n="78" d="100"/>
        </p:scale>
        <p:origin x="157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via Fusconi" userId="e2d3238e-52ac-49c1-9641-ae6e10e403fd" providerId="ADAL" clId="{06663DE3-3437-48F6-AFD1-C14ECD8ACEFE}"/>
    <pc:docChg chg="custSel modSld">
      <pc:chgData name="Flavia Fusconi" userId="e2d3238e-52ac-49c1-9641-ae6e10e403fd" providerId="ADAL" clId="{06663DE3-3437-48F6-AFD1-C14ECD8ACEFE}" dt="2024-12-05T13:24:49.358" v="574" actId="20577"/>
      <pc:docMkLst>
        <pc:docMk/>
      </pc:docMkLst>
      <pc:sldChg chg="modSp mod">
        <pc:chgData name="Flavia Fusconi" userId="e2d3238e-52ac-49c1-9641-ae6e10e403fd" providerId="ADAL" clId="{06663DE3-3437-48F6-AFD1-C14ECD8ACEFE}" dt="2024-12-04T08:48:21.288" v="354" actId="20577"/>
        <pc:sldMkLst>
          <pc:docMk/>
          <pc:sldMk cId="3886430401" sldId="258"/>
        </pc:sldMkLst>
        <pc:spChg chg="mod">
          <ac:chgData name="Flavia Fusconi" userId="e2d3238e-52ac-49c1-9641-ae6e10e403fd" providerId="ADAL" clId="{06663DE3-3437-48F6-AFD1-C14ECD8ACEFE}" dt="2024-12-04T08:48:21.288" v="354" actId="20577"/>
          <ac:spMkLst>
            <pc:docMk/>
            <pc:sldMk cId="3886430401" sldId="258"/>
            <ac:spMk id="3" creationId="{00000000-0000-0000-0000-000000000000}"/>
          </ac:spMkLst>
        </pc:spChg>
      </pc:sldChg>
      <pc:sldChg chg="modSp mod">
        <pc:chgData name="Flavia Fusconi" userId="e2d3238e-52ac-49c1-9641-ae6e10e403fd" providerId="ADAL" clId="{06663DE3-3437-48F6-AFD1-C14ECD8ACEFE}" dt="2024-12-03T12:08:20.320" v="52" actId="20577"/>
        <pc:sldMkLst>
          <pc:docMk/>
          <pc:sldMk cId="3396059820" sldId="284"/>
        </pc:sldMkLst>
        <pc:spChg chg="mod">
          <ac:chgData name="Flavia Fusconi" userId="e2d3238e-52ac-49c1-9641-ae6e10e403fd" providerId="ADAL" clId="{06663DE3-3437-48F6-AFD1-C14ECD8ACEFE}" dt="2024-12-03T12:08:20.320" v="52" actId="20577"/>
          <ac:spMkLst>
            <pc:docMk/>
            <pc:sldMk cId="3396059820" sldId="284"/>
            <ac:spMk id="3" creationId="{D8A2EDF0-7A23-40CD-8304-26565CF08866}"/>
          </ac:spMkLst>
        </pc:spChg>
      </pc:sldChg>
      <pc:sldChg chg="modSp mod">
        <pc:chgData name="Flavia Fusconi" userId="e2d3238e-52ac-49c1-9641-ae6e10e403fd" providerId="ADAL" clId="{06663DE3-3437-48F6-AFD1-C14ECD8ACEFE}" dt="2024-12-04T09:04:11.623" v="453" actId="20577"/>
        <pc:sldMkLst>
          <pc:docMk/>
          <pc:sldMk cId="1917490846" sldId="287"/>
        </pc:sldMkLst>
        <pc:spChg chg="mod">
          <ac:chgData name="Flavia Fusconi" userId="e2d3238e-52ac-49c1-9641-ae6e10e403fd" providerId="ADAL" clId="{06663DE3-3437-48F6-AFD1-C14ECD8ACEFE}" dt="2024-12-03T12:10:29.166" v="74" actId="14100"/>
          <ac:spMkLst>
            <pc:docMk/>
            <pc:sldMk cId="1917490846" sldId="287"/>
            <ac:spMk id="2" creationId="{00000000-0000-0000-0000-000000000000}"/>
          </ac:spMkLst>
        </pc:spChg>
        <pc:spChg chg="mod">
          <ac:chgData name="Flavia Fusconi" userId="e2d3238e-52ac-49c1-9641-ae6e10e403fd" providerId="ADAL" clId="{06663DE3-3437-48F6-AFD1-C14ECD8ACEFE}" dt="2024-12-04T09:04:11.623" v="453" actId="20577"/>
          <ac:spMkLst>
            <pc:docMk/>
            <pc:sldMk cId="1917490846" sldId="287"/>
            <ac:spMk id="3" creationId="{00000000-0000-0000-0000-000000000000}"/>
          </ac:spMkLst>
        </pc:spChg>
      </pc:sldChg>
      <pc:sldChg chg="modSp mod">
        <pc:chgData name="Flavia Fusconi" userId="e2d3238e-52ac-49c1-9641-ae6e10e403fd" providerId="ADAL" clId="{06663DE3-3437-48F6-AFD1-C14ECD8ACEFE}" dt="2024-12-04T15:35:33.442" v="558" actId="20577"/>
        <pc:sldMkLst>
          <pc:docMk/>
          <pc:sldMk cId="142622472" sldId="288"/>
        </pc:sldMkLst>
        <pc:spChg chg="mod">
          <ac:chgData name="Flavia Fusconi" userId="e2d3238e-52ac-49c1-9641-ae6e10e403fd" providerId="ADAL" clId="{06663DE3-3437-48F6-AFD1-C14ECD8ACEFE}" dt="2024-12-04T15:35:33.442" v="558" actId="20577"/>
          <ac:spMkLst>
            <pc:docMk/>
            <pc:sldMk cId="142622472" sldId="288"/>
            <ac:spMk id="3" creationId="{00000000-0000-0000-0000-000000000000}"/>
          </ac:spMkLst>
        </pc:spChg>
      </pc:sldChg>
      <pc:sldChg chg="modSp mod">
        <pc:chgData name="Flavia Fusconi" userId="e2d3238e-52ac-49c1-9641-ae6e10e403fd" providerId="ADAL" clId="{06663DE3-3437-48F6-AFD1-C14ECD8ACEFE}" dt="2024-12-04T08:59:10.983" v="415" actId="20577"/>
        <pc:sldMkLst>
          <pc:docMk/>
          <pc:sldMk cId="2479698434" sldId="289"/>
        </pc:sldMkLst>
        <pc:spChg chg="mod">
          <ac:chgData name="Flavia Fusconi" userId="e2d3238e-52ac-49c1-9641-ae6e10e403fd" providerId="ADAL" clId="{06663DE3-3437-48F6-AFD1-C14ECD8ACEFE}" dt="2024-12-04T08:59:10.983" v="415" actId="20577"/>
          <ac:spMkLst>
            <pc:docMk/>
            <pc:sldMk cId="2479698434" sldId="289"/>
            <ac:spMk id="3" creationId="{00000000-0000-0000-0000-000000000000}"/>
          </ac:spMkLst>
        </pc:spChg>
      </pc:sldChg>
      <pc:sldChg chg="modSp mod">
        <pc:chgData name="Flavia Fusconi" userId="e2d3238e-52ac-49c1-9641-ae6e10e403fd" providerId="ADAL" clId="{06663DE3-3437-48F6-AFD1-C14ECD8ACEFE}" dt="2024-12-04T15:35:40.571" v="563" actId="20577"/>
        <pc:sldMkLst>
          <pc:docMk/>
          <pc:sldMk cId="3297461119" sldId="290"/>
        </pc:sldMkLst>
        <pc:spChg chg="mod">
          <ac:chgData name="Flavia Fusconi" userId="e2d3238e-52ac-49c1-9641-ae6e10e403fd" providerId="ADAL" clId="{06663DE3-3437-48F6-AFD1-C14ECD8ACEFE}" dt="2024-12-03T12:56:26.349" v="257" actId="14100"/>
          <ac:spMkLst>
            <pc:docMk/>
            <pc:sldMk cId="3297461119" sldId="290"/>
            <ac:spMk id="2" creationId="{00000000-0000-0000-0000-000000000000}"/>
          </ac:spMkLst>
        </pc:spChg>
        <pc:spChg chg="mod">
          <ac:chgData name="Flavia Fusconi" userId="e2d3238e-52ac-49c1-9641-ae6e10e403fd" providerId="ADAL" clId="{06663DE3-3437-48F6-AFD1-C14ECD8ACEFE}" dt="2024-12-04T15:35:40.571" v="563" actId="20577"/>
          <ac:spMkLst>
            <pc:docMk/>
            <pc:sldMk cId="3297461119" sldId="290"/>
            <ac:spMk id="3" creationId="{00000000-0000-0000-0000-000000000000}"/>
          </ac:spMkLst>
        </pc:spChg>
      </pc:sldChg>
      <pc:sldChg chg="modSp mod">
        <pc:chgData name="Flavia Fusconi" userId="e2d3238e-52ac-49c1-9641-ae6e10e403fd" providerId="ADAL" clId="{06663DE3-3437-48F6-AFD1-C14ECD8ACEFE}" dt="2024-12-05T13:24:49.358" v="574" actId="20577"/>
        <pc:sldMkLst>
          <pc:docMk/>
          <pc:sldMk cId="613900749" sldId="291"/>
        </pc:sldMkLst>
        <pc:spChg chg="mod">
          <ac:chgData name="Flavia Fusconi" userId="e2d3238e-52ac-49c1-9641-ae6e10e403fd" providerId="ADAL" clId="{06663DE3-3437-48F6-AFD1-C14ECD8ACEFE}" dt="2024-12-05T13:24:49.358" v="574" actId="20577"/>
          <ac:spMkLst>
            <pc:docMk/>
            <pc:sldMk cId="613900749" sldId="291"/>
            <ac:spMk id="3" creationId="{00000000-0000-0000-0000-000000000000}"/>
          </ac:spMkLst>
        </pc:spChg>
      </pc:sldChg>
      <pc:sldChg chg="modSp mod modCm">
        <pc:chgData name="Flavia Fusconi" userId="e2d3238e-52ac-49c1-9641-ae6e10e403fd" providerId="ADAL" clId="{06663DE3-3437-48F6-AFD1-C14ECD8ACEFE}" dt="2024-12-04T09:09:25.800" v="475" actId="20577"/>
        <pc:sldMkLst>
          <pc:docMk/>
          <pc:sldMk cId="2551355223" sldId="292"/>
        </pc:sldMkLst>
        <pc:spChg chg="mod">
          <ac:chgData name="Flavia Fusconi" userId="e2d3238e-52ac-49c1-9641-ae6e10e403fd" providerId="ADAL" clId="{06663DE3-3437-48F6-AFD1-C14ECD8ACEFE}" dt="2024-12-04T09:09:25.800" v="475" actId="20577"/>
          <ac:spMkLst>
            <pc:docMk/>
            <pc:sldMk cId="2551355223" sldId="29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06663DE3-3437-48F6-AFD1-C14ECD8ACEFE}" dt="2024-12-03T13:07:35.840" v="345" actId="20577"/>
              <pc2:cmMkLst xmlns:pc2="http://schemas.microsoft.com/office/powerpoint/2019/9/main/command">
                <pc:docMk/>
                <pc:sldMk cId="2551355223" sldId="292"/>
                <pc2:cmMk id="{C2066B39-B563-4552-8D29-17F13BEDE9F6}"/>
              </pc2:cmMkLst>
            </pc226:cmChg>
          </p:ext>
        </pc:extLst>
      </pc:sldChg>
      <pc:sldChg chg="modSp mod">
        <pc:chgData name="Flavia Fusconi" userId="e2d3238e-52ac-49c1-9641-ae6e10e403fd" providerId="ADAL" clId="{06663DE3-3437-48F6-AFD1-C14ECD8ACEFE}" dt="2024-12-04T09:12:46.014" v="553" actId="20577"/>
        <pc:sldMkLst>
          <pc:docMk/>
          <pc:sldMk cId="667592330" sldId="293"/>
        </pc:sldMkLst>
        <pc:spChg chg="mod">
          <ac:chgData name="Flavia Fusconi" userId="e2d3238e-52ac-49c1-9641-ae6e10e403fd" providerId="ADAL" clId="{06663DE3-3437-48F6-AFD1-C14ECD8ACEFE}" dt="2024-12-04T09:12:46.014" v="553" actId="20577"/>
          <ac:spMkLst>
            <pc:docMk/>
            <pc:sldMk cId="667592330" sldId="293"/>
            <ac:spMk id="3" creationId="{00000000-0000-0000-0000-000000000000}"/>
          </ac:spMkLst>
        </pc:spChg>
      </pc:sldChg>
    </pc:docChg>
  </pc:docChgLst>
  <pc:docChgLst>
    <pc:chgData name="FVA communication team" userId="S::communication_fvaweb.it#ext#@apre.onmicrosoft.com::59f435ec-eb3b-4ac3-be66-16db6965f502" providerId="AD" clId="Web-{A711493D-D66A-33DF-38A3-BCB2D49666D7}"/>
    <pc:docChg chg="modSld">
      <pc:chgData name="FVA communication team" userId="S::communication_fvaweb.it#ext#@apre.onmicrosoft.com::59f435ec-eb3b-4ac3-be66-16db6965f502" providerId="AD" clId="Web-{A711493D-D66A-33DF-38A3-BCB2D49666D7}" dt="2024-12-04T14:08:57.924" v="0" actId="20577"/>
      <pc:docMkLst>
        <pc:docMk/>
      </pc:docMkLst>
      <pc:sldChg chg="modSp">
        <pc:chgData name="FVA communication team" userId="S::communication_fvaweb.it#ext#@apre.onmicrosoft.com::59f435ec-eb3b-4ac3-be66-16db6965f502" providerId="AD" clId="Web-{A711493D-D66A-33DF-38A3-BCB2D49666D7}" dt="2024-12-04T14:08:57.924" v="0" actId="20577"/>
        <pc:sldMkLst>
          <pc:docMk/>
          <pc:sldMk cId="1917490846" sldId="287"/>
        </pc:sldMkLst>
        <pc:spChg chg="mod">
          <ac:chgData name="FVA communication team" userId="S::communication_fvaweb.it#ext#@apre.onmicrosoft.com::59f435ec-eb3b-4ac3-be66-16db6965f502" providerId="AD" clId="Web-{A711493D-D66A-33DF-38A3-BCB2D49666D7}" dt="2024-12-04T14:08:57.924" v="0" actId="20577"/>
          <ac:spMkLst>
            <pc:docMk/>
            <pc:sldMk cId="1917490846" sldId="28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5/12/2024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5/12/2024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5/12/2024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5/12/2024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190577" y="3299146"/>
            <a:ext cx="5597489" cy="1248212"/>
          </a:xfrm>
        </p:spPr>
        <p:txBody>
          <a:bodyPr>
            <a:normAutofit fontScale="90000"/>
          </a:bodyPr>
          <a:lstStyle/>
          <a:p>
            <a:r>
              <a:rPr lang="pt-PT" sz="4000" dirty="0">
                <a:latin typeface="Calibri"/>
                <a:ea typeface="Calibri"/>
                <a:cs typeface="Calibri"/>
              </a:rPr>
              <a:t>Materiali didattici</a:t>
            </a:r>
            <a:br>
              <a:rPr lang="pt-PT" sz="4000" dirty="0">
                <a:latin typeface="Calibri"/>
                <a:ea typeface="Calibri"/>
                <a:cs typeface="Calibri"/>
              </a:rPr>
            </a:br>
            <a:endParaRPr lang="pt-PT" dirty="0">
              <a:ea typeface="Calibri"/>
            </a:endParaRP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323528" y="4124084"/>
            <a:ext cx="4824536" cy="605474"/>
          </a:xfrm>
        </p:spPr>
        <p:txBody>
          <a:bodyPr>
            <a:normAutofit/>
          </a:bodyPr>
          <a:lstStyle/>
          <a:p>
            <a:r>
              <a:rPr lang="it-IT" sz="1800" dirty="0"/>
              <a:t>Step 6: Informare e Coinvolgere </a:t>
            </a:r>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entury Gothic" pitchFamily="34" charset="0"/>
              </a:rPr>
              <a:t>Risorse</a:t>
            </a:r>
            <a:r>
              <a:rPr lang="en-US" sz="3600" b="1" dirty="0">
                <a:latin typeface="Century Gothic" pitchFamily="34" charset="0"/>
              </a:rPr>
              <a:t> educative</a:t>
            </a: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215327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352706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60" y="0"/>
            <a:ext cx="8229600" cy="1143000"/>
          </a:xfrm>
        </p:spPr>
        <p:txBody>
          <a:bodyPr>
            <a:normAutofit/>
          </a:bodyPr>
          <a:lstStyle/>
          <a:p>
            <a:r>
              <a:rPr lang="en-US" sz="3600" b="1" dirty="0" err="1"/>
              <a:t>Perché</a:t>
            </a:r>
            <a:r>
              <a:rPr lang="en-US" sz="3600" b="1" dirty="0"/>
              <a:t> </a:t>
            </a:r>
            <a:r>
              <a:rPr lang="en-US" sz="3600" b="1" dirty="0" err="1"/>
              <a:t>informare</a:t>
            </a:r>
            <a:r>
              <a:rPr lang="en-US" sz="3600" b="1" dirty="0"/>
              <a:t> e </a:t>
            </a:r>
            <a:r>
              <a:rPr lang="en-US" sz="3600" b="1" dirty="0" err="1"/>
              <a:t>coinvolgere</a:t>
            </a:r>
            <a:r>
              <a:rPr lang="en-US" sz="3600" b="1" dirty="0"/>
              <a:t>?</a:t>
            </a:r>
          </a:p>
        </p:txBody>
      </p:sp>
      <p:sp>
        <p:nvSpPr>
          <p:cNvPr id="3" name="Content Placeholder 2"/>
          <p:cNvSpPr>
            <a:spLocks noGrp="1"/>
          </p:cNvSpPr>
          <p:nvPr>
            <p:ph idx="1"/>
          </p:nvPr>
        </p:nvSpPr>
        <p:spPr>
          <a:xfrm>
            <a:off x="468160" y="1026402"/>
            <a:ext cx="8229600" cy="4525963"/>
          </a:xfrm>
        </p:spPr>
        <p:txBody>
          <a:bodyPr>
            <a:normAutofit fontScale="77500" lnSpcReduction="20000"/>
          </a:bodyPr>
          <a:lstStyle/>
          <a:p>
            <a:r>
              <a:rPr lang="it-IT" b="1" dirty="0"/>
              <a:t>Il programma Eco-Scuole inizia a scuola ma mira a raggiungere la comunità più ampia. Il programma è importante perché:</a:t>
            </a:r>
          </a:p>
          <a:p>
            <a:pPr marL="0" indent="0">
              <a:buNone/>
            </a:pPr>
            <a:endParaRPr lang="en-US" b="1" dirty="0"/>
          </a:p>
          <a:p>
            <a:pPr>
              <a:buFont typeface="Wingdings" pitchFamily="2" charset="2"/>
              <a:buChar char="Ø"/>
            </a:pPr>
            <a:r>
              <a:rPr lang="it-IT" dirty="0"/>
              <a:t>Crea un senso collettivo di responsabilità.</a:t>
            </a:r>
          </a:p>
          <a:p>
            <a:pPr>
              <a:buFont typeface="Wingdings" pitchFamily="2" charset="2"/>
              <a:buChar char="Ø"/>
            </a:pPr>
            <a:r>
              <a:rPr lang="it-IT" dirty="0"/>
              <a:t>Garantisce che tutte le prospettive e le idee vengano prese in considerazione.</a:t>
            </a:r>
          </a:p>
          <a:p>
            <a:pPr>
              <a:buFont typeface="Wingdings" pitchFamily="2" charset="2"/>
              <a:buChar char="Ø"/>
            </a:pPr>
            <a:r>
              <a:rPr lang="it-IT" dirty="0"/>
              <a:t>Promuove il senso di appartenenza a una comunità.</a:t>
            </a:r>
          </a:p>
          <a:p>
            <a:pPr>
              <a:buFont typeface="Wingdings" pitchFamily="2" charset="2"/>
              <a:buChar char="Ø"/>
            </a:pPr>
            <a:r>
              <a:rPr lang="it-IT" dirty="0"/>
              <a:t>Amplifica l’impatto complessivo delle pratiche sostenibili.</a:t>
            </a:r>
          </a:p>
          <a:p>
            <a:pPr>
              <a:buFont typeface="Wingdings" pitchFamily="2" charset="2"/>
              <a:buChar char="Ø"/>
            </a:pPr>
            <a:r>
              <a:rPr lang="it-IT" dirty="0"/>
              <a:t>Promuove una cultura scolastica più consapevole dal punto di vista ambientale e proattiva.</a:t>
            </a:r>
          </a:p>
          <a:p>
            <a:pPr marL="0" indent="0">
              <a:buNone/>
            </a:pPr>
            <a:endParaRPr lang="el-GR" b="1" dirty="0"/>
          </a:p>
        </p:txBody>
      </p:sp>
      <p:sp>
        <p:nvSpPr>
          <p:cNvPr id="4" name="TextBox 3"/>
          <p:cNvSpPr txBox="1"/>
          <p:nvPr/>
        </p:nvSpPr>
        <p:spPr>
          <a:xfrm>
            <a:off x="251520" y="5552365"/>
            <a:ext cx="3744416" cy="584775"/>
          </a:xfrm>
          <a:prstGeom prst="rect">
            <a:avLst/>
          </a:prstGeom>
          <a:noFill/>
        </p:spPr>
        <p:txBody>
          <a:bodyPr wrap="square" rtlCol="0">
            <a:spAutoFit/>
          </a:bodyPr>
          <a:lstStyle/>
          <a:p>
            <a:r>
              <a:rPr lang="en-US" sz="1600" dirty="0">
                <a:hlinkClick r:id="rId2"/>
              </a:rPr>
              <a:t>https://www.ecoschools.global/seven-steps-methodology</a:t>
            </a:r>
            <a:endParaRPr lang="en-US" sz="1600"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063"/>
            <a:ext cx="7272808" cy="1143000"/>
          </a:xfrm>
        </p:spPr>
        <p:txBody>
          <a:bodyPr>
            <a:noAutofit/>
          </a:bodyPr>
          <a:lstStyle/>
          <a:p>
            <a:r>
              <a:rPr lang="it-IT" sz="3600" b="1" dirty="0"/>
              <a:t>Informare e coinvolgere attraverso vari media</a:t>
            </a:r>
          </a:p>
        </p:txBody>
      </p:sp>
      <p:sp>
        <p:nvSpPr>
          <p:cNvPr id="3" name="Content Placeholder 2"/>
          <p:cNvSpPr>
            <a:spLocks noGrp="1"/>
          </p:cNvSpPr>
          <p:nvPr>
            <p:ph idx="1"/>
          </p:nvPr>
        </p:nvSpPr>
        <p:spPr>
          <a:xfrm>
            <a:off x="228600" y="1115937"/>
            <a:ext cx="8686800" cy="4525963"/>
          </a:xfrm>
        </p:spPr>
        <p:txBody>
          <a:bodyPr vert="horz" lIns="91440" tIns="45720" rIns="91440" bIns="45720" rtlCol="0" anchor="t">
            <a:normAutofit fontScale="85000" lnSpcReduction="10000"/>
          </a:bodyPr>
          <a:lstStyle/>
          <a:p>
            <a:pPr>
              <a:buFont typeface="Wingdings" pitchFamily="2" charset="2"/>
              <a:buChar char="Ø"/>
            </a:pPr>
            <a:r>
              <a:rPr lang="it-IT" sz="3100" dirty="0"/>
              <a:t>Assemblee scolastiche</a:t>
            </a:r>
          </a:p>
          <a:p>
            <a:pPr>
              <a:buFont typeface="Wingdings" pitchFamily="2" charset="2"/>
              <a:buChar char="Ø"/>
            </a:pPr>
            <a:r>
              <a:rPr lang="it-IT" sz="3100" dirty="0"/>
              <a:t>Bacheche scolastiche</a:t>
            </a:r>
          </a:p>
          <a:p>
            <a:pPr>
              <a:buFont typeface="Wingdings" pitchFamily="2" charset="2"/>
              <a:buChar char="Ø"/>
            </a:pPr>
            <a:r>
              <a:rPr lang="it-IT" sz="3100" dirty="0"/>
              <a:t>Newsletter scolastiche e siti web</a:t>
            </a:r>
          </a:p>
          <a:p>
            <a:pPr>
              <a:buFont typeface="Wingdings" pitchFamily="2" charset="2"/>
              <a:buChar char="Ø"/>
            </a:pPr>
            <a:r>
              <a:rPr lang="it-IT" sz="3100" dirty="0"/>
              <a:t>Spettacoli teatrali</a:t>
            </a:r>
          </a:p>
          <a:p>
            <a:pPr>
              <a:buFont typeface="Wingdings" pitchFamily="2" charset="2"/>
              <a:buChar char="Ø"/>
            </a:pPr>
            <a:r>
              <a:rPr lang="it-IT" sz="3100" dirty="0"/>
              <a:t>Drammi e sfilate di moda basati su temi ambientali e sociali</a:t>
            </a:r>
          </a:p>
          <a:p>
            <a:pPr>
              <a:buFont typeface="Wingdings" pitchFamily="2" charset="2"/>
              <a:buChar char="Ø"/>
            </a:pPr>
            <a:r>
              <a:rPr lang="it-IT" sz="3100" dirty="0"/>
              <a:t>Lettere a imprese e aziende</a:t>
            </a:r>
          </a:p>
          <a:p>
            <a:pPr>
              <a:buFont typeface="Wingdings" pitchFamily="2" charset="2"/>
              <a:buChar char="Ø"/>
            </a:pPr>
            <a:r>
              <a:rPr lang="it-IT" sz="3100" dirty="0"/>
              <a:t>Stampa locale e nazionale, Radio, Televisione, ecc.</a:t>
            </a:r>
          </a:p>
          <a:p>
            <a:pPr>
              <a:buFont typeface="Wingdings" pitchFamily="2" charset="2"/>
              <a:buChar char="Ø"/>
            </a:pPr>
            <a:r>
              <a:rPr lang="it-IT" sz="3100" dirty="0"/>
              <a:t>Giornate di Azione Globale</a:t>
            </a:r>
          </a:p>
          <a:p>
            <a:pPr>
              <a:buFont typeface="Wingdings" pitchFamily="2" charset="2"/>
              <a:buChar char="Ø"/>
            </a:pPr>
            <a:r>
              <a:rPr lang="it-IT" sz="3100" dirty="0"/>
              <a:t>Premi, concorsi e celebrazioni (FEE Teacher Award, Green Flag Award)</a:t>
            </a:r>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191749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a:bodyPr>
          <a:lstStyle/>
          <a:p>
            <a:r>
              <a:rPr lang="it-IT" sz="3200" b="1" dirty="0"/>
              <a:t>Mettiamo in pratica la teoria – Assemblee scolastiche e bacheche</a:t>
            </a:r>
          </a:p>
        </p:txBody>
      </p:sp>
      <p:sp>
        <p:nvSpPr>
          <p:cNvPr id="3" name="Content Placeholder 2"/>
          <p:cNvSpPr>
            <a:spLocks noGrp="1"/>
          </p:cNvSpPr>
          <p:nvPr>
            <p:ph idx="1"/>
          </p:nvPr>
        </p:nvSpPr>
        <p:spPr>
          <a:xfrm>
            <a:off x="323528" y="1340768"/>
            <a:ext cx="8352928" cy="5184576"/>
          </a:xfrm>
        </p:spPr>
        <p:txBody>
          <a:bodyPr>
            <a:noAutofit/>
          </a:bodyPr>
          <a:lstStyle/>
          <a:p>
            <a:pPr>
              <a:buFont typeface="Wingdings" pitchFamily="2" charset="2"/>
              <a:buChar char="Ø"/>
            </a:pPr>
            <a:r>
              <a:rPr lang="it-IT" sz="1800" dirty="0">
                <a:latin typeface="+mj-lt"/>
              </a:rPr>
              <a:t>Gli studenti possono organizzare un’assemblea speciale o una fiera dedicata al processo dei loro progetto e ai risultati. Nel caso specifico della gestione dei rifiuti, in base all'età e al livello, gli studenti possono presentare i loro progetti sui </a:t>
            </a:r>
            <a:r>
              <a:rPr lang="it-IT" sz="1800" dirty="0" err="1">
                <a:latin typeface="+mj-lt"/>
              </a:rPr>
              <a:t>bio</a:t>
            </a:r>
            <a:r>
              <a:rPr lang="it-IT" sz="1800" dirty="0">
                <a:latin typeface="+mj-lt"/>
              </a:rPr>
              <a:t>-prodotti, i vantaggi e le sfide della Bioeconomia e il concetto di economia circolare. Possono invitare relatori esterni da </a:t>
            </a:r>
            <a:r>
              <a:rPr lang="it-IT" sz="1800" dirty="0" err="1">
                <a:latin typeface="+mj-lt"/>
              </a:rPr>
              <a:t>bio</a:t>
            </a:r>
            <a:r>
              <a:rPr lang="it-IT" sz="1800" dirty="0">
                <a:latin typeface="+mj-lt"/>
              </a:rPr>
              <a:t>-industrie locali o fattorie per parlare del loro lavoro o di come viene utilizzato il compost. Possono invitare responsabili politici e il Sindaco della città che possono proporre modi in cui il consiglio comunale può contribuire agli sforzi della scuola per raggiungere l'obiettivo zero rifiuti.</a:t>
            </a:r>
          </a:p>
          <a:p>
            <a:pPr>
              <a:buFont typeface="Wingdings" pitchFamily="2" charset="2"/>
              <a:buChar char="Ø"/>
            </a:pPr>
            <a:endParaRPr lang="en-US" sz="1800" dirty="0">
              <a:latin typeface="+mj-lt"/>
            </a:endParaRPr>
          </a:p>
          <a:p>
            <a:r>
              <a:rPr lang="it-IT" sz="1800" dirty="0">
                <a:latin typeface="+mj-lt"/>
              </a:rPr>
              <a:t>L’</a:t>
            </a:r>
            <a:r>
              <a:rPr lang="it-IT" sz="1800" b="1" dirty="0">
                <a:latin typeface="+mj-lt"/>
              </a:rPr>
              <a:t>Eco-Comitato</a:t>
            </a:r>
            <a:r>
              <a:rPr lang="it-IT" sz="1800" dirty="0">
                <a:latin typeface="+mj-lt"/>
              </a:rPr>
              <a:t> può creare una bacheca a tema bioeconomia con una breve presentazione del Piano d'Azione, dei progetti degli studenti relativi alla bioeconomia, delle infografiche sui </a:t>
            </a:r>
            <a:r>
              <a:rPr lang="it-IT" sz="1800" dirty="0" err="1">
                <a:latin typeface="+mj-lt"/>
              </a:rPr>
              <a:t>bio</a:t>
            </a:r>
            <a:r>
              <a:rPr lang="it-IT" sz="1800" dirty="0">
                <a:latin typeface="+mj-lt"/>
              </a:rPr>
              <a:t>-materiali, dei passi compiuti per ridurre i rifiuti, aggiornamenti sulle iniziative di sostenibilità della scuola, eventi imminenti e opportunità di coinvolgimento della comunità.</a:t>
            </a: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4262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noAutofit/>
          </a:bodyPr>
          <a:lstStyle/>
          <a:p>
            <a:r>
              <a:rPr lang="it-IT" sz="3200" b="1" dirty="0"/>
              <a:t>Mettiamo in pratica la teoria – Newsletter scolastiche e siti web</a:t>
            </a:r>
          </a:p>
        </p:txBody>
      </p:sp>
      <p:sp>
        <p:nvSpPr>
          <p:cNvPr id="3" name="Content Placeholder 2"/>
          <p:cNvSpPr>
            <a:spLocks noGrp="1"/>
          </p:cNvSpPr>
          <p:nvPr>
            <p:ph idx="1"/>
          </p:nvPr>
        </p:nvSpPr>
        <p:spPr>
          <a:xfrm>
            <a:off x="539552" y="1412776"/>
            <a:ext cx="7848872" cy="2952328"/>
          </a:xfrm>
        </p:spPr>
        <p:txBody>
          <a:bodyPr>
            <a:noAutofit/>
          </a:bodyPr>
          <a:lstStyle/>
          <a:p>
            <a:r>
              <a:rPr lang="it-IT" sz="2000" b="1" dirty="0">
                <a:latin typeface="+mj-lt"/>
              </a:rPr>
              <a:t>Gli studenti possono informare il pubblico generale tramite </a:t>
            </a:r>
            <a:r>
              <a:rPr lang="it-IT" sz="2000" dirty="0">
                <a:latin typeface="+mj-lt"/>
              </a:rPr>
              <a:t>articoli nella newsletter scolastica e sul sito web. Gli articoli possono includere i traguardi degli studenti, interviste con esperti e consigli per altre scuole su come seguire un progetto a rifiuti zero. Possono essere pubblicati in formato elettronico e includere link a risorse educative sulla Bioeconomia come possibile soluzione per la gestione dei rifiuti e sugli eventi imminenti. Gli articoli possono essere condivisi attraverso la rete Giovani Reporters per l’Ambiente (Young Report for the Environment -YRE) per ispirare più persone ad agire.</a:t>
            </a:r>
            <a:endParaRPr lang="en-US" sz="2000" dirty="0">
              <a:latin typeface="+mj-lt"/>
            </a:endParaRPr>
          </a:p>
        </p:txBody>
      </p:sp>
    </p:spTree>
    <p:extLst>
      <p:ext uri="{BB962C8B-B14F-4D97-AF65-F5344CB8AC3E}">
        <p14:creationId xmlns:p14="http://schemas.microsoft.com/office/powerpoint/2010/main" val="247969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16824" cy="1143000"/>
          </a:xfrm>
        </p:spPr>
        <p:txBody>
          <a:bodyPr>
            <a:noAutofit/>
          </a:bodyPr>
          <a:lstStyle/>
          <a:p>
            <a:r>
              <a:rPr lang="it-IT" sz="2800" b="1" dirty="0"/>
              <a:t>Mettiamo in pratica la teoria – Spettacoli teatrali e fiere scolastiche</a:t>
            </a:r>
          </a:p>
        </p:txBody>
      </p:sp>
      <p:sp>
        <p:nvSpPr>
          <p:cNvPr id="3" name="Content Placeholder 2"/>
          <p:cNvSpPr>
            <a:spLocks noGrp="1"/>
          </p:cNvSpPr>
          <p:nvPr>
            <p:ph idx="1"/>
          </p:nvPr>
        </p:nvSpPr>
        <p:spPr>
          <a:xfrm>
            <a:off x="575556" y="1259632"/>
            <a:ext cx="7992888" cy="5400600"/>
          </a:xfrm>
        </p:spPr>
        <p:txBody>
          <a:bodyPr>
            <a:normAutofit/>
          </a:bodyPr>
          <a:lstStyle/>
          <a:p>
            <a:pPr>
              <a:buFont typeface="Wingdings" pitchFamily="2" charset="2"/>
              <a:buChar char="Ø"/>
            </a:pPr>
            <a:r>
              <a:rPr lang="it-IT" sz="2000" b="1" dirty="0">
                <a:latin typeface="+mj-lt"/>
              </a:rPr>
              <a:t>Gli studenti più </a:t>
            </a:r>
            <a:r>
              <a:rPr lang="it-IT" sz="2000" dirty="0">
                <a:latin typeface="+mj-lt"/>
              </a:rPr>
              <a:t>giovani possono organizzare uno spettacolo teatrale scolastico e dare voce ai </a:t>
            </a:r>
            <a:r>
              <a:rPr lang="it-IT" sz="2000" dirty="0" err="1">
                <a:latin typeface="+mj-lt"/>
              </a:rPr>
              <a:t>bio</a:t>
            </a:r>
            <a:r>
              <a:rPr lang="it-IT" sz="2000" dirty="0">
                <a:latin typeface="+mj-lt"/>
              </a:rPr>
              <a:t>-prodotti. Possono creare personaggi che raccontino come sono stati creati e le trasformazioni subite fino a raggiungere la loro forma attuale. Ad esempio, le bucce di banana o di mela possono raccontare come si sono trasformate </a:t>
            </a:r>
            <a:r>
              <a:rPr lang="it-IT" sz="2000">
                <a:latin typeface="+mj-lt"/>
              </a:rPr>
              <a:t>in compost. </a:t>
            </a:r>
            <a:r>
              <a:rPr lang="it-IT" sz="2000" dirty="0">
                <a:latin typeface="+mj-lt"/>
              </a:rPr>
              <a:t>Gli studenti possono scrivere le loro scene durante tutto l’anno scolastico e potranno poi essere rappresentate durante il giorno del diploma.</a:t>
            </a:r>
          </a:p>
          <a:p>
            <a:pPr>
              <a:buFont typeface="Wingdings" pitchFamily="2" charset="2"/>
              <a:buChar char="Ø"/>
            </a:pPr>
            <a:endParaRPr lang="en-US" sz="2000" dirty="0">
              <a:latin typeface="+mj-lt"/>
            </a:endParaRPr>
          </a:p>
          <a:p>
            <a:pPr>
              <a:buFont typeface="Wingdings" pitchFamily="2" charset="2"/>
              <a:buChar char="Ø"/>
            </a:pPr>
            <a:r>
              <a:rPr lang="it-IT" sz="2000" dirty="0">
                <a:latin typeface="+mj-lt"/>
              </a:rPr>
              <a:t>Gli studenti possono anche organizzare una fiera in cui progettano e creano prodotti o opere d’arte con materiali riciclabili o di scarto. In questo modo possono evidenziare l’importanza dell’economia circolare e vendere i prodotti per raccogliere fondi per le necessità della scuola.</a:t>
            </a:r>
            <a:endParaRPr lang="en-US" sz="2000" dirty="0">
              <a:latin typeface="+mj-lt"/>
            </a:endParaRPr>
          </a:p>
          <a:p>
            <a:pPr>
              <a:buFont typeface="Wingdings" pitchFamily="2" charset="2"/>
              <a:buChar char="Ø"/>
            </a:pPr>
            <a:endParaRPr lang="en-US" sz="2000" dirty="0">
              <a:latin typeface="+mj-lt"/>
            </a:endParaRPr>
          </a:p>
        </p:txBody>
      </p:sp>
    </p:spTree>
    <p:extLst>
      <p:ext uri="{BB962C8B-B14F-4D97-AF65-F5344CB8AC3E}">
        <p14:creationId xmlns:p14="http://schemas.microsoft.com/office/powerpoint/2010/main" val="329746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4624"/>
            <a:ext cx="6448784" cy="1143000"/>
          </a:xfrm>
        </p:spPr>
        <p:txBody>
          <a:bodyPr>
            <a:normAutofit/>
          </a:bodyPr>
          <a:lstStyle/>
          <a:p>
            <a:r>
              <a:rPr lang="it-IT" sz="3200" b="1" dirty="0"/>
              <a:t>Idee – Lettere a imprese e aziende</a:t>
            </a:r>
          </a:p>
        </p:txBody>
      </p:sp>
      <p:sp>
        <p:nvSpPr>
          <p:cNvPr id="3" name="Content Placeholder 2"/>
          <p:cNvSpPr>
            <a:spLocks noGrp="1"/>
          </p:cNvSpPr>
          <p:nvPr>
            <p:ph idx="1"/>
          </p:nvPr>
        </p:nvSpPr>
        <p:spPr>
          <a:xfrm>
            <a:off x="323528" y="1340768"/>
            <a:ext cx="8424936" cy="1656184"/>
          </a:xfrm>
        </p:spPr>
        <p:txBody>
          <a:bodyPr>
            <a:noAutofit/>
          </a:bodyPr>
          <a:lstStyle/>
          <a:p>
            <a:r>
              <a:rPr lang="it-IT" sz="2000" dirty="0">
                <a:latin typeface="+mj-lt"/>
              </a:rPr>
              <a:t>Gli studenti possono scrivere lettere a imprese e aziende locali spiegando il Piano d’Azione della scuola relativo alla gestione dei rifiuti attraverso la Bioeconomia (metodi di compostaggio e riciclaggio). Questa apertura verso la comunità più ampia può aiutare la scuola a trovare collaborazioni per progetti, tirocini o sponsorizzazioni per iniziative ecologiche.</a:t>
            </a:r>
          </a:p>
          <a:p>
            <a:endParaRPr lang="en-US" sz="2000" dirty="0">
              <a:latin typeface="+mj-lt"/>
            </a:endParaRPr>
          </a:p>
          <a:p>
            <a:r>
              <a:rPr lang="it-IT" sz="2000" dirty="0">
                <a:latin typeface="+mj-lt"/>
              </a:rPr>
              <a:t>Gli studenti possono anche informare il pubblico generale sui loro progetti attraverso la Stampa nazionale, la Radio e la Televisione. Possono condividere i loro progetti come buone pratiche con un impatto positivo e organizzare interviste con studenti, insegnanti, genitori e membri dell’ Eco-Comitato per discutere l’importanza della sostenibilità e delle innovazioni </a:t>
            </a:r>
            <a:r>
              <a:rPr lang="it-IT" sz="2000" dirty="0" err="1">
                <a:latin typeface="+mj-lt"/>
              </a:rPr>
              <a:t>bio-based</a:t>
            </a:r>
            <a:r>
              <a:rPr lang="it-IT" sz="2000" dirty="0">
                <a:latin typeface="+mj-lt"/>
              </a:rPr>
              <a:t>, oltre a ciò che hanno imparato partecipando ai progetti.</a:t>
            </a:r>
          </a:p>
          <a:p>
            <a:pPr marL="0" indent="0">
              <a:buNone/>
            </a:pPr>
            <a:endParaRPr lang="it-IT" sz="2000" dirty="0">
              <a:latin typeface="+mj-lt"/>
            </a:endParaRPr>
          </a:p>
          <a:p>
            <a:endParaRPr lang="en-US" sz="1600" dirty="0">
              <a:latin typeface="+mj-lt"/>
            </a:endParaRPr>
          </a:p>
          <a:p>
            <a:endParaRPr lang="el-GR" sz="1600" dirty="0">
              <a:latin typeface="+mj-lt"/>
            </a:endParaRPr>
          </a:p>
        </p:txBody>
      </p:sp>
    </p:spTree>
    <p:extLst>
      <p:ext uri="{BB962C8B-B14F-4D97-AF65-F5344CB8AC3E}">
        <p14:creationId xmlns:p14="http://schemas.microsoft.com/office/powerpoint/2010/main" val="61390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265" y="1052736"/>
            <a:ext cx="5328592" cy="4855270"/>
          </a:xfrm>
        </p:spPr>
        <p:txBody>
          <a:bodyPr>
            <a:normAutofit lnSpcReduction="10000"/>
          </a:bodyPr>
          <a:lstStyle/>
          <a:p>
            <a:r>
              <a:rPr lang="it-IT" sz="1800" dirty="0">
                <a:latin typeface="+mj-lt"/>
              </a:rPr>
              <a:t>Uno dei modi più popolari per una scuola di far conoscere al mondo le proprie azioni è partecipare alle Giornate di Azione Globale come Earth Day, World Environment Day o Global Action Days organizzate da FEE. Questi eventi offrono agli studenti l’opportunità di organizzare eventi e laboratori educativi incentrati sulla Bioeconomia.</a:t>
            </a:r>
          </a:p>
          <a:p>
            <a:pPr marL="0" indent="0">
              <a:buNone/>
            </a:pPr>
            <a:endParaRPr lang="en-US" sz="1800" dirty="0">
              <a:latin typeface="+mj-lt"/>
            </a:endParaRPr>
          </a:p>
          <a:p>
            <a:r>
              <a:rPr lang="it-IT" sz="1800" dirty="0">
                <a:latin typeface="+mj-lt"/>
              </a:rPr>
              <a:t>Il più grande vantaggio di partecipare a questi eventi è che vengono ampiamente promossi sui social media e permettono di unire la propria voce a milioni di altre. Questi eventi creano un senso di lotta per una causa comune, nonostante le diversità di popolazioni, etnie, paesi, status socioeconomico, sesso ed età. Questi eventi sottolineano il concetto di responsabilità e il ruolo che tutti condividiamo come cittadini del mondo per proteggere la natura.</a:t>
            </a:r>
          </a:p>
          <a:p>
            <a:endParaRPr lang="it-IT" sz="1800" dirty="0">
              <a:latin typeface="+mj-lt"/>
            </a:endParaRPr>
          </a:p>
          <a:p>
            <a:endParaRPr lang="en-US" sz="1800" dirty="0">
              <a:latin typeface="+mj-lt"/>
            </a:endParaRPr>
          </a:p>
          <a:p>
            <a:endParaRPr lang="en-US" sz="1800" dirty="0">
              <a:latin typeface="+mj-lt"/>
            </a:endParaRPr>
          </a:p>
          <a:p>
            <a:endParaRPr lang="el-GR" sz="2000" dirty="0">
              <a:latin typeface="+mj-lt"/>
            </a:endParaRPr>
          </a:p>
        </p:txBody>
      </p:sp>
      <p:sp>
        <p:nvSpPr>
          <p:cNvPr id="4" name="Title 1"/>
          <p:cNvSpPr>
            <a:spLocks noGrp="1"/>
          </p:cNvSpPr>
          <p:nvPr>
            <p:ph type="title"/>
          </p:nvPr>
        </p:nvSpPr>
        <p:spPr>
          <a:xfrm>
            <a:off x="457200" y="116632"/>
            <a:ext cx="8229600" cy="1143000"/>
          </a:xfrm>
        </p:spPr>
        <p:txBody>
          <a:bodyPr>
            <a:normAutofit/>
          </a:bodyPr>
          <a:lstStyle/>
          <a:p>
            <a:pPr algn="l"/>
            <a:r>
              <a:rPr lang="it-IT" sz="3200" b="1" dirty="0"/>
              <a:t>Idee – Giornate di Azione Globale</a:t>
            </a:r>
          </a:p>
        </p:txBody>
      </p:sp>
      <p:pic>
        <p:nvPicPr>
          <p:cNvPr id="5122" name="Picture 2" descr="C:\Users\SIV\Desktop\Marianthi\SCHOOL\Athens College\Clubs\Environmental Club\2023-2024\Global Action Days FEE . Registered\LET’S GET CLIMATE READY! (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8640"/>
            <a:ext cx="2861184" cy="2398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000" y="2852936"/>
            <a:ext cx="3068352" cy="257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5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en-US" sz="3600" b="1" dirty="0"/>
              <a:t>Idee – Premi e </a:t>
            </a:r>
            <a:r>
              <a:rPr lang="en-US" sz="3600" b="1" dirty="0" err="1"/>
              <a:t>celebrazioni</a:t>
            </a:r>
            <a:endParaRPr lang="en-US" sz="3600" b="1" dirty="0"/>
          </a:p>
        </p:txBody>
      </p:sp>
      <p:sp>
        <p:nvSpPr>
          <p:cNvPr id="3" name="Content Placeholder 2"/>
          <p:cNvSpPr>
            <a:spLocks noGrp="1"/>
          </p:cNvSpPr>
          <p:nvPr>
            <p:ph idx="1"/>
          </p:nvPr>
        </p:nvSpPr>
        <p:spPr>
          <a:xfrm>
            <a:off x="395536" y="845651"/>
            <a:ext cx="8568952" cy="5225007"/>
          </a:xfrm>
        </p:spPr>
        <p:txBody>
          <a:bodyPr>
            <a:normAutofit/>
          </a:bodyPr>
          <a:lstStyle/>
          <a:p>
            <a:endParaRPr lang="en-US" sz="1800" b="1" dirty="0"/>
          </a:p>
          <a:p>
            <a:r>
              <a:rPr lang="it-IT" sz="1800" b="1" dirty="0"/>
              <a:t>Il premio Green Flag </a:t>
            </a:r>
            <a:r>
              <a:rPr lang="it-IT" sz="1800" dirty="0"/>
              <a:t>che gli studenti ricevono ogni due anni è un’opportunità per la scuola di celebrare i propri successi. Questo offre un incredibile incentivo a tutte le persone coinvolte nei progetti e ispira ancora più partecipazione.</a:t>
            </a:r>
          </a:p>
          <a:p>
            <a:endParaRPr lang="en-US" sz="1800" dirty="0"/>
          </a:p>
          <a:p>
            <a:r>
              <a:rPr lang="it-IT" sz="1800" b="1" dirty="0"/>
              <a:t>Il premio FEE Teacher Award </a:t>
            </a:r>
            <a:r>
              <a:rPr lang="it-IT" sz="1800" dirty="0"/>
              <a:t>è un'altra occasione per motivare gli insegnanti di tutto il mondo a impegnarsi attivamente nell’educazione ambientale presentando i vincitori ad un evento della comunità. Il riconoscimento del loro impegno e dedizione può incoraggiare altri educatori a creare progetti incentrati </a:t>
            </a:r>
            <a:r>
              <a:rPr lang="it-IT" sz="1800"/>
              <a:t>sulla Bioeconomia</a:t>
            </a:r>
            <a:r>
              <a:rPr lang="it-IT" sz="1800" dirty="0"/>
              <a:t>.</a:t>
            </a:r>
          </a:p>
          <a:p>
            <a:endParaRPr lang="it-IT" sz="1800" b="1" dirty="0"/>
          </a:p>
          <a:p>
            <a:endParaRPr lang="el-GR" sz="1800" b="1" u="sng" dirty="0">
              <a:latin typeface="Century Gothic" pitchFamily="34" charset="0"/>
            </a:endParaRPr>
          </a:p>
        </p:txBody>
      </p:sp>
      <p:pic>
        <p:nvPicPr>
          <p:cNvPr id="9219" name="Picture 3" descr="C:\Users\SIV\Desktop\Marianthi\SCHOOL\Athens College\Clubs\Environmental Club\2023-2024\ΒΡΑΒΕΥΣΕΙΣ\ΟΙΚΟΛΟΓΙΚΑ ΣΧΟΛΕΙΑ ΠΡΑΣΙΝΗ ΣΗΜΑΙΑ ΑΓΓΛΙΚ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717032"/>
            <a:ext cx="2808406" cy="21063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585" y="3884195"/>
            <a:ext cx="2553887" cy="191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59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097A1-C6FF-485F-A1C9-73B0376A80F8}">
  <ds:schemaRefs>
    <ds:schemaRef ds:uri="http://purl.org/dc/terms/"/>
    <ds:schemaRef ds:uri="http://www.w3.org/XML/1998/namespace"/>
    <ds:schemaRef ds:uri="4cb37d89-296d-4697-a3a4-f9df7f39d0ef"/>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b029ac4-2790-4e9d-b1ba-d309a41950a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3.xml><?xml version="1.0" encoding="utf-8"?>
<ds:datastoreItem xmlns:ds="http://schemas.openxmlformats.org/officeDocument/2006/customXml" ds:itemID="{11AC4AA5-CBD0-4BDC-8ACD-9313DBFDE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TotalTime>
  <Words>949</Words>
  <Application>Microsoft Office PowerPoint</Application>
  <PresentationFormat>Presentazione su schermo (4:3)</PresentationFormat>
  <Paragraphs>55</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Century Gothic</vt:lpstr>
      <vt:lpstr>PuviRegular</vt:lpstr>
      <vt:lpstr>Wingdings</vt:lpstr>
      <vt:lpstr>Office Theme</vt:lpstr>
      <vt:lpstr>Materiali didattici </vt:lpstr>
      <vt:lpstr>Perché informare e coinvolgere?</vt:lpstr>
      <vt:lpstr>Informare e coinvolgere attraverso vari media</vt:lpstr>
      <vt:lpstr>Mettiamo in pratica la teoria – Assemblee scolastiche e bacheche</vt:lpstr>
      <vt:lpstr>Mettiamo in pratica la teoria – Newsletter scolastiche e siti web</vt:lpstr>
      <vt:lpstr>Mettiamo in pratica la teoria – Spettacoli teatrali e fiere scolastiche</vt:lpstr>
      <vt:lpstr>Idee – Lettere a imprese e aziende</vt:lpstr>
      <vt:lpstr>Idee – Giornate di Azione Globale</vt:lpstr>
      <vt:lpstr>Idee – Premi e celebrazioni</vt:lpstr>
      <vt:lpstr>Risorse educative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Flavia Fusconi</cp:lastModifiedBy>
  <cp:revision>100</cp:revision>
  <dcterms:created xsi:type="dcterms:W3CDTF">2024-05-12T12:39:55Z</dcterms:created>
  <dcterms:modified xsi:type="dcterms:W3CDTF">2024-12-05T13:25:31Z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