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63"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6B8CF-5926-98B1-28BE-575137163515}" v="37" dt="2024-09-30T09:49:11.078"/>
    <p1510:client id="{A8E0C151-48FE-B664-7B1A-F7EF63636B86}" v="142" dt="2024-09-30T11:39:15.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60"/>
  </p:normalViewPr>
  <p:slideViewPr>
    <p:cSldViewPr>
      <p:cViewPr varScale="1">
        <p:scale>
          <a:sx n="105" d="100"/>
          <a:sy n="105" d="100"/>
        </p:scale>
        <p:origin x="10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22/5/2025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22/5/2025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22/5/2025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22/5/2025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coschools.global/seven-steps-methodolog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067944" y="1340768"/>
            <a:ext cx="36004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9" name="Group 8"/>
          <p:cNvGrpSpPr/>
          <p:nvPr/>
        </p:nvGrpSpPr>
        <p:grpSpPr>
          <a:xfrm>
            <a:off x="827584" y="116632"/>
            <a:ext cx="7452320" cy="5301208"/>
            <a:chOff x="0" y="1"/>
            <a:chExt cx="9252520" cy="6886608"/>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52520" cy="68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980728"/>
              <a:ext cx="4320480" cy="38164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sp>
        <p:nvSpPr>
          <p:cNvPr id="7" name="TextBox 6"/>
          <p:cNvSpPr txBox="1"/>
          <p:nvPr/>
        </p:nvSpPr>
        <p:spPr>
          <a:xfrm>
            <a:off x="4575456" y="1945361"/>
            <a:ext cx="980231" cy="830997"/>
          </a:xfrm>
          <a:prstGeom prst="rect">
            <a:avLst/>
          </a:prstGeom>
          <a:noFill/>
        </p:spPr>
        <p:txBody>
          <a:bodyPr wrap="square" rtlCol="0">
            <a:spAutoFit/>
          </a:bodyPr>
          <a:lstStyle/>
          <a:p>
            <a:r>
              <a:rPr lang="en-US" sz="1200" b="1" u="sng" dirty="0">
                <a:solidFill>
                  <a:srgbClr val="FF0000"/>
                </a:solidFill>
              </a:rPr>
              <a:t>PASO 7</a:t>
            </a:r>
          </a:p>
          <a:p>
            <a:r>
              <a:rPr lang="en-US" sz="1200" b="1" dirty="0">
                <a:solidFill>
                  <a:srgbClr val="FF0000"/>
                </a:solidFill>
              </a:rPr>
              <a:t>PRODUCE AN ECO CODE</a:t>
            </a:r>
            <a:endParaRPr lang="el-GR" sz="1200" b="1" dirty="0">
              <a:solidFill>
                <a:srgbClr val="FF0000"/>
              </a:solidFill>
            </a:endParaRPr>
          </a:p>
        </p:txBody>
      </p:sp>
      <p:sp>
        <p:nvSpPr>
          <p:cNvPr id="3" name="Subtitle 2"/>
          <p:cNvSpPr>
            <a:spLocks noGrp="1"/>
          </p:cNvSpPr>
          <p:nvPr>
            <p:ph type="subTitle" idx="1"/>
          </p:nvPr>
        </p:nvSpPr>
        <p:spPr>
          <a:xfrm>
            <a:off x="1865171" y="4725144"/>
            <a:ext cx="6400800" cy="334888"/>
          </a:xfrm>
        </p:spPr>
        <p:txBody>
          <a:bodyPr>
            <a:normAutofit fontScale="55000" lnSpcReduction="20000"/>
          </a:bodyPr>
          <a:lstStyle/>
          <a:p>
            <a:r>
              <a:rPr lang="en-US" b="1" dirty="0">
                <a:solidFill>
                  <a:srgbClr val="FF0000"/>
                </a:solidFill>
              </a:rPr>
              <a:t>M. Giannakopoulou</a:t>
            </a:r>
            <a:endParaRPr lang="el-GR" b="1" dirty="0">
              <a:solidFill>
                <a:srgbClr val="FF0000"/>
              </a:solidFill>
            </a:endParaRPr>
          </a:p>
        </p:txBody>
      </p:sp>
    </p:spTree>
    <p:extLst>
      <p:ext uri="{BB962C8B-B14F-4D97-AF65-F5344CB8AC3E}">
        <p14:creationId xmlns:p14="http://schemas.microsoft.com/office/powerpoint/2010/main" val="214055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b="1" dirty="0"/>
              <a:t>Pongamos la teoría en práctica</a:t>
            </a:r>
            <a:endParaRPr lang="el-GR" sz="4000" b="1" dirty="0"/>
          </a:p>
        </p:txBody>
      </p:sp>
      <p:sp>
        <p:nvSpPr>
          <p:cNvPr id="3" name="Content Placeholder 2"/>
          <p:cNvSpPr>
            <a:spLocks noGrp="1"/>
          </p:cNvSpPr>
          <p:nvPr>
            <p:ph idx="1"/>
          </p:nvPr>
        </p:nvSpPr>
        <p:spPr/>
        <p:txBody>
          <a:bodyPr>
            <a:normAutofit/>
          </a:bodyPr>
          <a:lstStyle/>
          <a:p>
            <a:pPr algn="just"/>
            <a:r>
              <a:rPr lang="es-ES" sz="1800" dirty="0"/>
              <a:t>Los miembros de un Comité Ecológico pueden trabajar juntos en equipos para crear el Código Ecológico. Pueden ponerse de acuerdo sobre los roles que asumirán (uno puede dibujar las imágenes en el Código Ecológico, otro puede escribir las palabras, etc.), compartir la carga de trabajo y decidir sobre el contenido del Código Ecológico.</a:t>
            </a:r>
          </a:p>
          <a:p>
            <a:pPr algn="just"/>
            <a:r>
              <a:rPr lang="es-ES" sz="1800" dirty="0"/>
              <a:t>De esta manera, hacen realidad el concepto de “ahorrar recursos” ahorrando “esfuerzo humano”. A través de la cooperación, pasan de la perspectiva individual a la perspectiva grupal y, gradualmente, a la perspectiva global. Este es un paso muy importante, especialmente porque el producto final, el Código Ecológico, será el resultado de su cooperación y la evidencia de su compromiso de seguir cumpliendo las reglas que acordaron.</a:t>
            </a:r>
            <a:endParaRPr lang="en-US" sz="1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25144"/>
            <a:ext cx="2044480" cy="133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503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dirty="0"/>
              <a:t>Pongamos la teoría en práctica</a:t>
            </a:r>
            <a:endParaRPr lang="el-GR" b="1" dirty="0"/>
          </a:p>
        </p:txBody>
      </p:sp>
      <p:sp>
        <p:nvSpPr>
          <p:cNvPr id="3" name="Content Placeholder 2"/>
          <p:cNvSpPr>
            <a:spLocks noGrp="1"/>
          </p:cNvSpPr>
          <p:nvPr>
            <p:ph idx="1"/>
          </p:nvPr>
        </p:nvSpPr>
        <p:spPr>
          <a:xfrm>
            <a:off x="395536" y="1484784"/>
            <a:ext cx="8229600" cy="4525963"/>
          </a:xfrm>
        </p:spPr>
        <p:txBody>
          <a:bodyPr vert="horz" lIns="91440" tIns="45720" rIns="91440" bIns="45720" rtlCol="0" anchor="t">
            <a:normAutofit fontScale="85000" lnSpcReduction="10000"/>
          </a:bodyPr>
          <a:lstStyle/>
          <a:p>
            <a:pPr algn="just">
              <a:buFont typeface="Wingdings" pitchFamily="2" charset="2"/>
              <a:buChar char="Ø"/>
            </a:pPr>
            <a:r>
              <a:rPr lang="es-ES" sz="1800" dirty="0">
                <a:latin typeface="+mj-lt"/>
              </a:rPr>
              <a:t>Todo código necesita ser revisado periódicamente porque es un elemento dinámico que debe reflejar los cambios de actitudes. Puede haber objetivos en materia de bioeconomía que se cumplan y que se evidencien en la actitud de la comunidad escolar (p. ej. todos los alumnos hacen compost con los restos de su merienda) y otros que pueden necesitar más tiempo para convertirse en parte integral de la filosofía del centro escolar (por ejemplo nunca llevamos la merienda en bolsas de plástico).</a:t>
            </a:r>
            <a:endParaRPr lang="es-ES" dirty="0"/>
          </a:p>
          <a:p>
            <a:pPr>
              <a:buFont typeface="Wingdings" pitchFamily="2" charset="2"/>
              <a:buChar char="Ø"/>
            </a:pPr>
            <a:r>
              <a:rPr lang="es-ES" sz="1800" dirty="0">
                <a:latin typeface="+mj-lt"/>
              </a:rPr>
              <a:t>Es responsabilidad del Comité Ambiental observar y evaluar (con el uso de cuestionarios, entrevistas, etc.) el progreso de los objetivos establecidos, y eliminarlos o agregar más.</a:t>
            </a:r>
          </a:p>
          <a:p>
            <a:pPr>
              <a:buFont typeface="Wingdings" pitchFamily="2" charset="2"/>
              <a:buChar char="Ø"/>
            </a:pPr>
            <a:endParaRPr lang="en-US" sz="1800" dirty="0">
              <a:latin typeface="+mj-lt"/>
            </a:endParaRPr>
          </a:p>
          <a:p>
            <a:pPr algn="just"/>
            <a:r>
              <a:rPr lang="es-ES" sz="1800" dirty="0">
                <a:latin typeface="+mj-lt"/>
              </a:rPr>
              <a:t>Una buena idea para ayudar al alumnado a </a:t>
            </a:r>
            <a:r>
              <a:rPr lang="es-ES" sz="1800" b="1" dirty="0">
                <a:latin typeface="+mj-lt"/>
              </a:rPr>
              <a:t>monitorear si el Eco Código necesita ser revisado o no es a través de un </a:t>
            </a:r>
            <a:r>
              <a:rPr lang="es-ES" sz="1800" b="1" dirty="0" err="1">
                <a:latin typeface="+mj-lt"/>
              </a:rPr>
              <a:t>Padlet</a:t>
            </a:r>
            <a:r>
              <a:rPr lang="es-ES" sz="1800" b="1" dirty="0">
                <a:latin typeface="+mj-lt"/>
              </a:rPr>
              <a:t> </a:t>
            </a:r>
            <a:r>
              <a:rPr lang="es-ES" sz="1800" dirty="0">
                <a:latin typeface="+mj-lt"/>
              </a:rPr>
              <a:t>donde el alumnado puede compartir sus preocupaciones o ideas con respecto a la implementación de algunas actividades de bioeconomía y la necesidad de que se establezca una norma en el Eco Código. </a:t>
            </a:r>
            <a:r>
              <a:rPr lang="es-ES" sz="1800" dirty="0" err="1">
                <a:latin typeface="+mj-lt"/>
              </a:rPr>
              <a:t>Padlet</a:t>
            </a:r>
            <a:r>
              <a:rPr lang="es-ES" sz="1800" dirty="0">
                <a:latin typeface="+mj-lt"/>
              </a:rPr>
              <a:t> es un medio de comunicación flexible ya que:</a:t>
            </a:r>
            <a:endParaRPr lang="es-ES" sz="1800" dirty="0">
              <a:latin typeface="+mj-lt"/>
              <a:ea typeface="Calibri"/>
              <a:cs typeface="Calibri"/>
            </a:endParaRPr>
          </a:p>
          <a:p>
            <a:pPr algn="just">
              <a:buFont typeface="Wingdings" panose="05000000000000000000" pitchFamily="2" charset="2"/>
              <a:buChar char="Ø"/>
            </a:pPr>
            <a:r>
              <a:rPr lang="es-ES" sz="1800" dirty="0">
                <a:latin typeface="+mj-lt"/>
              </a:rPr>
              <a:t>El alumnado puede participar en el en cualquier momento que tengan a su disposición</a:t>
            </a:r>
          </a:p>
          <a:p>
            <a:pPr algn="just">
              <a:buFont typeface="Wingdings" panose="05000000000000000000" pitchFamily="2" charset="2"/>
              <a:buChar char="Ø"/>
            </a:pPr>
            <a:r>
              <a:rPr lang="es-ES" sz="1800" dirty="0">
                <a:latin typeface="+mj-lt"/>
              </a:rPr>
              <a:t>Pueden ver las opiniones e ideas de todos el alumnado</a:t>
            </a:r>
          </a:p>
          <a:p>
            <a:pPr algn="just">
              <a:buFont typeface="Wingdings" panose="05000000000000000000" pitchFamily="2" charset="2"/>
              <a:buChar char="Ø"/>
            </a:pPr>
            <a:r>
              <a:rPr lang="es-ES" sz="1800" dirty="0">
                <a:latin typeface="+mj-lt"/>
              </a:rPr>
              <a:t>Es respetuoso con el medio ambiente y democrático</a:t>
            </a:r>
          </a:p>
          <a:p>
            <a:pPr algn="just">
              <a:buFont typeface="Wingdings" panose="05000000000000000000" pitchFamily="2" charset="2"/>
              <a:buChar char="Ø"/>
            </a:pPr>
            <a:r>
              <a:rPr lang="es-ES" sz="1800" dirty="0">
                <a:latin typeface="+mj-lt"/>
              </a:rPr>
              <a:t>El alumnado pueden compartir imágenes, enlaces, gráficos y encuestas de salida que les ayudarán a decidir sobre el contenido del Código Ecológico y si es necesario revisarlo.</a:t>
            </a:r>
          </a:p>
          <a:p>
            <a:pPr algn="just">
              <a:buFont typeface="Wingdings" panose="05000000000000000000" pitchFamily="2" charset="2"/>
              <a:buChar char="Ø"/>
            </a:pPr>
            <a:r>
              <a:rPr lang="es-ES" sz="1800" dirty="0">
                <a:latin typeface="+mj-lt"/>
              </a:rPr>
              <a:t>Se puede compartir fácilmente con profesores, padres y responsables políticos</a:t>
            </a:r>
            <a:endParaRPr lang="el-GR" sz="1800" dirty="0">
              <a:latin typeface="+mj-lt"/>
            </a:endParaRPr>
          </a:p>
        </p:txBody>
      </p:sp>
    </p:spTree>
    <p:extLst>
      <p:ext uri="{BB962C8B-B14F-4D97-AF65-F5344CB8AC3E}">
        <p14:creationId xmlns:p14="http://schemas.microsoft.com/office/powerpoint/2010/main" val="151692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b="1" dirty="0"/>
              <a:t>Pongamos la teoría en práctica</a:t>
            </a:r>
            <a:endParaRPr lang="el-GR" sz="4000" b="1" dirty="0"/>
          </a:p>
        </p:txBody>
      </p:sp>
      <p:sp>
        <p:nvSpPr>
          <p:cNvPr id="3" name="Content Placeholder 2"/>
          <p:cNvSpPr>
            <a:spLocks noGrp="1"/>
          </p:cNvSpPr>
          <p:nvPr>
            <p:ph idx="1"/>
          </p:nvPr>
        </p:nvSpPr>
        <p:spPr>
          <a:xfrm>
            <a:off x="457200" y="1228624"/>
            <a:ext cx="8229600" cy="4525963"/>
          </a:xfrm>
        </p:spPr>
        <p:txBody>
          <a:bodyPr vert="horz" lIns="91440" tIns="45720" rIns="91440" bIns="45720" rtlCol="0" anchor="t">
            <a:normAutofit/>
          </a:bodyPr>
          <a:lstStyle/>
          <a:p>
            <a:pPr marL="0" indent="0" algn="just">
              <a:buNone/>
            </a:pPr>
            <a:r>
              <a:rPr lang="es-ES" sz="1400" dirty="0">
                <a:latin typeface="+mj-lt"/>
              </a:rPr>
              <a:t>La implementación de actividades y el proyecto relacionados con la gestión de residuos a través de la bioeconomía que dieron lugar al Código Ecológico deberían ser fácilmente accesibles y estar expuestos durante todo el año. Una buena idea sería:</a:t>
            </a:r>
            <a:endParaRPr lang="es-ES" dirty="0"/>
          </a:p>
          <a:p>
            <a:pPr>
              <a:buFont typeface="Wingdings" panose="05000000000000000000" pitchFamily="2" charset="2"/>
              <a:buChar char="Ø"/>
            </a:pPr>
            <a:r>
              <a:rPr lang="es-ES" sz="1400" dirty="0">
                <a:latin typeface="+mj-lt"/>
              </a:rPr>
              <a:t>un tablero de exposición en la entrada principal con el Código Ecológico (póster, canción, cántico, acrónimo, etc.)</a:t>
            </a:r>
          </a:p>
          <a:p>
            <a:pPr algn="just">
              <a:buFont typeface="Wingdings" panose="05000000000000000000" pitchFamily="2" charset="2"/>
              <a:buChar char="Ø"/>
            </a:pPr>
            <a:r>
              <a:rPr lang="es-ES" sz="1400" dirty="0">
                <a:latin typeface="+mj-lt"/>
              </a:rPr>
              <a:t>un código QR con la presentación de los 7 pasos que siguió el comité para decidir el Código Ecológico específico. El código se puede compartir no solo en el póster (canción, cántico, acrónimo, etc.) sino también en el tablero de exposición del aula</a:t>
            </a:r>
            <a:endParaRPr lang="es-ES" sz="1400" dirty="0">
              <a:latin typeface="+mj-lt"/>
              <a:ea typeface="Calibri"/>
              <a:cs typeface="Calibri"/>
            </a:endParaRPr>
          </a:p>
          <a:p>
            <a:pPr algn="just">
              <a:buFont typeface="Wingdings" panose="05000000000000000000" pitchFamily="2" charset="2"/>
              <a:buChar char="Ø"/>
            </a:pPr>
            <a:r>
              <a:rPr lang="es-ES" sz="1400" dirty="0">
                <a:latin typeface="+mj-lt"/>
              </a:rPr>
              <a:t>una versión en línea del Código Ecológico que se incluirá en la página de la Declaración de Misión del centro escolar y a la que podrá acceder el alumnado, los padres, los maestros y todos los miembros de la comunidad que quieran aprender más sobre la filosofía del centro escolar.</a:t>
            </a:r>
            <a:endParaRPr lang="es-ES" sz="1400" dirty="0">
              <a:latin typeface="+mj-lt"/>
              <a:ea typeface="Calibri"/>
              <a:cs typeface="Calibri"/>
            </a:endParaRPr>
          </a:p>
          <a:p>
            <a:pPr algn="just">
              <a:buFont typeface="Wingdings" panose="05000000000000000000" pitchFamily="2" charset="2"/>
              <a:buChar char="Ø"/>
            </a:pPr>
            <a:r>
              <a:rPr lang="es-ES" sz="1400" dirty="0">
                <a:latin typeface="+mj-lt"/>
              </a:rPr>
              <a:t>para aquellos centros escolares que imprimen el cuaderno del alumnado o los calendarios anuales, el Código Ecológico se puede imprimir en la portada o contraportada de un cuaderno ecológico de corcho.</a:t>
            </a:r>
            <a:endParaRPr lang="el-GR" sz="1400" dirty="0">
              <a:latin typeface="+mj-lt"/>
              <a:ea typeface="Calibri"/>
              <a:cs typeface="Calibri"/>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437112"/>
            <a:ext cx="1989255" cy="1536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576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entury Gothic" pitchFamily="34" charset="0"/>
              </a:rPr>
              <a:t>Recursos</a:t>
            </a:r>
            <a:r>
              <a:rPr lang="en-US" b="1" dirty="0">
                <a:latin typeface="Century Gothic" pitchFamily="34" charset="0"/>
              </a:rPr>
              <a:t> </a:t>
            </a:r>
            <a:r>
              <a:rPr lang="en-US" b="1" dirty="0" err="1">
                <a:latin typeface="Century Gothic" pitchFamily="34" charset="0"/>
              </a:rPr>
              <a:t>educativos</a:t>
            </a:r>
            <a:endParaRPr lang="el-GR" b="1" dirty="0">
              <a:latin typeface="Century Gothic" pitchFamily="34" charset="0"/>
            </a:endParaRPr>
          </a:p>
        </p:txBody>
      </p:sp>
      <p:sp>
        <p:nvSpPr>
          <p:cNvPr id="4" name="Content Placeholder 3"/>
          <p:cNvSpPr txBox="1">
            <a:spLocks noGrp="1"/>
          </p:cNvSpPr>
          <p:nvPr>
            <p:ph idx="1"/>
          </p:nvPr>
        </p:nvSpPr>
        <p:spPr>
          <a:xfrm>
            <a:off x="457200" y="1600200"/>
            <a:ext cx="8229600" cy="1668149"/>
          </a:xfrm>
          <a:prstGeom prst="rect">
            <a:avLst/>
          </a:prstGeom>
          <a:noFill/>
        </p:spPr>
        <p:txBody>
          <a:bodyPr wrap="square" rtlCol="0">
            <a:spAutoFit/>
          </a:bodyPr>
          <a:lstStyle/>
          <a:p>
            <a:r>
              <a:rPr lang="en-US" dirty="0">
                <a:hlinkClick r:id="rId2"/>
              </a:rPr>
              <a:t>https</a:t>
            </a:r>
            <a:r>
              <a:rPr lang="en-US">
                <a:hlinkClick r:id="rId2"/>
              </a:rPr>
              <a:t>://www.ecoschools.global/seven-steps-methodology</a:t>
            </a:r>
            <a:endParaRPr lang="en-US"/>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¿Qué es un Código Ecológico?</a:t>
            </a:r>
            <a:endParaRPr lang="el-GR" b="1" dirty="0"/>
          </a:p>
        </p:txBody>
      </p:sp>
      <p:sp>
        <p:nvSpPr>
          <p:cNvPr id="3" name="Content Placeholder 2"/>
          <p:cNvSpPr>
            <a:spLocks noGrp="1"/>
          </p:cNvSpPr>
          <p:nvPr>
            <p:ph idx="1"/>
          </p:nvPr>
        </p:nvSpPr>
        <p:spPr>
          <a:xfrm>
            <a:off x="493204" y="1124744"/>
            <a:ext cx="8543292" cy="4525963"/>
          </a:xfrm>
        </p:spPr>
        <p:txBody>
          <a:bodyPr/>
          <a:lstStyle/>
          <a:p>
            <a:r>
              <a:rPr lang="es-ES" b="1" dirty="0"/>
              <a:t>Una declaración que representa el compromiso del centro escolar con la sostenibilidad.</a:t>
            </a:r>
            <a:endParaRPr lang="en-US" b="1" dirty="0"/>
          </a:p>
          <a:p>
            <a:endParaRPr lang="el-GR"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20888"/>
            <a:ext cx="288032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35996" y="3387725"/>
            <a:ext cx="3960440" cy="646331"/>
          </a:xfrm>
          <a:prstGeom prst="rect">
            <a:avLst/>
          </a:prstGeom>
          <a:noFill/>
        </p:spPr>
        <p:txBody>
          <a:bodyPr wrap="square" rtlCol="0">
            <a:spAutoFit/>
          </a:bodyPr>
          <a:lstStyle/>
          <a:p>
            <a:r>
              <a:rPr lang="en-US" dirty="0">
                <a:hlinkClick r:id="rId3"/>
              </a:rPr>
              <a:t>https://www.ecoschools.global/seven-steps-methodology</a:t>
            </a:r>
            <a:endParaRPr lang="en-US"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 </a:t>
            </a:r>
            <a:r>
              <a:rPr lang="en-US" b="1" dirty="0" err="1"/>
              <a:t>Código</a:t>
            </a:r>
            <a:r>
              <a:rPr lang="en-US" b="1" dirty="0"/>
              <a:t> </a:t>
            </a:r>
            <a:r>
              <a:rPr lang="en-US" b="1" dirty="0" err="1"/>
              <a:t>Ecológico</a:t>
            </a:r>
            <a:r>
              <a:rPr lang="en-US" b="1" dirty="0"/>
              <a:t>…</a:t>
            </a:r>
            <a:endParaRPr lang="el-GR" b="1" dirty="0"/>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s-ES" dirty="0">
                <a:latin typeface="+mj-lt"/>
              </a:rPr>
              <a:t>debe ser fácil de </a:t>
            </a:r>
            <a:r>
              <a:rPr lang="es-ES" b="1" u="sng" dirty="0">
                <a:latin typeface="+mj-lt"/>
              </a:rPr>
              <a:t>recordar</a:t>
            </a:r>
            <a:r>
              <a:rPr lang="es-ES" dirty="0">
                <a:latin typeface="+mj-lt"/>
              </a:rPr>
              <a:t> y </a:t>
            </a:r>
            <a:r>
              <a:rPr lang="es-ES" b="1" u="sng" dirty="0">
                <a:latin typeface="+mj-lt"/>
              </a:rPr>
              <a:t>familiar para todos</a:t>
            </a:r>
            <a:r>
              <a:rPr lang="es-ES" dirty="0">
                <a:latin typeface="+mj-lt"/>
              </a:rPr>
              <a:t> en el centro escolar </a:t>
            </a:r>
          </a:p>
          <a:p>
            <a:pPr marL="0" indent="0">
              <a:buNone/>
            </a:pPr>
            <a:r>
              <a:rPr lang="es-ES" dirty="0">
                <a:latin typeface="+mj-lt"/>
              </a:rPr>
              <a:t>Para lograrlo, puede:</a:t>
            </a:r>
            <a:endParaRPr lang="en-US" dirty="0">
              <a:latin typeface="+mj-lt"/>
            </a:endParaRPr>
          </a:p>
          <a:p>
            <a:pPr>
              <a:buFont typeface="Wingdings" pitchFamily="2" charset="2"/>
              <a:buChar char="Ø"/>
            </a:pPr>
            <a:r>
              <a:rPr lang="es-ES" dirty="0">
                <a:latin typeface="+mj-lt"/>
              </a:rPr>
              <a:t>Usar elementos visuales</a:t>
            </a:r>
          </a:p>
          <a:p>
            <a:pPr>
              <a:buFont typeface="Wingdings" pitchFamily="2" charset="2"/>
              <a:buChar char="Ø"/>
            </a:pPr>
            <a:r>
              <a:rPr lang="es-ES" dirty="0">
                <a:latin typeface="+mj-lt"/>
              </a:rPr>
              <a:t>Usar mnemotecnia o acrónimos</a:t>
            </a:r>
          </a:p>
          <a:p>
            <a:pPr>
              <a:buFont typeface="Wingdings" pitchFamily="2" charset="2"/>
              <a:buChar char="Ø"/>
            </a:pPr>
            <a:r>
              <a:rPr lang="es-ES" dirty="0">
                <a:latin typeface="+mj-lt"/>
              </a:rPr>
              <a:t>Usar cánticos o canciones con palabras que rimen</a:t>
            </a:r>
          </a:p>
          <a:p>
            <a:pPr>
              <a:buFont typeface="Wingdings" pitchFamily="2" charset="2"/>
              <a:buChar char="Ø"/>
            </a:pPr>
            <a:r>
              <a:rPr lang="es-ES" dirty="0">
                <a:latin typeface="+mj-lt"/>
              </a:rPr>
              <a:t>Personalizar con los lemas del centro escolar</a:t>
            </a:r>
            <a:endParaRPr lang="es-ES" dirty="0">
              <a:latin typeface="+mj-lt"/>
              <a:ea typeface="Calibri"/>
              <a:cs typeface="Calibri"/>
            </a:endParaRPr>
          </a:p>
          <a:p>
            <a:pPr>
              <a:buFont typeface="Wingdings" pitchFamily="2" charset="2"/>
              <a:buChar char="Ø"/>
            </a:pPr>
            <a:r>
              <a:rPr lang="es-ES" dirty="0">
                <a:latin typeface="+mj-lt"/>
              </a:rPr>
              <a:t>Usar juegos o actividades interactivas para ayudar al alumnado</a:t>
            </a:r>
            <a:r>
              <a:rPr lang="en-US" dirty="0">
                <a:latin typeface="+mj-lt"/>
              </a:rPr>
              <a:t> </a:t>
            </a:r>
            <a:endParaRPr lang="el-GR" dirty="0">
              <a:latin typeface="+mj-lt"/>
            </a:endParaRP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 </a:t>
            </a:r>
            <a:r>
              <a:rPr lang="en-US" b="1" dirty="0" err="1"/>
              <a:t>Código</a:t>
            </a:r>
            <a:r>
              <a:rPr lang="en-US" b="1" dirty="0"/>
              <a:t> </a:t>
            </a:r>
            <a:r>
              <a:rPr lang="en-US" b="1" dirty="0" err="1"/>
              <a:t>Ecológico</a:t>
            </a:r>
            <a:r>
              <a:rPr lang="en-US" b="1" dirty="0"/>
              <a:t>…</a:t>
            </a:r>
            <a:endParaRPr lang="el-GR" b="1" dirty="0"/>
          </a:p>
        </p:txBody>
      </p:sp>
      <p:sp>
        <p:nvSpPr>
          <p:cNvPr id="3" name="Content Placeholder 2"/>
          <p:cNvSpPr>
            <a:spLocks noGrp="1"/>
          </p:cNvSpPr>
          <p:nvPr>
            <p:ph idx="1"/>
          </p:nvPr>
        </p:nvSpPr>
        <p:spPr/>
        <p:txBody>
          <a:bodyPr>
            <a:normAutofit/>
          </a:bodyPr>
          <a:lstStyle/>
          <a:p>
            <a:pPr algn="just">
              <a:buFont typeface="Wingdings" pitchFamily="2" charset="2"/>
              <a:buChar char="Ø"/>
            </a:pPr>
            <a:r>
              <a:rPr lang="es-ES" sz="2400" dirty="0">
                <a:latin typeface="+mj-lt"/>
              </a:rPr>
              <a:t>Debe tener un </a:t>
            </a:r>
            <a:r>
              <a:rPr lang="es-ES" sz="2400" u="sng" dirty="0">
                <a:latin typeface="+mj-lt"/>
              </a:rPr>
              <a:t>formato flexible</a:t>
            </a:r>
            <a:r>
              <a:rPr lang="es-ES" sz="2400" dirty="0">
                <a:latin typeface="+mj-lt"/>
              </a:rPr>
              <a:t>, puede ser una canción, un dibujo, un modelo, un poema, etc.</a:t>
            </a:r>
          </a:p>
          <a:p>
            <a:pPr algn="just">
              <a:buFont typeface="Wingdings" pitchFamily="2" charset="2"/>
              <a:buChar char="Ø"/>
            </a:pPr>
            <a:r>
              <a:rPr lang="es-ES" sz="2400" dirty="0">
                <a:latin typeface="+mj-lt"/>
              </a:rPr>
              <a:t>El alumnado es libre de elegir la forma en que desean expresar su Código Ecológico. El profesorado puede ayudar al alumnado a encontrar la forma que sea apropiada para su edad y atractiva para el grupo objetivo.</a:t>
            </a:r>
            <a:endParaRPr lang="el-GR" sz="2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722010"/>
            <a:ext cx="1994917" cy="213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36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 </a:t>
            </a:r>
            <a:r>
              <a:rPr lang="en-US" b="1" dirty="0" err="1"/>
              <a:t>Código</a:t>
            </a:r>
            <a:r>
              <a:rPr lang="en-US" b="1" dirty="0"/>
              <a:t> </a:t>
            </a:r>
            <a:r>
              <a:rPr lang="en-US" b="1" dirty="0" err="1"/>
              <a:t>Ecológico</a:t>
            </a:r>
            <a:r>
              <a:rPr lang="en-US" b="1" dirty="0"/>
              <a:t>…</a:t>
            </a:r>
            <a:endParaRPr lang="el-GR" b="1" dirty="0"/>
          </a:p>
        </p:txBody>
      </p:sp>
      <p:sp>
        <p:nvSpPr>
          <p:cNvPr id="3" name="Content Placeholder 2"/>
          <p:cNvSpPr>
            <a:spLocks noGrp="1"/>
          </p:cNvSpPr>
          <p:nvPr>
            <p:ph idx="1"/>
          </p:nvPr>
        </p:nvSpPr>
        <p:spPr>
          <a:xfrm>
            <a:off x="426360" y="1268760"/>
            <a:ext cx="5194920" cy="4525963"/>
          </a:xfrm>
          <a:ln>
            <a:solidFill>
              <a:schemeClr val="accent1"/>
            </a:solidFill>
          </a:ln>
        </p:spPr>
        <p:txBody>
          <a:bodyPr vert="horz" lIns="91440" tIns="45720" rIns="91440" bIns="45720" rtlCol="0" anchor="t">
            <a:normAutofit/>
          </a:bodyPr>
          <a:lstStyle/>
          <a:p>
            <a:pPr algn="just">
              <a:buFont typeface="Wingdings" pitchFamily="2" charset="2"/>
              <a:buChar char="Ø"/>
            </a:pPr>
            <a:r>
              <a:rPr lang="es-ES" sz="2000" dirty="0">
                <a:latin typeface="+mj-lt"/>
              </a:rPr>
              <a:t>Debe enumerar los principales objetivos de su Plan de Acción. Esto significa que el Eco Código debe basarse en los objetivos planteados al principio y también debe reflejar el curso de las acciones realizadas y el impacto que tuvieron en la comunidad (cambio de actitudes, adquisición de conocimientos sobre el concepto de </a:t>
            </a:r>
            <a:r>
              <a:rPr lang="es-ES" sz="2000" dirty="0" err="1">
                <a:latin typeface="+mj-lt"/>
              </a:rPr>
              <a:t>bioeconomía</a:t>
            </a:r>
            <a:r>
              <a:rPr lang="es-ES" sz="2000" dirty="0">
                <a:latin typeface="+mj-lt"/>
              </a:rPr>
              <a:t>, concienciación de los beneficios que tuvo el centro escolar).</a:t>
            </a:r>
          </a:p>
          <a:p>
            <a:pPr algn="just">
              <a:buFont typeface="Wingdings" pitchFamily="2" charset="2"/>
              <a:buChar char="Ø"/>
            </a:pPr>
            <a:r>
              <a:rPr lang="es-ES" sz="2000" dirty="0">
                <a:latin typeface="+mj-lt"/>
              </a:rPr>
              <a:t>Debe ser elaborado por el alumnado, ya que esto les dará un mayor sentido de responsabilidad hacia los valores que representa el Eco Código.</a:t>
            </a:r>
            <a:endParaRPr lang="el-GR" sz="2000"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348880"/>
            <a:ext cx="3222053" cy="200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Un </a:t>
            </a:r>
            <a:r>
              <a:rPr lang="en-US" b="1" dirty="0" err="1">
                <a:latin typeface="+mn-lt"/>
              </a:rPr>
              <a:t>Código</a:t>
            </a:r>
            <a:r>
              <a:rPr lang="en-US" b="1" dirty="0">
                <a:latin typeface="+mn-lt"/>
              </a:rPr>
              <a:t> </a:t>
            </a:r>
            <a:r>
              <a:rPr lang="en-US" b="1" dirty="0" err="1">
                <a:latin typeface="+mn-lt"/>
              </a:rPr>
              <a:t>Ecológico</a:t>
            </a:r>
            <a:r>
              <a:rPr lang="en-US" b="1" dirty="0">
                <a:latin typeface="+mn-lt"/>
              </a:rPr>
              <a:t>…</a:t>
            </a:r>
            <a:endParaRPr lang="el-GR" b="1" dirty="0">
              <a:latin typeface="+mn-lt"/>
            </a:endParaRPr>
          </a:p>
        </p:txBody>
      </p:sp>
      <p:sp>
        <p:nvSpPr>
          <p:cNvPr id="3" name="Content Placeholder 2"/>
          <p:cNvSpPr>
            <a:spLocks noGrp="1"/>
          </p:cNvSpPr>
          <p:nvPr>
            <p:ph idx="1"/>
          </p:nvPr>
        </p:nvSpPr>
        <p:spPr>
          <a:xfrm>
            <a:off x="467544" y="1196752"/>
            <a:ext cx="8229600" cy="4525963"/>
          </a:xfrm>
        </p:spPr>
        <p:txBody>
          <a:bodyPr vert="horz" lIns="91440" tIns="45720" rIns="91440" bIns="45720" rtlCol="0" anchor="t">
            <a:noAutofit/>
          </a:bodyPr>
          <a:lstStyle/>
          <a:p>
            <a:pPr algn="just"/>
            <a:r>
              <a:rPr lang="es-ES" sz="2000" dirty="0">
                <a:latin typeface="+mj-lt"/>
              </a:rPr>
              <a:t>Debe revisarse periódicamente para garantizar que su contenido siga reflejando los objetivos y metas ecológicas del centro escolar.</a:t>
            </a:r>
          </a:p>
          <a:p>
            <a:pPr algn="just"/>
            <a:r>
              <a:rPr lang="es-ES" sz="2000" dirty="0">
                <a:latin typeface="+mj-lt"/>
              </a:rPr>
              <a:t>Debe exhibirse de forma destacada en todo el centro escolar. Esto es fundamental para la difusión del Código Ecológico como compromiso que todo el alumnado ha acordado seguir. Puede utilizar materiales de origen biológico y papel reciclado para decorar el tablero (corcho, corteza, hojas).</a:t>
            </a:r>
            <a:endParaRPr lang="en-US" sz="2000" dirty="0">
              <a:latin typeface="+mj-lt"/>
            </a:endParaRPr>
          </a:p>
          <a:p>
            <a:endParaRPr lang="en-US" sz="2000" dirty="0">
              <a:latin typeface="+mj-lt"/>
            </a:endParaRPr>
          </a:p>
          <a:p>
            <a:pPr marL="0" indent="0">
              <a:buNone/>
            </a:pPr>
            <a:endParaRPr lang="el-GR" sz="2000"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532" y="3275857"/>
            <a:ext cx="370693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14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71" y="-117124"/>
            <a:ext cx="8229600" cy="1143000"/>
          </a:xfrm>
        </p:spPr>
        <p:txBody>
          <a:bodyPr>
            <a:normAutofit/>
          </a:bodyPr>
          <a:lstStyle/>
          <a:p>
            <a:r>
              <a:rPr lang="es-ES" sz="4000" b="1" dirty="0"/>
              <a:t>Pongamos la teoría en práctica</a:t>
            </a:r>
            <a:endParaRPr lang="el-GR" sz="4000" b="1" dirty="0"/>
          </a:p>
        </p:txBody>
      </p:sp>
      <p:sp>
        <p:nvSpPr>
          <p:cNvPr id="3" name="Content Placeholder 2"/>
          <p:cNvSpPr>
            <a:spLocks noGrp="1"/>
          </p:cNvSpPr>
          <p:nvPr>
            <p:ph idx="1"/>
          </p:nvPr>
        </p:nvSpPr>
        <p:spPr>
          <a:xfrm>
            <a:off x="279068" y="764704"/>
            <a:ext cx="8229600" cy="5400600"/>
          </a:xfrm>
        </p:spPr>
        <p:txBody>
          <a:bodyPr vert="horz" lIns="91440" tIns="45720" rIns="91440" bIns="45720" rtlCol="0" anchor="t">
            <a:normAutofit fontScale="92500" lnSpcReduction="10000"/>
          </a:bodyPr>
          <a:lstStyle/>
          <a:p>
            <a:pPr>
              <a:buFont typeface="Wingdings" pitchFamily="2" charset="2"/>
              <a:buChar char="ü"/>
            </a:pPr>
            <a:r>
              <a:rPr lang="es-ES" sz="2000" dirty="0">
                <a:latin typeface="+mj-lt"/>
              </a:rPr>
              <a:t>En el proyecto escolar ecológico de gestión de residuos a través de la bioeconomía, el alumnado puede crear un Código Ecológico basado en las iniciales del término “Bioeconomía”.</a:t>
            </a:r>
          </a:p>
          <a:p>
            <a:pPr marL="0" indent="0">
              <a:buNone/>
            </a:pPr>
            <a:r>
              <a:rPr lang="en-US" sz="2000" b="1" dirty="0">
                <a:latin typeface="+mj-lt"/>
              </a:rPr>
              <a:t>Por </a:t>
            </a:r>
            <a:r>
              <a:rPr lang="en-US" sz="2000" b="1" dirty="0" err="1">
                <a:latin typeface="+mj-lt"/>
              </a:rPr>
              <a:t>ejemplo</a:t>
            </a:r>
            <a:r>
              <a:rPr lang="en-US" sz="2000" b="1" dirty="0">
                <a:latin typeface="+mj-lt"/>
              </a:rPr>
              <a:t>, </a:t>
            </a:r>
            <a:r>
              <a:rPr lang="en-US" sz="2000" b="1" dirty="0" err="1">
                <a:latin typeface="+mj-lt"/>
              </a:rPr>
              <a:t>en</a:t>
            </a:r>
            <a:r>
              <a:rPr lang="en-US" sz="2000" b="1" dirty="0">
                <a:latin typeface="+mj-lt"/>
              </a:rPr>
              <a:t> </a:t>
            </a:r>
            <a:r>
              <a:rPr lang="en-US" sz="2000" b="1" dirty="0" err="1">
                <a:latin typeface="+mj-lt"/>
              </a:rPr>
              <a:t>nuestro</a:t>
            </a:r>
            <a:r>
              <a:rPr lang="en-US" sz="2000" b="1" dirty="0">
                <a:latin typeface="+mj-lt"/>
              </a:rPr>
              <a:t> </a:t>
            </a:r>
            <a:r>
              <a:rPr lang="en-US" sz="2000" b="1" dirty="0" err="1">
                <a:latin typeface="+mj-lt"/>
              </a:rPr>
              <a:t>centro</a:t>
            </a:r>
            <a:r>
              <a:rPr lang="en-US" sz="2000" b="1" dirty="0">
                <a:latin typeface="+mj-lt"/>
              </a:rPr>
              <a:t> escolar</a:t>
            </a:r>
            <a:endParaRPr lang="en-US" sz="2000" b="1" dirty="0">
              <a:latin typeface="+mj-lt"/>
              <a:ea typeface="Calibri"/>
              <a:cs typeface="Calibri"/>
            </a:endParaRPr>
          </a:p>
          <a:p>
            <a:pPr marL="0" indent="0">
              <a:buNone/>
            </a:pPr>
            <a:r>
              <a:rPr lang="es-ES" sz="2000" dirty="0">
                <a:latin typeface="+mj-lt"/>
              </a:rPr>
              <a:t>B: Creemos en la innovación</a:t>
            </a:r>
          </a:p>
          <a:p>
            <a:pPr marL="0" indent="0">
              <a:buNone/>
            </a:pPr>
            <a:r>
              <a:rPr lang="es-ES" sz="2000" dirty="0">
                <a:latin typeface="+mj-lt"/>
              </a:rPr>
              <a:t>I: Inspiramos la acción</a:t>
            </a:r>
          </a:p>
          <a:p>
            <a:pPr marL="0" indent="0">
              <a:buNone/>
            </a:pPr>
            <a:r>
              <a:rPr lang="es-ES" sz="2000" dirty="0">
                <a:latin typeface="+mj-lt"/>
              </a:rPr>
              <a:t>O: Optimizamos los recursos</a:t>
            </a:r>
          </a:p>
          <a:p>
            <a:pPr marL="0" indent="0">
              <a:buNone/>
            </a:pPr>
            <a:endParaRPr lang="es-ES" sz="2000" dirty="0">
              <a:latin typeface="+mj-lt"/>
            </a:endParaRPr>
          </a:p>
          <a:p>
            <a:pPr>
              <a:buFont typeface="Wingdings" pitchFamily="2" charset="2"/>
              <a:buChar char="ü"/>
            </a:pPr>
            <a:r>
              <a:rPr lang="en-US" sz="2000" dirty="0" err="1">
                <a:latin typeface="+mj-lt"/>
              </a:rPr>
              <a:t>Usamos</a:t>
            </a:r>
            <a:r>
              <a:rPr lang="en-US" sz="2000" dirty="0">
                <a:latin typeface="+mj-lt"/>
              </a:rPr>
              <a:t> canciones o </a:t>
            </a:r>
            <a:r>
              <a:rPr lang="en-US" sz="2000" dirty="0" err="1">
                <a:latin typeface="+mj-lt"/>
              </a:rPr>
              <a:t>cánticos</a:t>
            </a:r>
            <a:r>
              <a:rPr lang="en-US" sz="2000" dirty="0">
                <a:latin typeface="+mj-lt"/>
              </a:rPr>
              <a:t>:</a:t>
            </a:r>
          </a:p>
          <a:p>
            <a:pPr marL="0" indent="0">
              <a:buNone/>
            </a:pPr>
            <a:r>
              <a:rPr lang="es-ES" sz="1500" i="1" dirty="0">
                <a:latin typeface="+mj-lt"/>
              </a:rPr>
              <a:t>Come fruta, siente la energía,</a:t>
            </a:r>
          </a:p>
          <a:p>
            <a:pPr marL="0" indent="0">
              <a:buNone/>
            </a:pPr>
            <a:r>
              <a:rPr lang="es-ES" sz="1500" i="1" dirty="0">
                <a:latin typeface="+mj-lt"/>
              </a:rPr>
              <a:t>haz abono con las cáscaras, </a:t>
            </a:r>
          </a:p>
          <a:p>
            <a:pPr marL="0" indent="0">
              <a:buNone/>
            </a:pPr>
            <a:r>
              <a:rPr lang="es-ES" sz="1500" i="1" dirty="0">
                <a:latin typeface="+mj-lt"/>
              </a:rPr>
              <a:t>¡qué </a:t>
            </a:r>
            <a:r>
              <a:rPr lang="es-ES" sz="1500" i="1" dirty="0" err="1">
                <a:latin typeface="+mj-lt"/>
              </a:rPr>
              <a:t>alegría!Puedes</a:t>
            </a:r>
            <a:r>
              <a:rPr lang="es-ES" sz="1500" i="1" dirty="0">
                <a:latin typeface="+mj-lt"/>
              </a:rPr>
              <a:t> hacerlo, </a:t>
            </a:r>
          </a:p>
          <a:p>
            <a:pPr marL="0" indent="0">
              <a:buNone/>
            </a:pPr>
            <a:r>
              <a:rPr lang="es-ES" sz="1500" i="1" dirty="0">
                <a:latin typeface="+mj-lt"/>
              </a:rPr>
              <a:t>no hay que </a:t>
            </a:r>
            <a:r>
              <a:rPr lang="es-ES" sz="1500" i="1" dirty="0" err="1">
                <a:latin typeface="+mj-lt"/>
              </a:rPr>
              <a:t>dudar,¡solo</a:t>
            </a:r>
            <a:r>
              <a:rPr lang="es-ES" sz="1500" i="1" dirty="0">
                <a:latin typeface="+mj-lt"/>
              </a:rPr>
              <a:t> hazlo! </a:t>
            </a:r>
          </a:p>
          <a:p>
            <a:pPr marL="0" indent="0">
              <a:buNone/>
            </a:pPr>
            <a:r>
              <a:rPr lang="es-ES" sz="1500" i="1" dirty="0">
                <a:latin typeface="+mj-lt"/>
              </a:rPr>
              <a:t>Vamos a comenzar.</a:t>
            </a:r>
            <a:endParaRPr lang="en-US" sz="1500" dirty="0">
              <a:latin typeface="+mj-lt"/>
            </a:endParaRPr>
          </a:p>
          <a:p>
            <a:pPr marL="0" indent="0">
              <a:buNone/>
            </a:pPr>
            <a:endParaRPr lang="en-US" sz="2000" dirty="0">
              <a:latin typeface="+mj-lt"/>
            </a:endParaRPr>
          </a:p>
          <a:p>
            <a:pPr marL="0" indent="0">
              <a:buNone/>
            </a:pPr>
            <a:endParaRPr lang="en-US" sz="2000" dirty="0">
              <a:latin typeface="+mj-lt"/>
            </a:endParaRPr>
          </a:p>
          <a:p>
            <a:pPr>
              <a:buFont typeface="Wingdings" pitchFamily="2" charset="2"/>
              <a:buChar char="ü"/>
            </a:pPr>
            <a:r>
              <a:rPr lang="es-ES" sz="2000" dirty="0">
                <a:latin typeface="+mj-lt"/>
              </a:rPr>
              <a:t>Usamos elementos visuales para ayudar al alumnado a recordar el Código Ecológico.</a:t>
            </a:r>
            <a:endParaRPr lang="en-US" sz="2000" dirty="0">
              <a:latin typeface="+mj-lt"/>
            </a:endParaRPr>
          </a:p>
          <a:p>
            <a:endParaRPr lang="en-US" sz="2000" dirty="0">
              <a:latin typeface="+mj-lt"/>
            </a:endParaRPr>
          </a:p>
          <a:p>
            <a:endParaRPr lang="el-GR" sz="2000" dirty="0">
              <a:latin typeface="+mj-lt"/>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9268"/>
          <a:stretch/>
        </p:blipFill>
        <p:spPr bwMode="auto">
          <a:xfrm>
            <a:off x="4133159" y="1730742"/>
            <a:ext cx="4894900" cy="338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943453" y="3305627"/>
            <a:ext cx="1706290" cy="11746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t>En </a:t>
            </a:r>
            <a:r>
              <a:rPr lang="en-US" sz="1200" dirty="0" err="1"/>
              <a:t>nuestro</a:t>
            </a:r>
            <a:r>
              <a:rPr lang="en-US" sz="1200" dirty="0"/>
              <a:t> </a:t>
            </a:r>
            <a:r>
              <a:rPr lang="en-US" sz="1200" dirty="0" err="1"/>
              <a:t>centro</a:t>
            </a:r>
            <a:r>
              <a:rPr lang="en-US" sz="1200" dirty="0"/>
              <a:t> escolar, </a:t>
            </a:r>
            <a:r>
              <a:rPr lang="en-US" sz="1200" dirty="0" err="1"/>
              <a:t>nosotros</a:t>
            </a:r>
            <a:r>
              <a:rPr lang="en-US" sz="1200" dirty="0"/>
              <a:t>:</a:t>
            </a:r>
            <a:endParaRPr lang="en-US" sz="1200" dirty="0">
              <a:ea typeface="Calibri"/>
              <a:cs typeface="Calibri"/>
            </a:endParaRPr>
          </a:p>
          <a:p>
            <a:pPr marL="228600" indent="-228600" algn="ctr">
              <a:buAutoNum type="arabicPeriod"/>
            </a:pPr>
            <a:r>
              <a:rPr lang="en-US" sz="1200" dirty="0" err="1">
                <a:solidFill>
                  <a:srgbClr val="FFFFFF"/>
                </a:solidFill>
                <a:latin typeface="Calibri"/>
                <a:ea typeface="Calibri"/>
                <a:cs typeface="Calibri"/>
              </a:rPr>
              <a:t>Hacemos</a:t>
            </a:r>
            <a:r>
              <a:rPr lang="en-US" sz="1200" dirty="0">
                <a:solidFill>
                  <a:srgbClr val="FFFFFF"/>
                </a:solidFill>
                <a:latin typeface="Calibri"/>
                <a:ea typeface="Calibri"/>
                <a:cs typeface="Calibri"/>
              </a:rPr>
              <a:t> compost con las </a:t>
            </a:r>
            <a:r>
              <a:rPr lang="en-US" sz="1200" dirty="0" err="1">
                <a:solidFill>
                  <a:srgbClr val="FFFFFF"/>
                </a:solidFill>
                <a:latin typeface="Calibri"/>
                <a:ea typeface="Calibri"/>
                <a:cs typeface="Calibri"/>
              </a:rPr>
              <a:t>cáscaras</a:t>
            </a:r>
            <a:r>
              <a:rPr lang="en-US" sz="1200" dirty="0">
                <a:solidFill>
                  <a:srgbClr val="FFFFFF"/>
                </a:solidFill>
                <a:latin typeface="Calibri"/>
                <a:ea typeface="Calibri"/>
                <a:cs typeface="Calibri"/>
              </a:rPr>
              <a:t> de las </a:t>
            </a:r>
            <a:r>
              <a:rPr lang="en-US" sz="1200" dirty="0" err="1">
                <a:solidFill>
                  <a:srgbClr val="FFFFFF"/>
                </a:solidFill>
                <a:latin typeface="Calibri"/>
                <a:ea typeface="Calibri"/>
                <a:cs typeface="Calibri"/>
              </a:rPr>
              <a:t>frutas</a:t>
            </a:r>
          </a:p>
        </p:txBody>
      </p:sp>
      <p:sp>
        <p:nvSpPr>
          <p:cNvPr id="7" name="Oval 6"/>
          <p:cNvSpPr/>
          <p:nvPr/>
        </p:nvSpPr>
        <p:spPr>
          <a:xfrm>
            <a:off x="6877442" y="3305627"/>
            <a:ext cx="1508701" cy="1174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t>2. </a:t>
            </a:r>
            <a:r>
              <a:rPr lang="en-US" sz="1200" dirty="0" err="1"/>
              <a:t>Cultivamos</a:t>
            </a:r>
            <a:r>
              <a:rPr lang="en-US" sz="1200" dirty="0"/>
              <a:t> </a:t>
            </a:r>
            <a:r>
              <a:rPr lang="en-US" sz="1200" dirty="0" err="1"/>
              <a:t>nuestras</a:t>
            </a:r>
            <a:r>
              <a:rPr lang="en-US" sz="1200" dirty="0"/>
              <a:t> </a:t>
            </a:r>
            <a:r>
              <a:rPr lang="en-US" sz="1200" dirty="0" err="1"/>
              <a:t>propias</a:t>
            </a:r>
            <a:r>
              <a:rPr lang="en-US" sz="1200" dirty="0"/>
              <a:t> </a:t>
            </a:r>
            <a:r>
              <a:rPr lang="en-US" sz="1200" dirty="0" err="1"/>
              <a:t>verduras</a:t>
            </a:r>
            <a:r>
              <a:rPr lang="en-US" sz="1200" dirty="0"/>
              <a:t>.</a:t>
            </a:r>
            <a:endParaRPr lang="el-GR" sz="1200" dirty="0"/>
          </a:p>
        </p:txBody>
      </p:sp>
    </p:spTree>
    <p:extLst>
      <p:ext uri="{BB962C8B-B14F-4D97-AF65-F5344CB8AC3E}">
        <p14:creationId xmlns:p14="http://schemas.microsoft.com/office/powerpoint/2010/main" val="65892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b="1" dirty="0"/>
              <a:t>Pongamos la teoría en práctica</a:t>
            </a:r>
            <a:endParaRPr lang="el-GR" sz="4000" b="1" dirty="0"/>
          </a:p>
        </p:txBody>
      </p:sp>
      <p:sp>
        <p:nvSpPr>
          <p:cNvPr id="3" name="Content Placeholder 2"/>
          <p:cNvSpPr>
            <a:spLocks noGrp="1"/>
          </p:cNvSpPr>
          <p:nvPr>
            <p:ph idx="1"/>
          </p:nvPr>
        </p:nvSpPr>
        <p:spPr/>
        <p:txBody>
          <a:bodyPr>
            <a:normAutofit/>
          </a:bodyPr>
          <a:lstStyle/>
          <a:p>
            <a:pPr algn="just"/>
            <a:r>
              <a:rPr lang="es-ES" sz="2000" dirty="0">
                <a:latin typeface="+mj-lt"/>
              </a:rPr>
              <a:t>Puedes ayudar al alumnado a organizar un concurso para el Código Ecológico y pedirles que utilicen </a:t>
            </a:r>
            <a:r>
              <a:rPr lang="es-ES" sz="2000" dirty="0" err="1">
                <a:latin typeface="+mj-lt"/>
              </a:rPr>
              <a:t>biocolores</a:t>
            </a:r>
            <a:r>
              <a:rPr lang="es-ES" sz="2000" dirty="0">
                <a:latin typeface="+mj-lt"/>
              </a:rPr>
              <a:t> (o colores creados a partir de frutas y verduras) para dibujar sus carteles.</a:t>
            </a:r>
          </a:p>
          <a:p>
            <a:pPr algn="just"/>
            <a:r>
              <a:rPr lang="es-ES" sz="2000" dirty="0">
                <a:latin typeface="+mj-lt"/>
              </a:rPr>
              <a:t>Luego, el alumnado puede presentar sus trabajos a la comunidad escolar y votar por el mejor Código Ecológico. De esta manera, todos participan en el proceso y asumen la responsabilidad de seguir el Código Ecológico.</a:t>
            </a:r>
            <a:endParaRPr lang="en-US" sz="2000" dirty="0">
              <a:latin typeface="+mj-lt"/>
            </a:endParaRPr>
          </a:p>
          <a:p>
            <a:endParaRPr lang="el-GR" sz="2000" dirty="0">
              <a:latin typeface="+mj-l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45024"/>
            <a:ext cx="3717801" cy="225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76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48" y="-103311"/>
            <a:ext cx="8229600" cy="1156047"/>
          </a:xfrm>
        </p:spPr>
        <p:txBody>
          <a:bodyPr>
            <a:normAutofit/>
          </a:bodyPr>
          <a:lstStyle/>
          <a:p>
            <a:r>
              <a:rPr lang="es-ES" sz="4000" b="1" dirty="0"/>
              <a:t>Pongamos la teoría en práctica</a:t>
            </a:r>
            <a:endParaRPr lang="el-GR" sz="4000" b="1" dirty="0"/>
          </a:p>
        </p:txBody>
      </p:sp>
      <p:sp>
        <p:nvSpPr>
          <p:cNvPr id="3" name="Content Placeholder 2"/>
          <p:cNvSpPr>
            <a:spLocks noGrp="1"/>
          </p:cNvSpPr>
          <p:nvPr>
            <p:ph idx="1"/>
          </p:nvPr>
        </p:nvSpPr>
        <p:spPr>
          <a:xfrm>
            <a:off x="395536" y="1052736"/>
            <a:ext cx="8352928" cy="5225007"/>
          </a:xfrm>
        </p:spPr>
        <p:txBody>
          <a:bodyPr>
            <a:normAutofit/>
          </a:bodyPr>
          <a:lstStyle/>
          <a:p>
            <a:pPr marL="0" indent="0" algn="just">
              <a:buNone/>
            </a:pPr>
            <a:r>
              <a:rPr lang="es-ES" sz="1800" dirty="0">
                <a:latin typeface="+mj-lt"/>
              </a:rPr>
              <a:t>En el Plan de Acción que implica el uso de cajas y bolsas de </a:t>
            </a:r>
            <a:r>
              <a:rPr lang="es-ES" sz="1800" dirty="0" err="1">
                <a:latin typeface="+mj-lt"/>
              </a:rPr>
              <a:t>bio</a:t>
            </a:r>
            <a:r>
              <a:rPr lang="es-ES" sz="1800" dirty="0">
                <a:latin typeface="+mj-lt"/>
              </a:rPr>
              <a:t> snacks, el reciclaje y compostaje de las cáscaras de fruta, un ejemplo de CÓDIGO ECOLÓGICO podría ser el siguiente:</a:t>
            </a:r>
          </a:p>
          <a:p>
            <a:pPr marL="0" indent="0">
              <a:buNone/>
            </a:pPr>
            <a:r>
              <a:rPr lang="es-ES" sz="1800" b="1" u="sng" dirty="0">
                <a:latin typeface="+mj-lt"/>
              </a:rPr>
              <a:t>¡Nuestro compromiso de </a:t>
            </a:r>
            <a:r>
              <a:rPr lang="es-ES" sz="1800" b="1" u="sng" dirty="0" err="1">
                <a:latin typeface="+mj-lt"/>
              </a:rPr>
              <a:t>bioeconomía</a:t>
            </a:r>
            <a:r>
              <a:rPr lang="es-ES" sz="1800" b="1" u="sng" dirty="0">
                <a:latin typeface="+mj-lt"/>
              </a:rPr>
              <a:t> para un mañana sostenible, hoy!</a:t>
            </a:r>
          </a:p>
          <a:p>
            <a:pPr marL="0" indent="0">
              <a:buNone/>
            </a:pPr>
            <a:r>
              <a:rPr lang="en-US" sz="1800" b="1" dirty="0" err="1">
                <a:latin typeface="+mj-lt"/>
              </a:rPr>
              <a:t>En</a:t>
            </a:r>
            <a:r>
              <a:rPr lang="en-US" sz="1800" b="1" dirty="0">
                <a:latin typeface="+mj-lt"/>
              </a:rPr>
              <a:t> </a:t>
            </a:r>
            <a:r>
              <a:rPr lang="en-US" sz="1800" b="1" dirty="0" err="1">
                <a:latin typeface="+mj-lt"/>
              </a:rPr>
              <a:t>nuestro</a:t>
            </a:r>
            <a:r>
              <a:rPr lang="en-US" sz="1800" b="1" dirty="0">
                <a:latin typeface="+mj-lt"/>
              </a:rPr>
              <a:t> </a:t>
            </a:r>
            <a:r>
              <a:rPr lang="en-US" sz="1800" b="1" dirty="0" err="1">
                <a:latin typeface="+mj-lt"/>
              </a:rPr>
              <a:t>colegio</a:t>
            </a:r>
            <a:r>
              <a:rPr lang="en-US" sz="1800" b="1" dirty="0">
                <a:latin typeface="+mj-lt"/>
              </a:rPr>
              <a:t>:</a:t>
            </a:r>
          </a:p>
          <a:p>
            <a:pPr>
              <a:buFont typeface="Wingdings" panose="05000000000000000000" pitchFamily="2" charset="2"/>
              <a:buChar char="Ø"/>
            </a:pPr>
            <a:r>
              <a:rPr lang="en-US" sz="1800" b="1" dirty="0" err="1">
                <a:latin typeface="+mj-lt"/>
              </a:rPr>
              <a:t>Reciclamos</a:t>
            </a:r>
            <a:r>
              <a:rPr lang="en-US" sz="1800" b="1" dirty="0">
                <a:latin typeface="+mj-lt"/>
              </a:rPr>
              <a:t> . </a:t>
            </a:r>
            <a:r>
              <a:rPr lang="es-ES" sz="1800" b="1" dirty="0">
                <a:solidFill>
                  <a:srgbClr val="00B050"/>
                </a:solidFill>
                <a:latin typeface="+mj-lt"/>
              </a:rPr>
              <a:t>Cuidamos árboles, energía, agua y el esfuerzo humano necesario para producir papel, vidrio, metal y otros materiales.</a:t>
            </a:r>
            <a:endParaRPr lang="en-US" sz="1800" b="1" dirty="0">
              <a:solidFill>
                <a:srgbClr val="00B050"/>
              </a:solidFill>
              <a:latin typeface="+mj-lt"/>
            </a:endParaRPr>
          </a:p>
          <a:p>
            <a:pPr marL="0" indent="0">
              <a:buNone/>
            </a:pPr>
            <a:endParaRPr lang="en-US" sz="1800" b="1" dirty="0">
              <a:solidFill>
                <a:srgbClr val="00B050"/>
              </a:solidFill>
              <a:latin typeface="+mj-lt"/>
            </a:endParaRPr>
          </a:p>
          <a:p>
            <a:pPr>
              <a:buFont typeface="Wingdings" pitchFamily="2" charset="2"/>
              <a:buChar char="Ø"/>
            </a:pPr>
            <a:r>
              <a:rPr lang="es-ES" sz="1800" b="1" dirty="0">
                <a:latin typeface="+mj-lt"/>
              </a:rPr>
              <a:t>Hacemos compostaje con las cáscaras de fruta después de nuestra merienda.</a:t>
            </a:r>
            <a:r>
              <a:rPr lang="en-US" sz="1800" b="1" dirty="0">
                <a:latin typeface="+mj-lt"/>
              </a:rPr>
              <a:t> </a:t>
            </a:r>
            <a:r>
              <a:rPr lang="en-US" sz="1800" b="1" dirty="0">
                <a:solidFill>
                  <a:srgbClr val="00B050"/>
                </a:solidFill>
                <a:latin typeface="+mj-lt"/>
              </a:rPr>
              <a:t>We </a:t>
            </a:r>
            <a:r>
              <a:rPr lang="es-ES" sz="1800" b="1" dirty="0">
                <a:solidFill>
                  <a:srgbClr val="00B050"/>
                </a:solidFill>
                <a:latin typeface="+mj-lt"/>
              </a:rPr>
              <a:t>Cuidamos la tierra, el agua, la energía y el esfuerzo humano necesarios para fabricar fertilizantes para </a:t>
            </a:r>
            <a:r>
              <a:rPr lang="es-ES" sz="1800" b="1" u="sng" dirty="0">
                <a:solidFill>
                  <a:srgbClr val="00B050"/>
                </a:solidFill>
                <a:latin typeface="+mj-lt"/>
              </a:rPr>
              <a:t>nuestras</a:t>
            </a:r>
            <a:r>
              <a:rPr lang="es-ES" sz="1800" b="1" dirty="0">
                <a:solidFill>
                  <a:srgbClr val="00B050"/>
                </a:solidFill>
                <a:latin typeface="+mj-lt"/>
              </a:rPr>
              <a:t> plantas y reducimos nuestra </a:t>
            </a:r>
            <a:r>
              <a:rPr lang="es-ES" sz="1800" b="1" u="sng" dirty="0">
                <a:solidFill>
                  <a:srgbClr val="00B050"/>
                </a:solidFill>
                <a:latin typeface="+mj-lt"/>
              </a:rPr>
              <a:t>basura</a:t>
            </a:r>
            <a:r>
              <a:rPr lang="es-ES" sz="1800" b="1" dirty="0">
                <a:solidFill>
                  <a:srgbClr val="00B050"/>
                </a:solidFill>
                <a:latin typeface="+mj-lt"/>
              </a:rPr>
              <a:t>.</a:t>
            </a:r>
          </a:p>
          <a:p>
            <a:pPr>
              <a:buFont typeface="Wingdings" pitchFamily="2" charset="2"/>
              <a:buChar char="Ø"/>
            </a:pPr>
            <a:endParaRPr lang="en-US" sz="1800" b="1" dirty="0">
              <a:solidFill>
                <a:srgbClr val="00B050"/>
              </a:solidFill>
              <a:latin typeface="+mj-lt"/>
            </a:endParaRPr>
          </a:p>
          <a:p>
            <a:pPr algn="just">
              <a:buFont typeface="Wingdings" pitchFamily="2" charset="2"/>
              <a:buChar char="Ø"/>
            </a:pPr>
            <a:r>
              <a:rPr lang="es-ES" sz="1800" b="1" dirty="0">
                <a:latin typeface="+mj-lt"/>
              </a:rPr>
              <a:t>Llevamos nuestras meriendas en bolsas/cajas reutilizables. </a:t>
            </a:r>
            <a:r>
              <a:rPr lang="es-ES" sz="1800" b="1" dirty="0">
                <a:solidFill>
                  <a:srgbClr val="00B050"/>
                </a:solidFill>
                <a:latin typeface="+mj-lt"/>
              </a:rPr>
              <a:t>Ahorramos combustibles fósiles, el agua, la energía y el esfuerzo humano necesario para producir plástico. También cuidamos a los animales marinos y terrestres de la contaminación.</a:t>
            </a:r>
            <a:endParaRPr lang="en-US" sz="1800" b="1" dirty="0">
              <a:latin typeface="+mj-lt"/>
            </a:endParaRPr>
          </a:p>
          <a:p>
            <a:endParaRPr lang="en-US" sz="1800" b="1" dirty="0">
              <a:latin typeface="+mj-lt"/>
            </a:endParaRPr>
          </a:p>
          <a:p>
            <a:endParaRPr lang="el-GR" sz="1800" b="1" u="sng" dirty="0">
              <a:latin typeface="+mj-lt"/>
            </a:endParaRPr>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693" t="11147" r="13760" b="10773"/>
          <a:stretch/>
        </p:blipFill>
        <p:spPr bwMode="auto">
          <a:xfrm>
            <a:off x="8062896" y="2795667"/>
            <a:ext cx="1081104" cy="108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46636" b="27759"/>
          <a:stretch/>
        </p:blipFill>
        <p:spPr bwMode="auto">
          <a:xfrm>
            <a:off x="7390068" y="5666819"/>
            <a:ext cx="1725332" cy="120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516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 nuevo documento." ma:contentTypeScope="" ma:versionID="40afa04be78e55ce232cf9edfaf98a14">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94e59498d326a42c3f778056c4c213e8"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62848C-B4FE-483B-ABE1-EC6FE6B82FAC}">
  <ds:schemaRef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dcmitype/"/>
    <ds:schemaRef ds:uri="4b029ac4-2790-4e9d-b1ba-d309a41950a3"/>
    <ds:schemaRef ds:uri="http://purl.org/dc/elements/1.1/"/>
    <ds:schemaRef ds:uri="4cb37d89-296d-4697-a3a4-f9df7f39d0ef"/>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02B6AF1C-9239-4497-9750-5CAA39189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89C7E0-72E8-4502-905D-3506E27B7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1315</Words>
  <Application>Microsoft Office PowerPoint</Application>
  <PresentationFormat>Presentazione su schermo (4:3)</PresentationFormat>
  <Paragraphs>75</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Century Gothic</vt:lpstr>
      <vt:lpstr>Wingdings</vt:lpstr>
      <vt:lpstr>Office Theme</vt:lpstr>
      <vt:lpstr>Presentazione standard di PowerPoint</vt:lpstr>
      <vt:lpstr>¿Qué es un Código Ecológico?</vt:lpstr>
      <vt:lpstr>Un Código Ecológico…</vt:lpstr>
      <vt:lpstr>Un Código Ecológico…</vt:lpstr>
      <vt:lpstr>Un Código Ecológico…</vt:lpstr>
      <vt:lpstr>Un Código Ecológico…</vt:lpstr>
      <vt:lpstr>Pongamos la teoría en práctica</vt:lpstr>
      <vt:lpstr>Pongamos la teoría en práctica</vt:lpstr>
      <vt:lpstr>Pongamos la teoría en práctica</vt:lpstr>
      <vt:lpstr>Pongamos la teoría en práctica</vt:lpstr>
      <vt:lpstr>Pongamos la teoría en práctica</vt:lpstr>
      <vt:lpstr>Pongamos la teoría en práctica</vt:lpstr>
      <vt:lpstr>Recursos educativos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Pietro Rigonat</cp:lastModifiedBy>
  <cp:revision>98</cp:revision>
  <dcterms:created xsi:type="dcterms:W3CDTF">2024-05-12T12:39:55Z</dcterms:created>
  <dcterms:modified xsi:type="dcterms:W3CDTF">2025-05-22T12:34:12Z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ies>
</file>