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84" r:id="rId5"/>
    <p:sldId id="258" r:id="rId6"/>
    <p:sldId id="259" r:id="rId7"/>
    <p:sldId id="260" r:id="rId8"/>
    <p:sldId id="261" r:id="rId9"/>
    <p:sldId id="263" r:id="rId10"/>
    <p:sldId id="266" r:id="rId11"/>
    <p:sldId id="267" r:id="rId12"/>
    <p:sldId id="268" r:id="rId13"/>
    <p:sldId id="285" r:id="rId14"/>
    <p:sldId id="269" r:id="rId15"/>
    <p:sldId id="270" r:id="rId16"/>
    <p:sldId id="286" r:id="rId17"/>
    <p:sldId id="271" r:id="rId18"/>
    <p:sldId id="272" r:id="rId19"/>
    <p:sldId id="264" r:id="rId2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C12A4B-47D5-915E-B7B4-174BE02FE227}" name="xanthich@eepf.gr" initials="xa" userId="S::xanthich_eepf.gr#ext#@apre.onmicrosoft.com::807cb1c3-744b-45df-906c-1ddb5481d44a" providerId="AD"/>
  <p188:author id="{799CD84B-DEB3-EADC-F03F-B03A36215408}" name="John Vos" initials="JV" userId="S::vos@btgworld.com::61758e88-48b1-4125-a228-f41b744ba332" providerId="AD"/>
  <p188:author id="{4DFD7277-905E-61D5-F2D5-A5D56D261B5D}" name="Pietro Rigonat" initials="PR" userId="9799aa5e06873524" providerId="Windows Live"/>
  <p188:author id="{D4AFCDE7-C165-9BAC-4808-5AFF3ECDAE84}" name="Reeza Hanselmann" initials="RH" userId="S::reeza@fee.global::796f332d-99f5-4e2b-9f97-6b67832b3c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9BCD"/>
    <a:srgbClr val="6DAE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B233F1-4DBB-4E60-838C-C6BFE10AAF39}" v="9" dt="2024-12-13T06:56:09.3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94660"/>
  </p:normalViewPr>
  <p:slideViewPr>
    <p:cSldViewPr>
      <p:cViewPr varScale="1">
        <p:scale>
          <a:sx n="90" d="100"/>
          <a:sy n="90" d="100"/>
        </p:scale>
        <p:origin x="211"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3" Type="http://schemas.openxmlformats.org/officeDocument/2006/relationships/image" Target="../media/image17.svg"/><Relationship Id="rId18" Type="http://schemas.openxmlformats.org/officeDocument/2006/relationships/image" Target="../media/image22.png"/><Relationship Id="rId26" Type="http://schemas.openxmlformats.org/officeDocument/2006/relationships/image" Target="../media/image30.png"/><Relationship Id="rId21" Type="http://schemas.openxmlformats.org/officeDocument/2006/relationships/image" Target="../media/image25.svg"/><Relationship Id="rId34" Type="http://schemas.openxmlformats.org/officeDocument/2006/relationships/image" Target="../media/image38.pn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5" Type="http://schemas.openxmlformats.org/officeDocument/2006/relationships/image" Target="../media/image29.svg"/><Relationship Id="rId33" Type="http://schemas.openxmlformats.org/officeDocument/2006/relationships/image" Target="../media/image37.sv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sv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sv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emf"/><Relationship Id="rId5" Type="http://schemas.openxmlformats.org/officeDocument/2006/relationships/image" Target="../media/image9.emf"/><Relationship Id="rId15" Type="http://schemas.openxmlformats.org/officeDocument/2006/relationships/image" Target="../media/image19.svg"/><Relationship Id="rId23" Type="http://schemas.openxmlformats.org/officeDocument/2006/relationships/image" Target="../media/image27.svg"/><Relationship Id="rId28" Type="http://schemas.openxmlformats.org/officeDocument/2006/relationships/image" Target="../media/image32.png"/><Relationship Id="rId36" Type="http://schemas.openxmlformats.org/officeDocument/2006/relationships/image" Target="../media/image40.emf"/><Relationship Id="rId10" Type="http://schemas.openxmlformats.org/officeDocument/2006/relationships/image" Target="../media/image14.png"/><Relationship Id="rId19" Type="http://schemas.openxmlformats.org/officeDocument/2006/relationships/image" Target="../media/image23.svg"/><Relationship Id="rId31" Type="http://schemas.openxmlformats.org/officeDocument/2006/relationships/image" Target="../media/image35.svg"/><Relationship Id="rId4" Type="http://schemas.openxmlformats.org/officeDocument/2006/relationships/image" Target="../media/image8.sv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svg"/><Relationship Id="rId8" Type="http://schemas.openxmlformats.org/officeDocument/2006/relationships/image" Target="../media/image12.pn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20625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54042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851510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52DB5F41-4F2B-4328-AE49-3707D2F74D0D}"/>
              </a:ext>
            </a:extLst>
          </p:cNvPr>
          <p:cNvSpPr>
            <a:spLocks noGrp="1"/>
          </p:cNvSpPr>
          <p:nvPr>
            <p:ph type="title" hasCustomPrompt="1"/>
          </p:nvPr>
        </p:nvSpPr>
        <p:spPr>
          <a:xfrm>
            <a:off x="644591" y="3100017"/>
            <a:ext cx="4410681" cy="1248212"/>
          </a:xfrm>
          <a:prstGeom prst="rect">
            <a:avLst/>
          </a:prstGeom>
        </p:spPr>
        <p:txBody>
          <a:bodyPr vert="horz" lIns="0" tIns="0" rIns="0" bIns="0" rtlCol="0" anchor="ctr" anchorCtr="0">
            <a:normAutofit/>
          </a:bodyPr>
          <a:lstStyle>
            <a:lvl1pPr algn="l">
              <a:defRPr b="1">
                <a:solidFill>
                  <a:schemeClr val="bg1"/>
                </a:solidFill>
                <a:latin typeface="Calibri" panose="020F0502020204030204" pitchFamily="34" charset="0"/>
                <a:cs typeface="Calibri" panose="020F0502020204030204" pitchFamily="34" charset="0"/>
              </a:defRPr>
            </a:lvl1pPr>
          </a:lstStyle>
          <a:p>
            <a:r>
              <a:rPr lang="en-US" dirty="0"/>
              <a:t>Title of the</a:t>
            </a:r>
            <a:br>
              <a:rPr lang="en-US" dirty="0"/>
            </a:br>
            <a:r>
              <a:rPr lang="en-US" dirty="0"/>
              <a:t>presentation</a:t>
            </a:r>
            <a:endParaRPr lang="pt-PT" dirty="0"/>
          </a:p>
        </p:txBody>
      </p:sp>
      <p:sp>
        <p:nvSpPr>
          <p:cNvPr id="20" name="Subtitle 2">
            <a:extLst>
              <a:ext uri="{FF2B5EF4-FFF2-40B4-BE49-F238E27FC236}">
                <a16:creationId xmlns:a16="http://schemas.microsoft.com/office/drawing/2014/main" id="{D4662E1A-1852-420A-BF5C-6602BA6CF884}"/>
              </a:ext>
            </a:extLst>
          </p:cNvPr>
          <p:cNvSpPr>
            <a:spLocks noGrp="1"/>
          </p:cNvSpPr>
          <p:nvPr>
            <p:ph type="subTitle" idx="1" hasCustomPrompt="1"/>
          </p:nvPr>
        </p:nvSpPr>
        <p:spPr>
          <a:xfrm>
            <a:off x="644590" y="4552533"/>
            <a:ext cx="2946486" cy="605474"/>
          </a:xfrm>
          <a:prstGeom prst="rect">
            <a:avLst/>
          </a:prstGeom>
        </p:spPr>
        <p:txBody>
          <a:bodyPr lIns="0" tIns="0" rIns="0" bIns="0" anchor="ctr" anchorCtr="0">
            <a:normAutofit/>
          </a:bodyPr>
          <a:lstStyle>
            <a:lvl1pPr marL="0" indent="0" algn="l">
              <a:buNone/>
              <a:defRPr sz="1875" b="0">
                <a:solidFill>
                  <a:srgbClr val="3BFF95"/>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here, if needed</a:t>
            </a:r>
            <a:endParaRPr lang="pt-PT" dirty="0"/>
          </a:p>
        </p:txBody>
      </p:sp>
      <p:sp>
        <p:nvSpPr>
          <p:cNvPr id="21" name="Text Placeholder 3">
            <a:extLst>
              <a:ext uri="{FF2B5EF4-FFF2-40B4-BE49-F238E27FC236}">
                <a16:creationId xmlns:a16="http://schemas.microsoft.com/office/drawing/2014/main" id="{A551FBB9-4D3D-4135-9095-7A3090D09995}"/>
              </a:ext>
            </a:extLst>
          </p:cNvPr>
          <p:cNvSpPr>
            <a:spLocks noGrp="1"/>
          </p:cNvSpPr>
          <p:nvPr>
            <p:ph type="body" sz="quarter" idx="11" hasCustomPrompt="1"/>
          </p:nvPr>
        </p:nvSpPr>
        <p:spPr>
          <a:xfrm>
            <a:off x="644591" y="5797201"/>
            <a:ext cx="2458641" cy="378952"/>
          </a:xfrm>
          <a:prstGeom prst="rect">
            <a:avLst/>
          </a:prstGeom>
        </p:spPr>
        <p:txBody>
          <a:bodyPr>
            <a:normAutofit/>
          </a:bodyPr>
          <a:lstStyle>
            <a:lvl1pPr marL="0" indent="0">
              <a:buNone/>
              <a:defRPr sz="1200" b="0">
                <a:solidFill>
                  <a:schemeClr val="bg1"/>
                </a:solidFill>
                <a:latin typeface="Calibri" panose="020F0502020204030204" pitchFamily="34" charset="0"/>
                <a:cs typeface="Calibri" panose="020F0502020204030204" pitchFamily="34" charset="0"/>
              </a:defRPr>
            </a:lvl1pPr>
            <a:lvl2pPr>
              <a:defRPr sz="1350" b="1">
                <a:solidFill>
                  <a:srgbClr val="02967E"/>
                </a:solidFill>
                <a:latin typeface="Calibri" panose="020F0502020204030204" pitchFamily="34" charset="0"/>
                <a:cs typeface="Calibri" panose="020F0502020204030204" pitchFamily="34" charset="0"/>
              </a:defRPr>
            </a:lvl2pPr>
            <a:lvl3pPr>
              <a:defRPr sz="1350" b="1">
                <a:solidFill>
                  <a:srgbClr val="02967E"/>
                </a:solidFill>
                <a:latin typeface="Calibri" panose="020F0502020204030204" pitchFamily="34" charset="0"/>
                <a:cs typeface="Calibri" panose="020F0502020204030204" pitchFamily="34" charset="0"/>
              </a:defRPr>
            </a:lvl3pPr>
            <a:lvl4pPr>
              <a:defRPr sz="1350" b="1">
                <a:solidFill>
                  <a:srgbClr val="02967E"/>
                </a:solidFill>
                <a:latin typeface="Calibri" panose="020F0502020204030204" pitchFamily="34" charset="0"/>
                <a:cs typeface="Calibri" panose="020F0502020204030204" pitchFamily="34" charset="0"/>
              </a:defRPr>
            </a:lvl4pPr>
            <a:lvl5pPr>
              <a:defRPr sz="1350" b="1">
                <a:solidFill>
                  <a:srgbClr val="02967E"/>
                </a:solidFill>
                <a:latin typeface="Calibri" panose="020F0502020204030204" pitchFamily="34" charset="0"/>
                <a:cs typeface="Calibri" panose="020F0502020204030204" pitchFamily="34" charset="0"/>
              </a:defRPr>
            </a:lvl5pPr>
          </a:lstStyle>
          <a:p>
            <a:pPr lvl="0"/>
            <a:r>
              <a:rPr lang="en-GB" dirty="0"/>
              <a:t>Date/Event Info</a:t>
            </a:r>
            <a:endParaRPr lang="en-PT" dirty="0"/>
          </a:p>
        </p:txBody>
      </p:sp>
      <p:pic>
        <p:nvPicPr>
          <p:cNvPr id="14" name="Gráfico 13">
            <a:extLst>
              <a:ext uri="{FF2B5EF4-FFF2-40B4-BE49-F238E27FC236}">
                <a16:creationId xmlns:a16="http://schemas.microsoft.com/office/drawing/2014/main" id="{8B555D08-2146-440F-99EA-4CF91903ED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44033" y="5374979"/>
            <a:ext cx="79734" cy="1262462"/>
          </a:xfrm>
          <a:prstGeom prst="rect">
            <a:avLst/>
          </a:prstGeom>
        </p:spPr>
      </p:pic>
      <p:pic>
        <p:nvPicPr>
          <p:cNvPr id="9" name="Gráfico 8">
            <a:extLst>
              <a:ext uri="{FF2B5EF4-FFF2-40B4-BE49-F238E27FC236}">
                <a16:creationId xmlns:a16="http://schemas.microsoft.com/office/drawing/2014/main" id="{A28B3EA1-BE00-40B5-A69B-9FAA1BE005C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4590" y="871323"/>
            <a:ext cx="1950577" cy="1160612"/>
          </a:xfrm>
          <a:prstGeom prst="rect">
            <a:avLst/>
          </a:prstGeom>
        </p:spPr>
      </p:pic>
    </p:spTree>
    <p:extLst>
      <p:ext uri="{BB962C8B-B14F-4D97-AF65-F5344CB8AC3E}">
        <p14:creationId xmlns:p14="http://schemas.microsoft.com/office/powerpoint/2010/main" val="2671136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final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739BA59-69B5-4BA8-A153-9A136681CF17}"/>
              </a:ext>
            </a:extLst>
          </p:cNvPr>
          <p:cNvSpPr>
            <a:spLocks noGrp="1"/>
          </p:cNvSpPr>
          <p:nvPr>
            <p:ph type="body" idx="1" hasCustomPrompt="1"/>
          </p:nvPr>
        </p:nvSpPr>
        <p:spPr>
          <a:xfrm>
            <a:off x="3131618" y="1430655"/>
            <a:ext cx="2880766" cy="707886"/>
          </a:xfrm>
          <a:prstGeom prst="rect">
            <a:avLst/>
          </a:prstGeom>
        </p:spPr>
        <p:txBody>
          <a:bodyPr>
            <a:normAutofit/>
          </a:bodyPr>
          <a:lstStyle>
            <a:lvl1pPr marL="0" indent="0" algn="ctr">
              <a:buNone/>
              <a:defRPr sz="3000" b="1" i="0">
                <a:solidFill>
                  <a:srgbClr val="3BFF95"/>
                </a:solidFill>
                <a:latin typeface="Calibri" panose="020F0502020204030204" pitchFamily="34" charset="0"/>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Thank you!</a:t>
            </a:r>
          </a:p>
        </p:txBody>
      </p:sp>
      <p:pic>
        <p:nvPicPr>
          <p:cNvPr id="22" name="Gráfico 21">
            <a:extLst>
              <a:ext uri="{FF2B5EF4-FFF2-40B4-BE49-F238E27FC236}">
                <a16:creationId xmlns:a16="http://schemas.microsoft.com/office/drawing/2014/main" id="{FA736C32-83BF-4701-A120-C92EB277E88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844033" y="5371583"/>
            <a:ext cx="79734" cy="1262462"/>
          </a:xfrm>
          <a:prstGeom prst="rect">
            <a:avLst/>
          </a:prstGeom>
        </p:spPr>
      </p:pic>
      <p:pic>
        <p:nvPicPr>
          <p:cNvPr id="23" name="Picture 2">
            <a:extLst>
              <a:ext uri="{FF2B5EF4-FFF2-40B4-BE49-F238E27FC236}">
                <a16:creationId xmlns:a16="http://schemas.microsoft.com/office/drawing/2014/main" id="{58CDCDE3-95BD-4EF2-825B-A47CF3185D7F}"/>
              </a:ext>
            </a:extLst>
          </p:cNvPr>
          <p:cNvPicPr>
            <a:picLocks noChangeAspect="1"/>
          </p:cNvPicPr>
          <p:nvPr userDrawn="1"/>
        </p:nvPicPr>
        <p:blipFill>
          <a:blip r:embed="rId5"/>
          <a:stretch>
            <a:fillRect/>
          </a:stretch>
        </p:blipFill>
        <p:spPr>
          <a:xfrm>
            <a:off x="661217" y="6388617"/>
            <a:ext cx="1090543" cy="231741"/>
          </a:xfrm>
          <a:prstGeom prst="rect">
            <a:avLst/>
          </a:prstGeom>
        </p:spPr>
      </p:pic>
      <p:pic>
        <p:nvPicPr>
          <p:cNvPr id="25" name="Gráfico 24">
            <a:extLst>
              <a:ext uri="{FF2B5EF4-FFF2-40B4-BE49-F238E27FC236}">
                <a16:creationId xmlns:a16="http://schemas.microsoft.com/office/drawing/2014/main" id="{DC678C40-A850-4661-8B14-B0CBF6F8754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652214" y="1093564"/>
            <a:ext cx="823913" cy="1172046"/>
          </a:xfrm>
          <a:prstGeom prst="rect">
            <a:avLst/>
          </a:prstGeom>
        </p:spPr>
      </p:pic>
      <p:sp>
        <p:nvSpPr>
          <p:cNvPr id="27" name="Subtitle 2">
            <a:extLst>
              <a:ext uri="{FF2B5EF4-FFF2-40B4-BE49-F238E27FC236}">
                <a16:creationId xmlns:a16="http://schemas.microsoft.com/office/drawing/2014/main" id="{AF2798AB-B03B-4E95-A1C8-85C4332642A4}"/>
              </a:ext>
            </a:extLst>
          </p:cNvPr>
          <p:cNvSpPr txBox="1">
            <a:spLocks/>
          </p:cNvSpPr>
          <p:nvPr userDrawn="1"/>
        </p:nvSpPr>
        <p:spPr>
          <a:xfrm>
            <a:off x="6661739" y="1322831"/>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a:t>info@genb-project.eu</a:t>
            </a:r>
            <a:endParaRPr lang="pt-PT" sz="1400" dirty="0"/>
          </a:p>
        </p:txBody>
      </p:sp>
      <p:pic>
        <p:nvPicPr>
          <p:cNvPr id="33" name="Gráfico 32">
            <a:extLst>
              <a:ext uri="{FF2B5EF4-FFF2-40B4-BE49-F238E27FC236}">
                <a16:creationId xmlns:a16="http://schemas.microsoft.com/office/drawing/2014/main" id="{8AA900D8-A334-424B-AE3E-2F7EBD02C21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4591" y="3760222"/>
            <a:ext cx="1000125" cy="85725"/>
          </a:xfrm>
          <a:prstGeom prst="rect">
            <a:avLst/>
          </a:prstGeom>
        </p:spPr>
      </p:pic>
      <p:pic>
        <p:nvPicPr>
          <p:cNvPr id="34" name="Gráfico 33">
            <a:extLst>
              <a:ext uri="{FF2B5EF4-FFF2-40B4-BE49-F238E27FC236}">
                <a16:creationId xmlns:a16="http://schemas.microsoft.com/office/drawing/2014/main" id="{DA986E21-9F1B-467B-B797-668AC0F7C76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68416" y="4497388"/>
            <a:ext cx="717181" cy="272731"/>
          </a:xfrm>
          <a:prstGeom prst="rect">
            <a:avLst/>
          </a:prstGeom>
        </p:spPr>
      </p:pic>
      <p:pic>
        <p:nvPicPr>
          <p:cNvPr id="35" name="Gráfico 34">
            <a:extLst>
              <a:ext uri="{FF2B5EF4-FFF2-40B4-BE49-F238E27FC236}">
                <a16:creationId xmlns:a16="http://schemas.microsoft.com/office/drawing/2014/main" id="{F1D1AEB0-6D60-4A56-B5BC-B563653CD304}"/>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184828" y="4513199"/>
            <a:ext cx="941957" cy="250520"/>
          </a:xfrm>
          <a:prstGeom prst="rect">
            <a:avLst/>
          </a:prstGeom>
        </p:spPr>
      </p:pic>
      <p:pic>
        <p:nvPicPr>
          <p:cNvPr id="36" name="Gráfico 35">
            <a:extLst>
              <a:ext uri="{FF2B5EF4-FFF2-40B4-BE49-F238E27FC236}">
                <a16:creationId xmlns:a16="http://schemas.microsoft.com/office/drawing/2014/main" id="{700DF2AE-4F0C-43A5-B1C6-D4553E74F0F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780042" y="4458256"/>
            <a:ext cx="807762" cy="289199"/>
          </a:xfrm>
          <a:prstGeom prst="rect">
            <a:avLst/>
          </a:prstGeom>
        </p:spPr>
      </p:pic>
      <p:pic>
        <p:nvPicPr>
          <p:cNvPr id="38" name="Gráfico 37">
            <a:extLst>
              <a:ext uri="{FF2B5EF4-FFF2-40B4-BE49-F238E27FC236}">
                <a16:creationId xmlns:a16="http://schemas.microsoft.com/office/drawing/2014/main" id="{1BFABBAE-E945-44EB-9261-7C37EC0919B7}"/>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17477" y="5375204"/>
            <a:ext cx="339925" cy="319929"/>
          </a:xfrm>
          <a:prstGeom prst="rect">
            <a:avLst/>
          </a:prstGeom>
        </p:spPr>
      </p:pic>
      <p:pic>
        <p:nvPicPr>
          <p:cNvPr id="40" name="Gráfico 39">
            <a:extLst>
              <a:ext uri="{FF2B5EF4-FFF2-40B4-BE49-F238E27FC236}">
                <a16:creationId xmlns:a16="http://schemas.microsoft.com/office/drawing/2014/main" id="{2211E6CE-999D-47CA-8E78-77170CD7D08C}"/>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069006" y="5361922"/>
            <a:ext cx="636077" cy="361906"/>
          </a:xfrm>
          <a:prstGeom prst="rect">
            <a:avLst/>
          </a:prstGeom>
        </p:spPr>
      </p:pic>
      <p:pic>
        <p:nvPicPr>
          <p:cNvPr id="41" name="Gráfico 40">
            <a:extLst>
              <a:ext uri="{FF2B5EF4-FFF2-40B4-BE49-F238E27FC236}">
                <a16:creationId xmlns:a16="http://schemas.microsoft.com/office/drawing/2014/main" id="{D417C3C7-36BE-47D9-B71C-7B4B814AA79A}"/>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3166042" y="5418276"/>
            <a:ext cx="991160" cy="245235"/>
          </a:xfrm>
          <a:prstGeom prst="rect">
            <a:avLst/>
          </a:prstGeom>
        </p:spPr>
      </p:pic>
      <p:pic>
        <p:nvPicPr>
          <p:cNvPr id="43" name="Gráfico 42">
            <a:extLst>
              <a:ext uri="{FF2B5EF4-FFF2-40B4-BE49-F238E27FC236}">
                <a16:creationId xmlns:a16="http://schemas.microsoft.com/office/drawing/2014/main" id="{CD3C49D6-C161-43F3-B8FA-DE758A367BA4}"/>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4563767" y="5405865"/>
            <a:ext cx="689113" cy="270058"/>
          </a:xfrm>
          <a:prstGeom prst="rect">
            <a:avLst/>
          </a:prstGeom>
        </p:spPr>
      </p:pic>
      <p:pic>
        <p:nvPicPr>
          <p:cNvPr id="44" name="Gráfico 43">
            <a:extLst>
              <a:ext uri="{FF2B5EF4-FFF2-40B4-BE49-F238E27FC236}">
                <a16:creationId xmlns:a16="http://schemas.microsoft.com/office/drawing/2014/main" id="{304D794F-DA24-4EA6-8328-622538FFF52A}"/>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5734682" y="5427345"/>
            <a:ext cx="879432" cy="269825"/>
          </a:xfrm>
          <a:prstGeom prst="rect">
            <a:avLst/>
          </a:prstGeom>
        </p:spPr>
      </p:pic>
      <p:pic>
        <p:nvPicPr>
          <p:cNvPr id="46" name="Imagem 45" descr="Uma imagem com texto&#10;&#10;Descrição gerada automaticamente">
            <a:extLst>
              <a:ext uri="{FF2B5EF4-FFF2-40B4-BE49-F238E27FC236}">
                <a16:creationId xmlns:a16="http://schemas.microsoft.com/office/drawing/2014/main" id="{C04E755E-BE1A-4C5C-A626-889F184C4001}"/>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894605" y="4451644"/>
            <a:ext cx="966454" cy="348853"/>
          </a:xfrm>
          <a:prstGeom prst="rect">
            <a:avLst/>
          </a:prstGeom>
        </p:spPr>
      </p:pic>
      <p:pic>
        <p:nvPicPr>
          <p:cNvPr id="48" name="Imagem 47" descr="Uma imagem com texto, relógio&#10;&#10;Descrição gerada automaticamente">
            <a:extLst>
              <a:ext uri="{FF2B5EF4-FFF2-40B4-BE49-F238E27FC236}">
                <a16:creationId xmlns:a16="http://schemas.microsoft.com/office/drawing/2014/main" id="{15E9BBCE-4D5C-411B-A8A2-554B3BE2B675}"/>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4431010" y="4482740"/>
            <a:ext cx="971023" cy="302744"/>
          </a:xfrm>
          <a:prstGeom prst="rect">
            <a:avLst/>
          </a:prstGeom>
        </p:spPr>
      </p:pic>
      <p:pic>
        <p:nvPicPr>
          <p:cNvPr id="26" name="Gráfico 25">
            <a:extLst>
              <a:ext uri="{FF2B5EF4-FFF2-40B4-BE49-F238E27FC236}">
                <a16:creationId xmlns:a16="http://schemas.microsoft.com/office/drawing/2014/main" id="{FD6D74B2-0E4D-478A-8296-7E486FBB1508}"/>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653439" y="1324038"/>
            <a:ext cx="1947246" cy="1160102"/>
          </a:xfrm>
          <a:prstGeom prst="rect">
            <a:avLst/>
          </a:prstGeom>
        </p:spPr>
      </p:pic>
      <p:pic>
        <p:nvPicPr>
          <p:cNvPr id="2" name="Gráfico 28">
            <a:extLst>
              <a:ext uri="{FF2B5EF4-FFF2-40B4-BE49-F238E27FC236}">
                <a16:creationId xmlns:a16="http://schemas.microsoft.com/office/drawing/2014/main" id="{33452801-4C56-A3EB-1D79-4DDABD5B254B}"/>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6652214" y="2640425"/>
            <a:ext cx="276225" cy="276225"/>
          </a:xfrm>
          <a:prstGeom prst="rect">
            <a:avLst/>
          </a:prstGeom>
        </p:spPr>
      </p:pic>
      <p:pic>
        <p:nvPicPr>
          <p:cNvPr id="3" name="Gráfico 29">
            <a:extLst>
              <a:ext uri="{FF2B5EF4-FFF2-40B4-BE49-F238E27FC236}">
                <a16:creationId xmlns:a16="http://schemas.microsoft.com/office/drawing/2014/main" id="{BDCD4EC8-5022-AE90-E8FF-AAB74ADBB7F6}"/>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7064170" y="2640425"/>
            <a:ext cx="276225" cy="276225"/>
          </a:xfrm>
          <a:prstGeom prst="rect">
            <a:avLst/>
          </a:prstGeom>
        </p:spPr>
      </p:pic>
      <p:pic>
        <p:nvPicPr>
          <p:cNvPr id="4" name="Gráfico 35">
            <a:extLst>
              <a:ext uri="{FF2B5EF4-FFF2-40B4-BE49-F238E27FC236}">
                <a16:creationId xmlns:a16="http://schemas.microsoft.com/office/drawing/2014/main" id="{D86ACDDF-C574-3695-9126-C301F6CEF4E2}"/>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7476126" y="2640425"/>
            <a:ext cx="276225" cy="276225"/>
          </a:xfrm>
          <a:prstGeom prst="rect">
            <a:avLst/>
          </a:prstGeom>
        </p:spPr>
      </p:pic>
      <p:pic>
        <p:nvPicPr>
          <p:cNvPr id="6" name="Picture 5">
            <a:extLst>
              <a:ext uri="{FF2B5EF4-FFF2-40B4-BE49-F238E27FC236}">
                <a16:creationId xmlns:a16="http://schemas.microsoft.com/office/drawing/2014/main" id="{31863A15-46B3-7B80-19D8-A43D3A5DAB1B}"/>
              </a:ext>
            </a:extLst>
          </p:cNvPr>
          <p:cNvPicPr>
            <a:picLocks noChangeAspect="1"/>
          </p:cNvPicPr>
          <p:nvPr userDrawn="1"/>
        </p:nvPicPr>
        <p:blipFill>
          <a:blip r:embed="rId36"/>
          <a:stretch>
            <a:fillRect/>
          </a:stretch>
        </p:blipFill>
        <p:spPr>
          <a:xfrm>
            <a:off x="8300038" y="2640425"/>
            <a:ext cx="276225" cy="276225"/>
          </a:xfrm>
          <a:prstGeom prst="rect">
            <a:avLst/>
          </a:prstGeom>
        </p:spPr>
      </p:pic>
      <p:pic>
        <p:nvPicPr>
          <p:cNvPr id="7" name="Picture 6">
            <a:extLst>
              <a:ext uri="{FF2B5EF4-FFF2-40B4-BE49-F238E27FC236}">
                <a16:creationId xmlns:a16="http://schemas.microsoft.com/office/drawing/2014/main" id="{1BEA3654-27E8-5D9E-3FEC-A4F620BB334C}"/>
              </a:ext>
            </a:extLst>
          </p:cNvPr>
          <p:cNvPicPr>
            <a:picLocks noChangeAspect="1"/>
          </p:cNvPicPr>
          <p:nvPr userDrawn="1"/>
        </p:nvPicPr>
        <p:blipFill>
          <a:blip r:embed="rId37"/>
          <a:stretch>
            <a:fillRect/>
          </a:stretch>
        </p:blipFill>
        <p:spPr>
          <a:xfrm>
            <a:off x="7888082" y="2640425"/>
            <a:ext cx="276225" cy="276225"/>
          </a:xfrm>
          <a:prstGeom prst="rect">
            <a:avLst/>
          </a:prstGeom>
        </p:spPr>
      </p:pic>
      <p:sp>
        <p:nvSpPr>
          <p:cNvPr id="8" name="Subtitle 2">
            <a:extLst>
              <a:ext uri="{FF2B5EF4-FFF2-40B4-BE49-F238E27FC236}">
                <a16:creationId xmlns:a16="http://schemas.microsoft.com/office/drawing/2014/main" id="{D91B25E5-22CF-6773-B872-445B56878078}"/>
              </a:ext>
            </a:extLst>
          </p:cNvPr>
          <p:cNvSpPr txBox="1">
            <a:spLocks/>
          </p:cNvSpPr>
          <p:nvPr userDrawn="1"/>
        </p:nvSpPr>
        <p:spPr>
          <a:xfrm>
            <a:off x="6661739" y="2355984"/>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b="0" i="0" dirty="0">
                <a:solidFill>
                  <a:schemeClr val="bg1"/>
                </a:solidFill>
                <a:effectLst/>
                <a:latin typeface="PuviRegular"/>
              </a:rPr>
              <a:t>@BIOVOICES</a:t>
            </a:r>
            <a:endParaRPr lang="pt-PT" sz="1400" dirty="0">
              <a:solidFill>
                <a:schemeClr val="bg1"/>
              </a:solidFill>
            </a:endParaRPr>
          </a:p>
        </p:txBody>
      </p:sp>
    </p:spTree>
    <p:extLst>
      <p:ext uri="{BB962C8B-B14F-4D97-AF65-F5344CB8AC3E}">
        <p14:creationId xmlns:p14="http://schemas.microsoft.com/office/powerpoint/2010/main" val="284105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27446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379095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3D60B196-6C76-4FE0-A2E9-306EDE891380}" type="datetimeFigureOut">
              <a:rPr lang="el-GR" smtClean="0"/>
              <a:t>22/5/2025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5544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3D60B196-6C76-4FE0-A2E9-306EDE891380}" type="datetimeFigureOut">
              <a:rPr lang="el-GR" smtClean="0"/>
              <a:t>22/5/2025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64996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3D60B196-6C76-4FE0-A2E9-306EDE891380}" type="datetimeFigureOut">
              <a:rPr lang="el-GR" smtClean="0"/>
              <a:t>22/5/2025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3659395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60B196-6C76-4FE0-A2E9-306EDE891380}" type="datetimeFigureOut">
              <a:rPr lang="el-GR" smtClean="0"/>
              <a:t>22/5/2025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896244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22/5/2025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25278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22/5/2025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42327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0B196-6C76-4FE0-A2E9-306EDE891380}" type="datetimeFigureOut">
              <a:rPr lang="el-GR" smtClean="0"/>
              <a:t>22/5/2025</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C3F82-1941-46A1-8C8A-A1E4426A0788}" type="slidenum">
              <a:rPr lang="el-GR" smtClean="0"/>
              <a:t>‹N›</a:t>
            </a:fld>
            <a:endParaRPr lang="el-GR"/>
          </a:p>
        </p:txBody>
      </p:sp>
    </p:spTree>
    <p:extLst>
      <p:ext uri="{BB962C8B-B14F-4D97-AF65-F5344CB8AC3E}">
        <p14:creationId xmlns:p14="http://schemas.microsoft.com/office/powerpoint/2010/main" val="1033281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ecoschools.global/seven-steps-methodolog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ecoschools.global/seven-steps-methodology" TargetMode="Externa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75E06E-4BA7-48E6-B3EA-9604936F0BC2}"/>
              </a:ext>
            </a:extLst>
          </p:cNvPr>
          <p:cNvSpPr>
            <a:spLocks noGrp="1"/>
          </p:cNvSpPr>
          <p:nvPr>
            <p:ph type="title"/>
          </p:nvPr>
        </p:nvSpPr>
        <p:spPr/>
        <p:txBody>
          <a:bodyPr>
            <a:normAutofit fontScale="90000"/>
          </a:bodyPr>
          <a:lstStyle/>
          <a:p>
            <a:r>
              <a:rPr lang="pt-PT" dirty="0"/>
              <a:t>Matériel de formation</a:t>
            </a:r>
          </a:p>
        </p:txBody>
      </p:sp>
      <p:sp>
        <p:nvSpPr>
          <p:cNvPr id="3" name="Subtítulo 2">
            <a:extLst>
              <a:ext uri="{FF2B5EF4-FFF2-40B4-BE49-F238E27FC236}">
                <a16:creationId xmlns:a16="http://schemas.microsoft.com/office/drawing/2014/main" id="{D8A2EDF0-7A23-40CD-8304-26565CF08866}"/>
              </a:ext>
            </a:extLst>
          </p:cNvPr>
          <p:cNvSpPr>
            <a:spLocks noGrp="1"/>
          </p:cNvSpPr>
          <p:nvPr>
            <p:ph type="subTitle" idx="1"/>
          </p:nvPr>
        </p:nvSpPr>
        <p:spPr/>
        <p:txBody>
          <a:bodyPr>
            <a:normAutofit/>
          </a:bodyPr>
          <a:lstStyle/>
          <a:p>
            <a:r>
              <a:rPr lang="fr-FR" dirty="0"/>
              <a:t>ÉTAPE 7: PRODUIRE UN ÉCO CODE</a:t>
            </a:r>
            <a:endParaRPr lang="en-US" dirty="0"/>
          </a:p>
        </p:txBody>
      </p:sp>
      <p:sp>
        <p:nvSpPr>
          <p:cNvPr id="4" name="Subtítulo 2">
            <a:extLst>
              <a:ext uri="{FF2B5EF4-FFF2-40B4-BE49-F238E27FC236}">
                <a16:creationId xmlns:a16="http://schemas.microsoft.com/office/drawing/2014/main" id="{4C2DCD10-8365-B4BF-0AC7-4A21E2DEDF70}"/>
              </a:ext>
            </a:extLst>
          </p:cNvPr>
          <p:cNvSpPr txBox="1">
            <a:spLocks/>
          </p:cNvSpPr>
          <p:nvPr/>
        </p:nvSpPr>
        <p:spPr>
          <a:xfrm>
            <a:off x="635131" y="5517232"/>
            <a:ext cx="2946486" cy="605474"/>
          </a:xfrm>
          <a:prstGeom prst="rect">
            <a:avLst/>
          </a:prstGeom>
        </p:spPr>
        <p:txBody>
          <a:bodyPr vert="horz" lIns="0" tIns="0" rIns="0" bIns="0" rtlCol="0" anchor="ctr" anchorCtr="0">
            <a:normAutofit/>
          </a:bodyPr>
          <a:lstStyle>
            <a:lvl1pPr marL="0" indent="0" algn="l" defTabSz="914400" rtl="0" eaLnBrk="1" latinLnBrk="0" hangingPunct="1">
              <a:spcBef>
                <a:spcPct val="20000"/>
              </a:spcBef>
              <a:buFont typeface="Arial" pitchFamily="34" charset="0"/>
              <a:buNone/>
              <a:defRPr sz="1875" b="0" kern="1200">
                <a:solidFill>
                  <a:srgbClr val="3BFF95"/>
                </a:solidFill>
                <a:latin typeface="Calibri" panose="020F0502020204030204" pitchFamily="34" charset="0"/>
                <a:ea typeface="+mn-ea"/>
                <a:cs typeface="Calibri" panose="020F0502020204030204" pitchFamily="34" charset="0"/>
              </a:defRPr>
            </a:lvl1pPr>
            <a:lvl2pPr marL="342900"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800"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7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6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r>
              <a:rPr lang="en-US" dirty="0"/>
              <a:t>M. </a:t>
            </a:r>
            <a:r>
              <a:rPr lang="en-US" dirty="0" err="1"/>
              <a:t>Giannakopoulou</a:t>
            </a:r>
            <a:endParaRPr lang="en-US" dirty="0"/>
          </a:p>
        </p:txBody>
      </p:sp>
    </p:spTree>
    <p:extLst>
      <p:ext uri="{BB962C8B-B14F-4D97-AF65-F5344CB8AC3E}">
        <p14:creationId xmlns:p14="http://schemas.microsoft.com/office/powerpoint/2010/main" val="3396059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 y="184399"/>
            <a:ext cx="8229600" cy="1143000"/>
          </a:xfrm>
        </p:spPr>
        <p:txBody>
          <a:bodyPr vert="horz" lIns="91440" tIns="45720" rIns="91440" bIns="45720" rtlCol="0" anchor="ctr">
            <a:noAutofit/>
          </a:bodyPr>
          <a:lstStyle/>
          <a:p>
            <a:r>
              <a:rPr lang="fr-FR" sz="3600" b="1" dirty="0"/>
              <a:t>Mettons la théorie en pratique</a:t>
            </a:r>
            <a:endParaRPr lang="el-GR" sz="3600" b="1" dirty="0">
              <a:cs typeface="Calibri"/>
            </a:endParaRPr>
          </a:p>
        </p:txBody>
      </p:sp>
      <p:sp>
        <p:nvSpPr>
          <p:cNvPr id="3" name="Content Placeholder 2"/>
          <p:cNvSpPr>
            <a:spLocks noGrp="1"/>
          </p:cNvSpPr>
          <p:nvPr>
            <p:ph idx="1"/>
          </p:nvPr>
        </p:nvSpPr>
        <p:spPr>
          <a:xfrm>
            <a:off x="467222" y="1331516"/>
            <a:ext cx="4011918" cy="5225007"/>
          </a:xfrm>
        </p:spPr>
        <p:txBody>
          <a:bodyPr vert="horz" lIns="91440" tIns="45720" rIns="91440" bIns="45720" rtlCol="0" anchor="t">
            <a:normAutofit/>
          </a:bodyPr>
          <a:lstStyle/>
          <a:p>
            <a:pPr>
              <a:buFont typeface="Wingdings" pitchFamily="2" charset="2"/>
              <a:buChar char="Ø"/>
            </a:pPr>
            <a:r>
              <a:rPr lang="fr-FR" sz="1800" b="1" dirty="0">
                <a:latin typeface="+mj-lt"/>
              </a:rPr>
              <a:t>Compostez les pelures de fruits après notre </a:t>
            </a:r>
            <a:r>
              <a:rPr lang="fr-FR" sz="1800" b="1" dirty="0" err="1">
                <a:latin typeface="+mj-lt"/>
              </a:rPr>
              <a:t>collation.</a:t>
            </a:r>
            <a:r>
              <a:rPr lang="fr-FR" sz="1800" b="1" dirty="0" err="1">
                <a:solidFill>
                  <a:srgbClr val="00B050"/>
                </a:solidFill>
                <a:latin typeface="+mj-lt"/>
              </a:rPr>
              <a:t>Nous</a:t>
            </a:r>
            <a:r>
              <a:rPr lang="fr-FR" sz="1800" b="1" dirty="0">
                <a:solidFill>
                  <a:srgbClr val="00B050"/>
                </a:solidFill>
                <a:latin typeface="+mj-lt"/>
              </a:rPr>
              <a:t> économisons la terre, l’eau, l’énergie et l’effort humain nécessaires à la fabrication d’engrais pour nos plantes et nous réduisons nos déchets.</a:t>
            </a:r>
            <a:endParaRPr lang="en-US" sz="1800" b="1" dirty="0">
              <a:solidFill>
                <a:srgbClr val="00B050"/>
              </a:solidFill>
              <a:latin typeface="+mj-lt"/>
            </a:endParaRPr>
          </a:p>
          <a:p>
            <a:pPr>
              <a:buFont typeface="Wingdings" pitchFamily="2" charset="2"/>
              <a:buChar char="Ø"/>
            </a:pPr>
            <a:r>
              <a:rPr lang="fr-FR" sz="1800" b="1" dirty="0">
                <a:latin typeface="+mj-lt"/>
              </a:rPr>
              <a:t>Transportez nos collations dans des sacs/boîtes </a:t>
            </a:r>
            <a:r>
              <a:rPr lang="fr-FR" sz="1800" b="1" dirty="0" err="1">
                <a:latin typeface="+mj-lt"/>
              </a:rPr>
              <a:t>réutilisables.</a:t>
            </a:r>
            <a:r>
              <a:rPr lang="fr-FR" sz="1800" b="1" dirty="0" err="1">
                <a:solidFill>
                  <a:srgbClr val="00B050"/>
                </a:solidFill>
                <a:latin typeface="+mj-lt"/>
              </a:rPr>
              <a:t>Nous</a:t>
            </a:r>
            <a:r>
              <a:rPr lang="fr-FR" sz="1800" b="1" dirty="0">
                <a:solidFill>
                  <a:srgbClr val="00B050"/>
                </a:solidFill>
                <a:latin typeface="+mj-lt"/>
              </a:rPr>
              <a:t> économisons les combustibles fossiles, l’eau, l’énergie et l’effort humain nécessaires à la production de plastique. Nous sauvons également les animaux marins et terrestres de la pollution.</a:t>
            </a:r>
            <a:endParaRPr lang="en-US" sz="1800" b="1" dirty="0">
              <a:latin typeface="+mj-lt"/>
            </a:endParaRPr>
          </a:p>
          <a:p>
            <a:endParaRPr lang="en-US" sz="1800" b="1" dirty="0">
              <a:latin typeface="+mj-lt"/>
            </a:endParaRPr>
          </a:p>
          <a:p>
            <a:endParaRPr lang="el-GR" sz="1800" b="1" u="sng" dirty="0">
              <a:latin typeface="+mj-lt"/>
            </a:endParaRPr>
          </a:p>
        </p:txBody>
      </p:sp>
      <p:pic>
        <p:nvPicPr>
          <p:cNvPr id="5" name="Picture 4" descr="A green bucket full of food&#10;&#10;Description automatically generated">
            <a:extLst>
              <a:ext uri="{FF2B5EF4-FFF2-40B4-BE49-F238E27FC236}">
                <a16:creationId xmlns:a16="http://schemas.microsoft.com/office/drawing/2014/main" id="{9C0F8726-C1F1-328A-7289-81804A1AFE39}"/>
              </a:ext>
            </a:extLst>
          </p:cNvPr>
          <p:cNvPicPr>
            <a:picLocks noChangeAspect="1"/>
          </p:cNvPicPr>
          <p:nvPr/>
        </p:nvPicPr>
        <p:blipFill>
          <a:blip r:embed="rId2"/>
          <a:stretch>
            <a:fillRect/>
          </a:stretch>
        </p:blipFill>
        <p:spPr>
          <a:xfrm>
            <a:off x="5360535" y="1137225"/>
            <a:ext cx="2628536" cy="2217899"/>
          </a:xfrm>
          <a:prstGeom prst="rect">
            <a:avLst/>
          </a:prstGeom>
        </p:spPr>
      </p:pic>
      <p:pic>
        <p:nvPicPr>
          <p:cNvPr id="6" name="Picture 5" descr="A trays of food&#10;&#10;Description automatically generated">
            <a:extLst>
              <a:ext uri="{FF2B5EF4-FFF2-40B4-BE49-F238E27FC236}">
                <a16:creationId xmlns:a16="http://schemas.microsoft.com/office/drawing/2014/main" id="{4FFDEB91-E004-A0B4-2DAE-32787C664B3F}"/>
              </a:ext>
            </a:extLst>
          </p:cNvPr>
          <p:cNvPicPr>
            <a:picLocks noChangeAspect="1"/>
          </p:cNvPicPr>
          <p:nvPr/>
        </p:nvPicPr>
        <p:blipFill>
          <a:blip r:embed="rId3"/>
          <a:stretch>
            <a:fillRect/>
          </a:stretch>
        </p:blipFill>
        <p:spPr>
          <a:xfrm>
            <a:off x="5357664" y="3578413"/>
            <a:ext cx="2634277" cy="1716360"/>
          </a:xfrm>
          <a:prstGeom prst="rect">
            <a:avLst/>
          </a:prstGeom>
        </p:spPr>
      </p:pic>
    </p:spTree>
    <p:extLst>
      <p:ext uri="{BB962C8B-B14F-4D97-AF65-F5344CB8AC3E}">
        <p14:creationId xmlns:p14="http://schemas.microsoft.com/office/powerpoint/2010/main" val="2513907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438" y="63603"/>
            <a:ext cx="8229600" cy="1143000"/>
          </a:xfrm>
        </p:spPr>
        <p:txBody>
          <a:bodyPr vert="horz" lIns="91440" tIns="45720" rIns="91440" bIns="45720" rtlCol="0" anchor="ctr">
            <a:noAutofit/>
          </a:bodyPr>
          <a:lstStyle/>
          <a:p>
            <a:r>
              <a:rPr lang="fr-FR" sz="3200" b="1" dirty="0"/>
              <a:t>Mettons la théorie en pratique</a:t>
            </a:r>
            <a:endParaRPr lang="el-GR" sz="3200" b="1" dirty="0">
              <a:cs typeface="Calibri"/>
            </a:endParaRPr>
          </a:p>
        </p:txBody>
      </p:sp>
      <p:sp>
        <p:nvSpPr>
          <p:cNvPr id="3" name="Content Placeholder 2"/>
          <p:cNvSpPr>
            <a:spLocks noGrp="1"/>
          </p:cNvSpPr>
          <p:nvPr>
            <p:ph idx="1"/>
          </p:nvPr>
        </p:nvSpPr>
        <p:spPr>
          <a:xfrm>
            <a:off x="356438" y="1061197"/>
            <a:ext cx="5457727" cy="4525963"/>
          </a:xfrm>
        </p:spPr>
        <p:txBody>
          <a:bodyPr vert="horz" lIns="91440" tIns="45720" rIns="91440" bIns="45720" rtlCol="0" anchor="t">
            <a:normAutofit lnSpcReduction="10000"/>
          </a:bodyPr>
          <a:lstStyle/>
          <a:p>
            <a:r>
              <a:rPr lang="fr-FR" sz="1800" dirty="0"/>
              <a:t>Les membres d’un éco-comité peuvent travailler en équipe pour créer l’éco-code. Ils peuvent se mettre d’accord sur les rôles qu’ils vont jouer (l’un peut dessiner les images de l’Eco Code, un autre peut écrire les mots, etc.), partager la charge de travail et décider du contenu de l’Eco Code. 
De cette façon, ils réalisent pratiquement le terme « économiser les ressources » en économisant « l’effort humain ». Grâce à la coopération, ils passent de la perspective individuelle à la perspective de groupe et progressivement à la perspective mondiale. Il s’agit d’une étape très importante, d’autant plus que le produit final, l’Eco Code, sera le résultat de leur coopération et la preuve de leur engagement à continuer à suivre les règles qu’ils ont convenues.</a:t>
            </a:r>
            <a:endParaRPr lang="en-US" sz="18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4117" y="2021041"/>
            <a:ext cx="3354199" cy="2180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2503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733" y="362255"/>
            <a:ext cx="8229600" cy="1143000"/>
          </a:xfrm>
        </p:spPr>
        <p:txBody>
          <a:bodyPr vert="horz" lIns="91440" tIns="45720" rIns="91440" bIns="45720" rtlCol="0" anchor="ctr">
            <a:noAutofit/>
          </a:bodyPr>
          <a:lstStyle/>
          <a:p>
            <a:r>
              <a:rPr lang="fr-FR" sz="3600" b="1" dirty="0"/>
              <a:t>Mettons la théorie en pratique</a:t>
            </a:r>
            <a:endParaRPr lang="el-GR" sz="3600" b="1" dirty="0">
              <a:cs typeface="Calibri"/>
            </a:endParaRPr>
          </a:p>
        </p:txBody>
      </p:sp>
      <p:sp>
        <p:nvSpPr>
          <p:cNvPr id="3" name="Content Placeholder 2"/>
          <p:cNvSpPr>
            <a:spLocks noGrp="1"/>
          </p:cNvSpPr>
          <p:nvPr>
            <p:ph idx="1"/>
          </p:nvPr>
        </p:nvSpPr>
        <p:spPr>
          <a:xfrm>
            <a:off x="610595" y="1381078"/>
            <a:ext cx="8229600" cy="4525963"/>
          </a:xfrm>
        </p:spPr>
        <p:txBody>
          <a:bodyPr vert="horz" lIns="91440" tIns="45720" rIns="91440" bIns="45720" rtlCol="0" anchor="t">
            <a:normAutofit/>
          </a:bodyPr>
          <a:lstStyle/>
          <a:p>
            <a:pPr>
              <a:buFont typeface="Wingdings" pitchFamily="2" charset="2"/>
              <a:buChar char="Ø"/>
            </a:pPr>
            <a:r>
              <a:rPr lang="fr-FR" sz="2000" dirty="0">
                <a:latin typeface="+mj-lt"/>
              </a:rPr>
              <a:t>Chaque code doit être revu de temps à autre car il s’agit d’un élément dynamique qui doit refléter les changements d’attitudes. Il peut y avoir des objectifs en matière de bioéconomie qui sont atteints et il y a des preuves dans l’attitude de la communauté scolaire (par exemple, tous les élèves compostent les restes de leur collation) et d’autres qui peuvent avoir besoin de plus de temps pour faire partie intégrante de la philosophie de l’école (par exemple, nous ne transportons jamais notre collation dans des sacs en plastique).
Il est de la responsabilité du Comité de l’environnement d’observer et d’évaluer (à l’aide de questionnaires, d’entretiens, etc.) l’avancement des objectifs fixés, et de les supprimer ou d’en ajouter d’autres.</a:t>
            </a:r>
            <a:endParaRPr lang="el-GR" sz="1800" dirty="0">
              <a:latin typeface="+mj-lt"/>
              <a:cs typeface="Calibri"/>
            </a:endParaRPr>
          </a:p>
          <a:p>
            <a:pPr marL="0" indent="0">
              <a:buNone/>
            </a:pPr>
            <a:endParaRPr lang="en-US" sz="1800" dirty="0">
              <a:latin typeface="+mj-lt"/>
            </a:endParaRPr>
          </a:p>
        </p:txBody>
      </p:sp>
    </p:spTree>
    <p:extLst>
      <p:ext uri="{BB962C8B-B14F-4D97-AF65-F5344CB8AC3E}">
        <p14:creationId xmlns:p14="http://schemas.microsoft.com/office/powerpoint/2010/main" val="1516921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90313"/>
            <a:ext cx="8229600" cy="1143000"/>
          </a:xfrm>
        </p:spPr>
        <p:txBody>
          <a:bodyPr vert="horz" lIns="91440" tIns="45720" rIns="91440" bIns="45720" rtlCol="0" anchor="ctr">
            <a:noAutofit/>
          </a:bodyPr>
          <a:lstStyle/>
          <a:p>
            <a:r>
              <a:rPr lang="fr-FR" sz="3600" b="1" dirty="0"/>
              <a:t>Mettons la théorie en pratique</a:t>
            </a:r>
            <a:endParaRPr lang="el-GR" sz="3600" b="1" dirty="0">
              <a:cs typeface="Calibri"/>
            </a:endParaRPr>
          </a:p>
        </p:txBody>
      </p:sp>
      <p:sp>
        <p:nvSpPr>
          <p:cNvPr id="3" name="Content Placeholder 2"/>
          <p:cNvSpPr>
            <a:spLocks noGrp="1"/>
          </p:cNvSpPr>
          <p:nvPr>
            <p:ph idx="1"/>
          </p:nvPr>
        </p:nvSpPr>
        <p:spPr>
          <a:xfrm>
            <a:off x="459257" y="1054506"/>
            <a:ext cx="8229600" cy="4525963"/>
          </a:xfrm>
        </p:spPr>
        <p:txBody>
          <a:bodyPr vert="horz" lIns="91440" tIns="45720" rIns="91440" bIns="45720" rtlCol="0" anchor="t">
            <a:normAutofit/>
          </a:bodyPr>
          <a:lstStyle/>
          <a:p>
            <a:pPr marL="0" indent="0">
              <a:buNone/>
            </a:pPr>
            <a:r>
              <a:rPr lang="fr-FR" sz="1800" dirty="0">
                <a:latin typeface="+mj-lt"/>
              </a:rPr>
              <a:t>Une bonne idée pour aider les élèves à déterminer si l’</a:t>
            </a:r>
            <a:r>
              <a:rPr lang="fr-FR" sz="1800" dirty="0" err="1">
                <a:latin typeface="+mj-lt"/>
              </a:rPr>
              <a:t>écocode</a:t>
            </a:r>
            <a:r>
              <a:rPr lang="fr-FR" sz="1800" dirty="0">
                <a:latin typeface="+mj-lt"/>
              </a:rPr>
              <a:t> doit être révisé ou non est d’organiser un </a:t>
            </a:r>
            <a:r>
              <a:rPr lang="fr-FR" sz="1800" dirty="0" err="1">
                <a:latin typeface="+mj-lt"/>
              </a:rPr>
              <a:t>Padlet</a:t>
            </a:r>
            <a:r>
              <a:rPr lang="fr-FR" sz="1800" dirty="0">
                <a:latin typeface="+mj-lt"/>
              </a:rPr>
              <a:t> où les élèves peuvent partager leurs préoccupations ou leurs idées concernant la mise en œuvre de certaines activités de bioéconomie et la nécessité d’énoncer une règle dans l’</a:t>
            </a:r>
            <a:r>
              <a:rPr lang="fr-FR" sz="1800" dirty="0" err="1">
                <a:latin typeface="+mj-lt"/>
              </a:rPr>
              <a:t>écocode</a:t>
            </a:r>
            <a:r>
              <a:rPr lang="fr-FR" sz="1800" dirty="0">
                <a:latin typeface="+mj-lt"/>
              </a:rPr>
              <a:t>. </a:t>
            </a:r>
            <a:r>
              <a:rPr lang="fr-FR" sz="1800" dirty="0" err="1">
                <a:latin typeface="+mj-lt"/>
              </a:rPr>
              <a:t>Padlet</a:t>
            </a:r>
            <a:r>
              <a:rPr lang="fr-FR" sz="1800" dirty="0">
                <a:latin typeface="+mj-lt"/>
              </a:rPr>
              <a:t> est un moyen de communication flexible comme:</a:t>
            </a:r>
            <a:endParaRPr lang="en-US" sz="1800" dirty="0">
              <a:latin typeface="+mj-lt"/>
            </a:endParaRPr>
          </a:p>
          <a:p>
            <a:pPr>
              <a:buFont typeface="Wingdings" pitchFamily="2" charset="2"/>
              <a:buChar char="Ø"/>
            </a:pPr>
            <a:r>
              <a:rPr lang="fr-FR" sz="1800" dirty="0">
                <a:latin typeface="+mj-lt"/>
              </a:rPr>
              <a:t>Les étudiants peuvent y entrer à tout moment à leur disposition
Ils peuvent voir toutes les opinions et idées des élèves
C’est respectueux de l’environnement et démocratique
Les élèves peuvent partager des images, des liens, des graphiques et des sondages à la sortie des urnes qui les aideront à décider du contenu de l’</a:t>
            </a:r>
            <a:r>
              <a:rPr lang="fr-FR" sz="1800" dirty="0" err="1">
                <a:latin typeface="+mj-lt"/>
              </a:rPr>
              <a:t>écocode</a:t>
            </a:r>
            <a:r>
              <a:rPr lang="fr-FR" sz="1800" dirty="0">
                <a:latin typeface="+mj-lt"/>
              </a:rPr>
              <a:t> et à déterminer s’il doit être révisé.
Il peut facilement être partagé avec les enseignants, les parents et les décideurs politiques</a:t>
            </a:r>
            <a:endParaRPr lang="el-GR" sz="1800" dirty="0">
              <a:latin typeface="+mj-lt"/>
            </a:endParaRPr>
          </a:p>
        </p:txBody>
      </p:sp>
    </p:spTree>
    <p:extLst>
      <p:ext uri="{BB962C8B-B14F-4D97-AF65-F5344CB8AC3E}">
        <p14:creationId xmlns:p14="http://schemas.microsoft.com/office/powerpoint/2010/main" val="2076546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186" y="116632"/>
            <a:ext cx="8229600" cy="571004"/>
          </a:xfrm>
        </p:spPr>
        <p:txBody>
          <a:bodyPr>
            <a:normAutofit fontScale="90000"/>
          </a:bodyPr>
          <a:lstStyle/>
          <a:p>
            <a:r>
              <a:rPr lang="fr-FR" b="1" dirty="0"/>
              <a:t>Mettons la théorie en pratique-</a:t>
            </a:r>
            <a:endParaRPr lang="el-GR" b="1" dirty="0"/>
          </a:p>
        </p:txBody>
      </p:sp>
      <p:sp>
        <p:nvSpPr>
          <p:cNvPr id="3" name="Content Placeholder 2"/>
          <p:cNvSpPr>
            <a:spLocks noGrp="1"/>
          </p:cNvSpPr>
          <p:nvPr>
            <p:ph idx="1"/>
          </p:nvPr>
        </p:nvSpPr>
        <p:spPr>
          <a:xfrm>
            <a:off x="306130" y="845642"/>
            <a:ext cx="6029461" cy="5147245"/>
          </a:xfrm>
        </p:spPr>
        <p:txBody>
          <a:bodyPr vert="horz" lIns="91440" tIns="45720" rIns="91440" bIns="45720" rtlCol="0" anchor="t">
            <a:normAutofit fontScale="92500" lnSpcReduction="10000"/>
          </a:bodyPr>
          <a:lstStyle/>
          <a:p>
            <a:pPr marL="0" indent="0">
              <a:buNone/>
            </a:pPr>
            <a:r>
              <a:rPr lang="fr-FR" sz="1800" dirty="0">
                <a:latin typeface="+mj-lt"/>
              </a:rPr>
              <a:t>La mise en œuvre des activités et du projet liés à la gestion des déchets par la bioéconomie qui ont conduit à l’Eco Code devrait être facilement accessible et affiché tout au long de l’année. Une bonne idée serait :</a:t>
            </a:r>
            <a:endParaRPr lang="en-US" sz="1800" dirty="0">
              <a:latin typeface="+mj-lt"/>
            </a:endParaRPr>
          </a:p>
          <a:p>
            <a:pPr>
              <a:buFont typeface="Wingdings" pitchFamily="2" charset="2"/>
              <a:buChar char="Ø"/>
            </a:pPr>
            <a:r>
              <a:rPr lang="fr-FR" sz="1800" dirty="0">
                <a:latin typeface="+mj-lt"/>
              </a:rPr>
              <a:t>un panneau d’affichage à l’entrée principale avec l’Eco Code (affiche, chanson, chant, acronyme, etc.)
un QR code avec la présentation des 7 étapes que le comité a suivies pour décider de l’Eco Code spécifique. Le code peut être partagé non seulement sur l’affiche (chanson, chant, acronyme, etc.), mais aussi sur le tableau d’affichage de la classe
Une version en ligne de l’Eco Code qui sera incluse dans la page de l’énoncé de mission de l’école et qui sera accessible aux élèves, aux parents, aux enseignants et à tous les membres de la communauté qui souhaitent en savoir plus sur la philosophie de l’école.
Pour les écoles qui impriment le cahier ou les calendriers annuels des élèves, l’Eco Code peut être imprimé sur la couverture avant ou arrière d’un cahier écologique en liège.</a:t>
            </a:r>
            <a:endParaRPr lang="el-GR" sz="1400" dirty="0">
              <a:latin typeface="+mj-lt"/>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6727" y="2317215"/>
            <a:ext cx="2226254" cy="1721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576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Century Gothic" pitchFamily="34" charset="0"/>
              </a:rPr>
              <a:t>Ressources</a:t>
            </a:r>
            <a:r>
              <a:rPr lang="en-US" b="1" dirty="0">
                <a:latin typeface="Century Gothic" pitchFamily="34" charset="0"/>
              </a:rPr>
              <a:t> </a:t>
            </a:r>
            <a:r>
              <a:rPr lang="en-US" b="1" dirty="0" err="1">
                <a:latin typeface="Century Gothic" pitchFamily="34" charset="0"/>
              </a:rPr>
              <a:t>éducatives</a:t>
            </a:r>
            <a:endParaRPr lang="el-GR" b="1" dirty="0">
              <a:latin typeface="Century Gothic" pitchFamily="34" charset="0"/>
            </a:endParaRPr>
          </a:p>
        </p:txBody>
      </p:sp>
      <p:sp>
        <p:nvSpPr>
          <p:cNvPr id="4" name="Content Placeholder 3"/>
          <p:cNvSpPr txBox="1">
            <a:spLocks noGrp="1"/>
          </p:cNvSpPr>
          <p:nvPr>
            <p:ph idx="1"/>
          </p:nvPr>
        </p:nvSpPr>
        <p:spPr>
          <a:xfrm>
            <a:off x="457200" y="1600200"/>
            <a:ext cx="8229600" cy="1668149"/>
          </a:xfrm>
          <a:prstGeom prst="rect">
            <a:avLst/>
          </a:prstGeom>
          <a:noFill/>
        </p:spPr>
        <p:txBody>
          <a:bodyPr wrap="square" rtlCol="0">
            <a:spAutoFit/>
          </a:bodyPr>
          <a:lstStyle/>
          <a:p>
            <a:r>
              <a:rPr lang="en-US" dirty="0">
                <a:hlinkClick r:id="rId2"/>
              </a:rPr>
              <a:t>https</a:t>
            </a:r>
            <a:r>
              <a:rPr lang="en-US">
                <a:hlinkClick r:id="rId2"/>
              </a:rPr>
              <a:t>://www.ecoschools.global/seven-steps-methodology</a:t>
            </a:r>
            <a:endParaRPr lang="en-US"/>
          </a:p>
          <a:p>
            <a:endParaRPr lang="en-US" dirty="0"/>
          </a:p>
        </p:txBody>
      </p:sp>
    </p:spTree>
    <p:extLst>
      <p:ext uri="{BB962C8B-B14F-4D97-AF65-F5344CB8AC3E}">
        <p14:creationId xmlns:p14="http://schemas.microsoft.com/office/powerpoint/2010/main" val="196237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1">
            <a:extLst>
              <a:ext uri="{FF2B5EF4-FFF2-40B4-BE49-F238E27FC236}">
                <a16:creationId xmlns:a16="http://schemas.microsoft.com/office/drawing/2014/main" id="{B9969519-20DA-435A-ABBE-35BEA1437994}"/>
              </a:ext>
            </a:extLst>
          </p:cNvPr>
          <p:cNvSpPr>
            <a:spLocks noGrp="1"/>
          </p:cNvSpPr>
          <p:nvPr>
            <p:ph type="body" idx="1"/>
          </p:nvPr>
        </p:nvSpPr>
        <p:spPr/>
        <p:txBody>
          <a:bodyPr/>
          <a:lstStyle/>
          <a:p>
            <a:endParaRPr lang="pt-PT"/>
          </a:p>
        </p:txBody>
      </p:sp>
    </p:spTree>
    <p:extLst>
      <p:ext uri="{BB962C8B-B14F-4D97-AF65-F5344CB8AC3E}">
        <p14:creationId xmlns:p14="http://schemas.microsoft.com/office/powerpoint/2010/main" val="2024316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Qu’est-ce</a:t>
            </a:r>
            <a:r>
              <a:rPr lang="en-US" b="1" dirty="0"/>
              <a:t> </a:t>
            </a:r>
            <a:r>
              <a:rPr lang="en-US" b="1" dirty="0" err="1"/>
              <a:t>qu’un</a:t>
            </a:r>
            <a:r>
              <a:rPr lang="en-US" b="1" dirty="0"/>
              <a:t> </a:t>
            </a:r>
            <a:r>
              <a:rPr lang="en-US" b="1" dirty="0" err="1"/>
              <a:t>écocode</a:t>
            </a:r>
            <a:r>
              <a:rPr lang="en-US" b="1" dirty="0"/>
              <a:t> ?</a:t>
            </a:r>
            <a:endParaRPr lang="el-GR" b="1" dirty="0"/>
          </a:p>
        </p:txBody>
      </p:sp>
      <p:sp>
        <p:nvSpPr>
          <p:cNvPr id="3" name="Content Placeholder 2"/>
          <p:cNvSpPr>
            <a:spLocks noGrp="1"/>
          </p:cNvSpPr>
          <p:nvPr>
            <p:ph idx="1"/>
          </p:nvPr>
        </p:nvSpPr>
        <p:spPr>
          <a:xfrm>
            <a:off x="915357" y="1419455"/>
            <a:ext cx="8229600" cy="4525963"/>
          </a:xfrm>
        </p:spPr>
        <p:txBody>
          <a:bodyPr vert="horz" lIns="91440" tIns="45720" rIns="91440" bIns="45720" rtlCol="0" anchor="t">
            <a:normAutofit/>
          </a:bodyPr>
          <a:lstStyle/>
          <a:p>
            <a:r>
              <a:rPr lang="fr-FR" sz="2800" b="1" dirty="0"/>
              <a:t>Une déclaration qui représente l’engagement de l’école en faveur de la durabilité.</a:t>
            </a:r>
            <a:endParaRPr lang="en-US" b="1" dirty="0"/>
          </a:p>
          <a:p>
            <a:endParaRPr lang="el-GR" b="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691703"/>
            <a:ext cx="2609505" cy="2609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815" y="3432463"/>
            <a:ext cx="2458616" cy="923330"/>
          </a:xfrm>
          <a:prstGeom prst="rect">
            <a:avLst/>
          </a:prstGeom>
          <a:noFill/>
        </p:spPr>
        <p:txBody>
          <a:bodyPr wrap="square" rtlCol="0">
            <a:spAutoFit/>
          </a:bodyPr>
          <a:lstStyle/>
          <a:p>
            <a:r>
              <a:rPr lang="en-US" dirty="0">
                <a:hlinkClick r:id="rId3"/>
              </a:rPr>
              <a:t>https://www.ecoschools.global/seven-steps-methodology</a:t>
            </a:r>
            <a:endParaRPr lang="en-US" dirty="0"/>
          </a:p>
        </p:txBody>
      </p:sp>
    </p:spTree>
    <p:extLst>
      <p:ext uri="{BB962C8B-B14F-4D97-AF65-F5344CB8AC3E}">
        <p14:creationId xmlns:p14="http://schemas.microsoft.com/office/powerpoint/2010/main" val="3886430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106" y="-95582"/>
            <a:ext cx="8229600" cy="1143000"/>
          </a:xfrm>
        </p:spPr>
        <p:txBody>
          <a:bodyPr>
            <a:normAutofit/>
          </a:bodyPr>
          <a:lstStyle/>
          <a:p>
            <a:r>
              <a:rPr lang="en-US" sz="4000" b="1" dirty="0"/>
              <a:t>Un </a:t>
            </a:r>
            <a:r>
              <a:rPr lang="en-US" sz="4000" b="1" dirty="0" err="1"/>
              <a:t>éco</a:t>
            </a:r>
            <a:r>
              <a:rPr lang="en-US" sz="4000" b="1" dirty="0"/>
              <a:t>-code ...</a:t>
            </a:r>
            <a:endParaRPr lang="el-GR" sz="4000" b="1" dirty="0">
              <a:ea typeface="Calibri"/>
              <a:cs typeface="Calibri"/>
            </a:endParaRPr>
          </a:p>
        </p:txBody>
      </p:sp>
      <p:sp>
        <p:nvSpPr>
          <p:cNvPr id="3" name="Content Placeholder 2"/>
          <p:cNvSpPr>
            <a:spLocks noGrp="1"/>
          </p:cNvSpPr>
          <p:nvPr>
            <p:ph idx="1"/>
          </p:nvPr>
        </p:nvSpPr>
        <p:spPr>
          <a:xfrm>
            <a:off x="459900" y="893433"/>
            <a:ext cx="8229600" cy="4525963"/>
          </a:xfrm>
        </p:spPr>
        <p:txBody>
          <a:bodyPr vert="horz" lIns="91440" tIns="45720" rIns="91440" bIns="45720" rtlCol="0" anchor="t">
            <a:normAutofit fontScale="92500" lnSpcReduction="20000"/>
          </a:bodyPr>
          <a:lstStyle/>
          <a:p>
            <a:pPr marL="0" indent="0">
              <a:buNone/>
            </a:pPr>
            <a:r>
              <a:rPr lang="fr-FR" dirty="0">
                <a:latin typeface="+mj-lt"/>
              </a:rPr>
              <a:t>Devrait être mémorable et familier à tous les membres de l’école.</a:t>
            </a:r>
          </a:p>
          <a:p>
            <a:pPr marL="0" indent="0">
              <a:buNone/>
            </a:pPr>
            <a:r>
              <a:rPr lang="fr-FR" dirty="0">
                <a:latin typeface="+mj-lt"/>
              </a:rPr>
              <a:t>Pour ce faire, vous pouvez:</a:t>
            </a:r>
          </a:p>
          <a:p>
            <a:r>
              <a:rPr lang="fr-FR" dirty="0">
                <a:latin typeface="+mj-lt"/>
              </a:rPr>
              <a:t>Utiliser des visuels
Utilisez des mnémoniques ou des acronymes
Utilisez des chants ou des chansons avec des mots qui riment
Personnalisez avec les slogans de l’école
Utilisez des jeux et des activités interactifs pour aider les élèves</a:t>
            </a:r>
            <a:endParaRPr lang="el-GR" dirty="0">
              <a:latin typeface="+mj-lt"/>
            </a:endParaRPr>
          </a:p>
        </p:txBody>
      </p:sp>
    </p:spTree>
    <p:extLst>
      <p:ext uri="{BB962C8B-B14F-4D97-AF65-F5344CB8AC3E}">
        <p14:creationId xmlns:p14="http://schemas.microsoft.com/office/powerpoint/2010/main" val="3261187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Un </a:t>
            </a:r>
            <a:r>
              <a:rPr lang="en-US" b="1" dirty="0" err="1"/>
              <a:t>éco</a:t>
            </a:r>
            <a:r>
              <a:rPr lang="en-US" b="1" dirty="0"/>
              <a:t>-code...</a:t>
            </a:r>
            <a:endParaRPr lang="el-GR" b="1" dirty="0"/>
          </a:p>
        </p:txBody>
      </p:sp>
      <p:sp>
        <p:nvSpPr>
          <p:cNvPr id="3" name="Content Placeholder 2"/>
          <p:cNvSpPr>
            <a:spLocks noGrp="1"/>
          </p:cNvSpPr>
          <p:nvPr>
            <p:ph idx="1"/>
          </p:nvPr>
        </p:nvSpPr>
        <p:spPr>
          <a:xfrm>
            <a:off x="457200" y="1600200"/>
            <a:ext cx="5314353" cy="4525963"/>
          </a:xfrm>
        </p:spPr>
        <p:txBody>
          <a:bodyPr vert="horz" lIns="91440" tIns="45720" rIns="91440" bIns="45720" rtlCol="0" anchor="t">
            <a:normAutofit/>
          </a:bodyPr>
          <a:lstStyle/>
          <a:p>
            <a:pPr>
              <a:buFont typeface="Wingdings" pitchFamily="2" charset="2"/>
              <a:buChar char="Ø"/>
            </a:pPr>
            <a:r>
              <a:rPr lang="fr-FR" sz="2400" dirty="0">
                <a:latin typeface="+mj-lt"/>
              </a:rPr>
              <a:t>Doit avoir un format flexible, il peut s’agir d’une chanson, d’un dessin, d’un modèle, d’un poème, etc.
Les élèves sont libres de choisir la manière dont ils souhaitent exprimer leur Eco Code. Les enseignants peuvent aider les élèves à trouver la voie adaptée à leur âge et attrayante pour le groupe cible.</a:t>
            </a:r>
            <a:endParaRPr lang="el-GR" sz="2400"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0664" y="1717456"/>
            <a:ext cx="2655381" cy="2894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0936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089" y="0"/>
            <a:ext cx="8229600" cy="1143000"/>
          </a:xfrm>
        </p:spPr>
        <p:txBody>
          <a:bodyPr/>
          <a:lstStyle/>
          <a:p>
            <a:r>
              <a:rPr lang="en-US" b="1" dirty="0"/>
              <a:t>Un </a:t>
            </a:r>
            <a:r>
              <a:rPr lang="en-US" b="1" dirty="0" err="1"/>
              <a:t>éco</a:t>
            </a:r>
            <a:r>
              <a:rPr lang="en-US" b="1" dirty="0"/>
              <a:t>-code...</a:t>
            </a:r>
            <a:endParaRPr lang="el-GR" b="1" dirty="0"/>
          </a:p>
        </p:txBody>
      </p:sp>
      <p:sp>
        <p:nvSpPr>
          <p:cNvPr id="3" name="Content Placeholder 2"/>
          <p:cNvSpPr>
            <a:spLocks noGrp="1"/>
          </p:cNvSpPr>
          <p:nvPr>
            <p:ph idx="1"/>
          </p:nvPr>
        </p:nvSpPr>
        <p:spPr>
          <a:xfrm>
            <a:off x="456311" y="1147997"/>
            <a:ext cx="5194920" cy="4176464"/>
          </a:xfrm>
          <a:ln>
            <a:solidFill>
              <a:schemeClr val="accent1"/>
            </a:solidFill>
          </a:ln>
        </p:spPr>
        <p:txBody>
          <a:bodyPr vert="horz" lIns="91440" tIns="45720" rIns="91440" bIns="45720" rtlCol="0" anchor="t">
            <a:normAutofit lnSpcReduction="10000"/>
          </a:bodyPr>
          <a:lstStyle/>
          <a:p>
            <a:pPr>
              <a:buFont typeface="Wingdings" pitchFamily="2" charset="2"/>
              <a:buChar char="Ø"/>
            </a:pPr>
            <a:r>
              <a:rPr lang="fr-FR" sz="2000" dirty="0">
                <a:latin typeface="+mj-lt"/>
              </a:rPr>
              <a:t>devrait énumérer les principaux objectifs de votre plan d’action. Cela signifie que l’Eco Code doit être basé sur les objectifs fixés au départ et qu’il doit également décrire le déroulement des actions entreprises et l’impact qu’elles ont eu sur la communauté (changement d’attitudes, acquisition de connaissances sur le concept de bioéconomie, sensibilisation des gens aux avantages de l’école). 
devrait être développé par les élèves, car cela leur donnera un plus grand sens des responsabilités envers les valeurs que l’Eco Code représente</a:t>
            </a:r>
            <a:endParaRPr lang="en-US" sz="2000" dirty="0">
              <a:latin typeface="+mj-l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2348880"/>
            <a:ext cx="3222053" cy="2008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7491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56"/>
            <a:ext cx="8229600" cy="1143000"/>
          </a:xfrm>
        </p:spPr>
        <p:txBody>
          <a:bodyPr>
            <a:normAutofit/>
          </a:bodyPr>
          <a:lstStyle/>
          <a:p>
            <a:r>
              <a:rPr lang="en-US" sz="4000" b="1" dirty="0">
                <a:latin typeface="+mn-lt"/>
              </a:rPr>
              <a:t>Un </a:t>
            </a:r>
            <a:r>
              <a:rPr lang="en-US" sz="4000" b="1" dirty="0" err="1">
                <a:latin typeface="+mn-lt"/>
              </a:rPr>
              <a:t>éco</a:t>
            </a:r>
            <a:r>
              <a:rPr lang="en-US" sz="4000" b="1" dirty="0">
                <a:latin typeface="+mn-lt"/>
              </a:rPr>
              <a:t>-code...</a:t>
            </a:r>
            <a:endParaRPr lang="el-GR" sz="4000" b="1" dirty="0">
              <a:latin typeface="+mn-lt"/>
              <a:ea typeface="Calibri"/>
              <a:cs typeface="Calibri"/>
            </a:endParaRPr>
          </a:p>
        </p:txBody>
      </p:sp>
      <p:sp>
        <p:nvSpPr>
          <p:cNvPr id="3" name="Content Placeholder 2"/>
          <p:cNvSpPr>
            <a:spLocks noGrp="1"/>
          </p:cNvSpPr>
          <p:nvPr>
            <p:ph idx="1"/>
          </p:nvPr>
        </p:nvSpPr>
        <p:spPr>
          <a:xfrm>
            <a:off x="455180" y="1331195"/>
            <a:ext cx="5115224" cy="4525963"/>
          </a:xfrm>
        </p:spPr>
        <p:txBody>
          <a:bodyPr vert="horz" lIns="91440" tIns="45720" rIns="91440" bIns="45720" rtlCol="0" anchor="t">
            <a:noAutofit/>
          </a:bodyPr>
          <a:lstStyle/>
          <a:p>
            <a:r>
              <a:rPr lang="fr-FR" sz="2000" dirty="0">
                <a:latin typeface="+mj-lt"/>
              </a:rPr>
              <a:t>devrait être révisé régulièrement pour s’assurer que son contenu continue de refléter les objectifs et les cibles écologiques de l’école.
devrait être affiché bien en vue dans toute l’école. C’est crucial pour la diffusion de l’Eco Code en tant qu’engagement que tous les élèves ont accepté de respecter. Vous pouvez utiliser des matériaux biosourcés et du papier recyclé pour décorer le tableau (liège, écorce, feuilles).</a:t>
            </a:r>
            <a:endParaRPr lang="en-US" sz="2000" dirty="0">
              <a:latin typeface="+mj-lt"/>
            </a:endParaRPr>
          </a:p>
          <a:p>
            <a:endParaRPr lang="en-US" sz="2000" dirty="0">
              <a:latin typeface="+mj-lt"/>
            </a:endParaRPr>
          </a:p>
          <a:p>
            <a:pPr marL="0" indent="0">
              <a:buNone/>
            </a:pPr>
            <a:endParaRPr lang="el-GR" sz="2000" dirty="0">
              <a:latin typeface="+mj-lt"/>
            </a:endParaRPr>
          </a:p>
        </p:txBody>
      </p:sp>
      <p:pic>
        <p:nvPicPr>
          <p:cNvPr id="4" name="Picture 3" descr="A bulletin board with paper and notes on the wall&#10;&#10;Description automatically generated">
            <a:extLst>
              <a:ext uri="{FF2B5EF4-FFF2-40B4-BE49-F238E27FC236}">
                <a16:creationId xmlns:a16="http://schemas.microsoft.com/office/drawing/2014/main" id="{D143C53E-4406-B920-CA21-45FD9842D825}"/>
              </a:ext>
            </a:extLst>
          </p:cNvPr>
          <p:cNvPicPr>
            <a:picLocks noChangeAspect="1"/>
          </p:cNvPicPr>
          <p:nvPr/>
        </p:nvPicPr>
        <p:blipFill>
          <a:blip r:embed="rId2"/>
          <a:stretch>
            <a:fillRect/>
          </a:stretch>
        </p:blipFill>
        <p:spPr>
          <a:xfrm>
            <a:off x="5564857" y="1643892"/>
            <a:ext cx="3279256" cy="2805561"/>
          </a:xfrm>
          <a:prstGeom prst="rect">
            <a:avLst/>
          </a:prstGeom>
        </p:spPr>
      </p:pic>
    </p:spTree>
    <p:extLst>
      <p:ext uri="{BB962C8B-B14F-4D97-AF65-F5344CB8AC3E}">
        <p14:creationId xmlns:p14="http://schemas.microsoft.com/office/powerpoint/2010/main" val="3513146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14" y="121196"/>
            <a:ext cx="8229600" cy="1143000"/>
          </a:xfrm>
        </p:spPr>
        <p:txBody>
          <a:bodyPr>
            <a:normAutofit fontScale="90000"/>
          </a:bodyPr>
          <a:lstStyle/>
          <a:p>
            <a:r>
              <a:rPr lang="fr-FR" b="1" dirty="0"/>
              <a:t>Mettons la théorie en pratique</a:t>
            </a:r>
            <a:br>
              <a:rPr lang="en-US" b="1" dirty="0"/>
            </a:br>
            <a:endParaRPr lang="el-GR" b="1" dirty="0"/>
          </a:p>
        </p:txBody>
      </p:sp>
      <p:sp>
        <p:nvSpPr>
          <p:cNvPr id="3" name="Content Placeholder 2"/>
          <p:cNvSpPr>
            <a:spLocks noGrp="1"/>
          </p:cNvSpPr>
          <p:nvPr>
            <p:ph idx="1"/>
          </p:nvPr>
        </p:nvSpPr>
        <p:spPr>
          <a:xfrm>
            <a:off x="281583" y="685706"/>
            <a:ext cx="8229600" cy="1024344"/>
          </a:xfrm>
        </p:spPr>
        <p:txBody>
          <a:bodyPr vert="horz" lIns="91440" tIns="45720" rIns="91440" bIns="45720" rtlCol="0" anchor="t">
            <a:normAutofit/>
          </a:bodyPr>
          <a:lstStyle/>
          <a:p>
            <a:pPr>
              <a:buFont typeface="Wingdings" pitchFamily="2" charset="2"/>
              <a:buChar char="ü"/>
            </a:pPr>
            <a:r>
              <a:rPr lang="fr-FR" sz="2000" dirty="0">
                <a:latin typeface="+mj-lt"/>
              </a:rPr>
              <a:t>Dans le cadre du projet d’éco-école de gestion des déchets par le biais de la bioéconomie, les élèves peuvent créer un éco-code basé sur les lettres du terme « Bioéconomie ».</a:t>
            </a:r>
            <a:endParaRPr lang="en-US" sz="2000" b="1" dirty="0">
              <a:latin typeface="+mj-lt"/>
              <a:cs typeface="Calibri"/>
            </a:endParaRPr>
          </a:p>
        </p:txBody>
      </p:sp>
      <p:grpSp>
        <p:nvGrpSpPr>
          <p:cNvPr id="10" name="Group 9">
            <a:extLst>
              <a:ext uri="{FF2B5EF4-FFF2-40B4-BE49-F238E27FC236}">
                <a16:creationId xmlns:a16="http://schemas.microsoft.com/office/drawing/2014/main" id="{BB3E2D7D-8962-C559-2A8A-CC8014C3C5CE}"/>
              </a:ext>
            </a:extLst>
          </p:cNvPr>
          <p:cNvGrpSpPr/>
          <p:nvPr/>
        </p:nvGrpSpPr>
        <p:grpSpPr>
          <a:xfrm>
            <a:off x="3609887" y="1363473"/>
            <a:ext cx="5377693" cy="4110081"/>
            <a:chOff x="3889520" y="944024"/>
            <a:chExt cx="5377693" cy="4110081"/>
          </a:xfrm>
        </p:grpSpPr>
        <p:pic>
          <p:nvPicPr>
            <p:cNvPr id="9" name="Picture 8" descr="Circular diagram of different types of buildings&#10;&#10;Description automatically generated">
              <a:extLst>
                <a:ext uri="{FF2B5EF4-FFF2-40B4-BE49-F238E27FC236}">
                  <a16:creationId xmlns:a16="http://schemas.microsoft.com/office/drawing/2014/main" id="{9BD924BC-55E7-7DA1-C38E-52552D850220}"/>
                </a:ext>
              </a:extLst>
            </p:cNvPr>
            <p:cNvPicPr>
              <a:picLocks noChangeAspect="1"/>
            </p:cNvPicPr>
            <p:nvPr/>
          </p:nvPicPr>
          <p:blipFill>
            <a:blip r:embed="rId2"/>
            <a:stretch>
              <a:fillRect/>
            </a:stretch>
          </p:blipFill>
          <p:spPr>
            <a:xfrm>
              <a:off x="3889520" y="944024"/>
              <a:ext cx="5377693" cy="4110081"/>
            </a:xfrm>
            <a:prstGeom prst="rect">
              <a:avLst/>
            </a:prstGeom>
          </p:spPr>
        </p:pic>
        <p:sp>
          <p:nvSpPr>
            <p:cNvPr id="5" name="Oval 4"/>
            <p:cNvSpPr/>
            <p:nvPr/>
          </p:nvSpPr>
          <p:spPr>
            <a:xfrm>
              <a:off x="5168350" y="2922153"/>
              <a:ext cx="1753364" cy="1435907"/>
            </a:xfrm>
            <a:prstGeom prst="ellipse">
              <a:avLst/>
            </a:prstGeom>
            <a:solidFill>
              <a:srgbClr val="6DAE4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t>In our School:</a:t>
              </a:r>
            </a:p>
            <a:p>
              <a:pPr marL="228600" indent="-228600" algn="ctr">
                <a:buAutoNum type="arabicPeriod"/>
              </a:pPr>
              <a:r>
                <a:rPr lang="en-US" sz="1200" dirty="0"/>
                <a:t>We compost the peels of the  fruit</a:t>
              </a:r>
            </a:p>
          </p:txBody>
        </p:sp>
        <p:sp>
          <p:nvSpPr>
            <p:cNvPr id="7" name="Oval 6"/>
            <p:cNvSpPr/>
            <p:nvPr/>
          </p:nvSpPr>
          <p:spPr>
            <a:xfrm>
              <a:off x="6994052" y="2810300"/>
              <a:ext cx="1656184" cy="1491833"/>
            </a:xfrm>
            <a:prstGeom prst="ellipse">
              <a:avLst/>
            </a:prstGeom>
            <a:solidFill>
              <a:srgbClr val="559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2. We grow our own vegetables.</a:t>
              </a:r>
              <a:endParaRPr lang="el-GR" sz="1200" dirty="0"/>
            </a:p>
          </p:txBody>
        </p:sp>
      </p:grpSp>
      <p:sp>
        <p:nvSpPr>
          <p:cNvPr id="6" name="Content Placeholder 2">
            <a:extLst>
              <a:ext uri="{FF2B5EF4-FFF2-40B4-BE49-F238E27FC236}">
                <a16:creationId xmlns:a16="http://schemas.microsoft.com/office/drawing/2014/main" id="{05F607A2-C180-C082-F1ED-086F8CCFD6E6}"/>
              </a:ext>
            </a:extLst>
          </p:cNvPr>
          <p:cNvSpPr txBox="1">
            <a:spLocks/>
          </p:cNvSpPr>
          <p:nvPr/>
        </p:nvSpPr>
        <p:spPr>
          <a:xfrm>
            <a:off x="475928" y="1369408"/>
            <a:ext cx="4098023" cy="5400600"/>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000" b="1" dirty="0">
              <a:latin typeface="+mj-lt"/>
            </a:endParaRPr>
          </a:p>
          <a:p>
            <a:pPr marL="0" indent="0">
              <a:buNone/>
            </a:pPr>
            <a:r>
              <a:rPr lang="fr-FR" sz="1800" b="1" dirty="0">
                <a:latin typeface="+mj-lt"/>
              </a:rPr>
              <a:t>Par exemple, dans notre école, nous :
B : Croire en l’innovation
 I : Inspirer l’action
O : Optimiser les ressources</a:t>
            </a:r>
            <a:endParaRPr lang="en-US" sz="1800" dirty="0">
              <a:latin typeface="+mj-lt"/>
              <a:cs typeface="Calibri"/>
            </a:endParaRPr>
          </a:p>
          <a:p>
            <a:pPr marL="0" indent="0">
              <a:buNone/>
            </a:pPr>
            <a:r>
              <a:rPr lang="fr-FR" sz="1800" dirty="0">
                <a:latin typeface="+mj-lt"/>
              </a:rPr>
              <a:t>Utilisez des chansons ou des chants:</a:t>
            </a:r>
          </a:p>
          <a:p>
            <a:r>
              <a:rPr lang="fr-FR" sz="1800" dirty="0">
                <a:latin typeface="+mj-lt"/>
              </a:rPr>
              <a:t>Mangez vos fruits
Composter les pelures
Tu peux le faire
Fais-le!</a:t>
            </a:r>
            <a:endParaRPr lang="en-US" sz="1800" i="1" dirty="0">
              <a:latin typeface="+mj-lt"/>
              <a:cs typeface="Calibri"/>
            </a:endParaRPr>
          </a:p>
          <a:p>
            <a:pPr>
              <a:buFont typeface="Wingdings" pitchFamily="2" charset="2"/>
              <a:buChar char="ü"/>
            </a:pPr>
            <a:r>
              <a:rPr lang="fr-FR" sz="1800" dirty="0">
                <a:latin typeface="+mj-lt"/>
              </a:rPr>
              <a:t>Utilisez des visuels pour aider les élèves à se souvenir de l’</a:t>
            </a:r>
            <a:r>
              <a:rPr lang="fr-FR" sz="1800" dirty="0" err="1">
                <a:latin typeface="+mj-lt"/>
              </a:rPr>
              <a:t>écocode</a:t>
            </a:r>
            <a:r>
              <a:rPr lang="fr-FR" sz="1800" dirty="0">
                <a:latin typeface="+mj-lt"/>
              </a:rPr>
              <a:t>.</a:t>
            </a:r>
            <a:endParaRPr lang="en-US" sz="2000" dirty="0">
              <a:latin typeface="+mj-lt"/>
            </a:endParaRPr>
          </a:p>
          <a:p>
            <a:endParaRPr lang="el-GR" sz="2000" dirty="0">
              <a:latin typeface="+mj-lt"/>
            </a:endParaRPr>
          </a:p>
        </p:txBody>
      </p:sp>
    </p:spTree>
    <p:extLst>
      <p:ext uri="{BB962C8B-B14F-4D97-AF65-F5344CB8AC3E}">
        <p14:creationId xmlns:p14="http://schemas.microsoft.com/office/powerpoint/2010/main" val="658928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8229600" cy="1143000"/>
          </a:xfrm>
        </p:spPr>
        <p:txBody>
          <a:bodyPr vert="horz" lIns="91440" tIns="45720" rIns="91440" bIns="45720" rtlCol="0" anchor="ctr">
            <a:noAutofit/>
          </a:bodyPr>
          <a:lstStyle/>
          <a:p>
            <a:r>
              <a:rPr lang="fr-FR" sz="3600" b="1" dirty="0"/>
              <a:t>Mettons la théorie en pratique</a:t>
            </a:r>
            <a:endParaRPr lang="el-GR" sz="3600" b="1" dirty="0">
              <a:cs typeface="Calibri"/>
            </a:endParaRPr>
          </a:p>
        </p:txBody>
      </p:sp>
      <p:sp>
        <p:nvSpPr>
          <p:cNvPr id="3" name="Content Placeholder 2"/>
          <p:cNvSpPr>
            <a:spLocks noGrp="1"/>
          </p:cNvSpPr>
          <p:nvPr>
            <p:ph idx="1"/>
          </p:nvPr>
        </p:nvSpPr>
        <p:spPr>
          <a:xfrm>
            <a:off x="455272" y="933580"/>
            <a:ext cx="8229600" cy="4525963"/>
          </a:xfrm>
        </p:spPr>
        <p:txBody>
          <a:bodyPr vert="horz" lIns="91440" tIns="45720" rIns="91440" bIns="45720" rtlCol="0" anchor="t">
            <a:normAutofit/>
          </a:bodyPr>
          <a:lstStyle/>
          <a:p>
            <a:r>
              <a:rPr lang="fr-FR" sz="2000" dirty="0">
                <a:latin typeface="+mj-lt"/>
              </a:rPr>
              <a:t>Vous pouvez aider les élèves à organiser un concours pour l’</a:t>
            </a:r>
            <a:r>
              <a:rPr lang="fr-FR" sz="2000" dirty="0" err="1">
                <a:latin typeface="+mj-lt"/>
              </a:rPr>
              <a:t>écocode</a:t>
            </a:r>
            <a:r>
              <a:rPr lang="fr-FR" sz="2000" dirty="0">
                <a:latin typeface="+mj-lt"/>
              </a:rPr>
              <a:t> et leur demander d’utiliser des </a:t>
            </a:r>
            <a:r>
              <a:rPr lang="fr-FR" sz="2000" dirty="0" err="1">
                <a:latin typeface="+mj-lt"/>
              </a:rPr>
              <a:t>biocouleurs</a:t>
            </a:r>
            <a:r>
              <a:rPr lang="fr-FR" sz="2000" dirty="0">
                <a:latin typeface="+mj-lt"/>
              </a:rPr>
              <a:t> (ou des couleurs créées à partir de fruits et légumes) pour dessiner leurs affiches.
Ensuite, les élèves peuvent présenter leurs travaux à la communauté scolaire et voter pour le meilleur Eco Code. De cette façon, ils participent tous au processus et assument la responsabilité de respecter l’Eco Code.</a:t>
            </a:r>
            <a:endParaRPr lang="en-US" sz="2000" dirty="0">
              <a:latin typeface="+mj-lt"/>
            </a:endParaRPr>
          </a:p>
          <a:p>
            <a:endParaRPr lang="el-GR" sz="2000" dirty="0">
              <a:latin typeface="+mj-lt"/>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284984"/>
            <a:ext cx="3717801" cy="2250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6767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713"/>
            <a:ext cx="8229600" cy="1143000"/>
          </a:xfrm>
        </p:spPr>
        <p:txBody>
          <a:bodyPr>
            <a:normAutofit/>
          </a:bodyPr>
          <a:lstStyle/>
          <a:p>
            <a:r>
              <a:rPr lang="fr-FR" b="1" dirty="0"/>
              <a:t>Mettons la théorie en pratique-</a:t>
            </a:r>
            <a:endParaRPr lang="el-GR" b="1" dirty="0"/>
          </a:p>
        </p:txBody>
      </p:sp>
      <p:sp>
        <p:nvSpPr>
          <p:cNvPr id="3" name="Content Placeholder 2"/>
          <p:cNvSpPr>
            <a:spLocks noGrp="1"/>
          </p:cNvSpPr>
          <p:nvPr>
            <p:ph idx="1"/>
          </p:nvPr>
        </p:nvSpPr>
        <p:spPr>
          <a:xfrm>
            <a:off x="395536" y="1052736"/>
            <a:ext cx="8352928" cy="5225007"/>
          </a:xfrm>
        </p:spPr>
        <p:txBody>
          <a:bodyPr vert="horz" lIns="91440" tIns="45720" rIns="91440" bIns="45720" rtlCol="0" anchor="t">
            <a:normAutofit/>
          </a:bodyPr>
          <a:lstStyle/>
          <a:p>
            <a:pPr marL="0" indent="0">
              <a:buNone/>
            </a:pPr>
            <a:r>
              <a:rPr lang="fr-FR" sz="1800" dirty="0">
                <a:latin typeface="+mj-lt"/>
              </a:rPr>
              <a:t>Dans le plan d’action qui implique l’utilisation de boîtes et de sacs à collations bio, le recyclage et le compostage des pelures de fruits, un exemple d’ECO CODE pourrait être le suivant:</a:t>
            </a:r>
            <a:endParaRPr lang="fr-FR" sz="1800" b="1" u="sng" dirty="0">
              <a:latin typeface="+mj-lt"/>
            </a:endParaRPr>
          </a:p>
          <a:p>
            <a:pPr marL="0" indent="0">
              <a:buNone/>
            </a:pPr>
            <a:r>
              <a:rPr lang="fr-FR" sz="1800" b="1" u="sng" dirty="0">
                <a:latin typeface="+mj-lt"/>
              </a:rPr>
              <a:t>Notre engagement en faveur de la bioéconomie pour un demain durable, aujourd’hui!</a:t>
            </a:r>
            <a:endParaRPr lang="en-US" sz="1800" b="1" u="sng" dirty="0">
              <a:solidFill>
                <a:srgbClr val="000000"/>
              </a:solidFill>
              <a:latin typeface="+mj-lt"/>
              <a:cs typeface="Calibri"/>
            </a:endParaRPr>
          </a:p>
          <a:p>
            <a:pPr marL="0" indent="0">
              <a:buNone/>
            </a:pPr>
            <a:endParaRPr lang="en-US" sz="1800" b="1" dirty="0">
              <a:solidFill>
                <a:srgbClr val="00B050"/>
              </a:solidFill>
              <a:latin typeface="+mj-lt"/>
              <a:cs typeface="Calibri"/>
            </a:endParaRPr>
          </a:p>
          <a:p>
            <a:pPr>
              <a:buFont typeface="Wingdings" pitchFamily="2" charset="2"/>
              <a:buChar char="Ø"/>
            </a:pPr>
            <a:endParaRPr lang="en-US" sz="1800" b="1" dirty="0">
              <a:solidFill>
                <a:srgbClr val="00B050"/>
              </a:solidFill>
              <a:latin typeface="+mj-lt"/>
              <a:cs typeface="Calibri"/>
            </a:endParaRPr>
          </a:p>
          <a:p>
            <a:pPr>
              <a:buFont typeface="Wingdings" pitchFamily="2" charset="2"/>
              <a:buChar char="ü"/>
            </a:pPr>
            <a:endParaRPr lang="en-US" sz="1800" b="1" dirty="0">
              <a:latin typeface="+mj-lt"/>
              <a:cs typeface="Calibri"/>
            </a:endParaRPr>
          </a:p>
          <a:p>
            <a:endParaRPr lang="en-US" sz="1800" b="1" dirty="0">
              <a:latin typeface="+mj-lt"/>
              <a:cs typeface="Calibri"/>
            </a:endParaRPr>
          </a:p>
          <a:p>
            <a:endParaRPr lang="el-GR" sz="1800" b="1" u="sng" dirty="0">
              <a:latin typeface="+mj-lt"/>
              <a:cs typeface="Calibri"/>
            </a:endParaRPr>
          </a:p>
        </p:txBody>
      </p:sp>
      <p:sp>
        <p:nvSpPr>
          <p:cNvPr id="5" name="Content Placeholder 2">
            <a:extLst>
              <a:ext uri="{FF2B5EF4-FFF2-40B4-BE49-F238E27FC236}">
                <a16:creationId xmlns:a16="http://schemas.microsoft.com/office/drawing/2014/main" id="{C805FE32-C52C-79F9-B263-E32316296909}"/>
              </a:ext>
            </a:extLst>
          </p:cNvPr>
          <p:cNvSpPr txBox="1">
            <a:spLocks/>
          </p:cNvSpPr>
          <p:nvPr/>
        </p:nvSpPr>
        <p:spPr>
          <a:xfrm>
            <a:off x="396598" y="2025548"/>
            <a:ext cx="3940231" cy="5225007"/>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800" b="1" u="sng" dirty="0">
              <a:latin typeface="+mj-lt"/>
              <a:cs typeface="Calibri"/>
            </a:endParaRPr>
          </a:p>
          <a:p>
            <a:endParaRPr lang="en-US" sz="1800" b="1" dirty="0">
              <a:latin typeface="+mj-lt"/>
              <a:cs typeface="Calibri"/>
            </a:endParaRPr>
          </a:p>
          <a:p>
            <a:pPr marL="0" indent="0">
              <a:buNone/>
            </a:pPr>
            <a:r>
              <a:rPr lang="en-US" sz="1800" b="1" dirty="0">
                <a:latin typeface="+mj-lt"/>
              </a:rPr>
              <a:t>Dans </a:t>
            </a:r>
            <a:r>
              <a:rPr lang="en-US" sz="1800" b="1" dirty="0" err="1">
                <a:latin typeface="+mj-lt"/>
              </a:rPr>
              <a:t>notre</a:t>
            </a:r>
            <a:r>
              <a:rPr lang="en-US" sz="1800" b="1" dirty="0">
                <a:latin typeface="+mj-lt"/>
              </a:rPr>
              <a:t> école, nous :</a:t>
            </a:r>
          </a:p>
          <a:p>
            <a:pPr>
              <a:buFont typeface="Wingdings" pitchFamily="2" charset="2"/>
              <a:buChar char="Ø"/>
            </a:pPr>
            <a:r>
              <a:rPr lang="fr-FR" sz="1800" b="1" dirty="0">
                <a:latin typeface="+mj-lt"/>
              </a:rPr>
              <a:t>Recycler. Nous économisons des arbres, de l’énergie, de l’eau et l’effort humain nécessaire pour produire du papier, du verre, du métal et d’autres matériaux.</a:t>
            </a:r>
            <a:endParaRPr lang="en-US" sz="1800" b="1" dirty="0">
              <a:solidFill>
                <a:srgbClr val="00B050"/>
              </a:solidFill>
              <a:latin typeface="+mj-lt"/>
            </a:endParaRPr>
          </a:p>
          <a:p>
            <a:pPr>
              <a:buFont typeface="Wingdings" pitchFamily="2" charset="2"/>
              <a:buChar char="Ø"/>
            </a:pPr>
            <a:endParaRPr lang="en-US" sz="1800" b="1" dirty="0">
              <a:solidFill>
                <a:srgbClr val="00B050"/>
              </a:solidFill>
              <a:latin typeface="+mj-lt"/>
            </a:endParaRPr>
          </a:p>
          <a:p>
            <a:pPr>
              <a:buFont typeface="Wingdings" pitchFamily="2" charset="2"/>
              <a:buChar char="ü"/>
            </a:pPr>
            <a:endParaRPr lang="en-US" sz="1800" b="1" dirty="0">
              <a:latin typeface="+mj-lt"/>
            </a:endParaRPr>
          </a:p>
          <a:p>
            <a:endParaRPr lang="en-US" sz="1800" b="1" dirty="0">
              <a:latin typeface="+mj-lt"/>
            </a:endParaRPr>
          </a:p>
          <a:p>
            <a:endParaRPr lang="el-GR" sz="1800" b="1" u="sng" dirty="0">
              <a:latin typeface="+mj-lt"/>
            </a:endParaRPr>
          </a:p>
        </p:txBody>
      </p:sp>
      <p:pic>
        <p:nvPicPr>
          <p:cNvPr id="6" name="Picture 5" descr="A group of trash cans&#10;&#10;Description automatically generated">
            <a:extLst>
              <a:ext uri="{FF2B5EF4-FFF2-40B4-BE49-F238E27FC236}">
                <a16:creationId xmlns:a16="http://schemas.microsoft.com/office/drawing/2014/main" id="{0C2DA759-051D-85FB-9EAE-DB8F6825E8B9}"/>
              </a:ext>
            </a:extLst>
          </p:cNvPr>
          <p:cNvPicPr>
            <a:picLocks noChangeAspect="1"/>
          </p:cNvPicPr>
          <p:nvPr/>
        </p:nvPicPr>
        <p:blipFill>
          <a:blip r:embed="rId2"/>
          <a:stretch>
            <a:fillRect/>
          </a:stretch>
        </p:blipFill>
        <p:spPr>
          <a:xfrm>
            <a:off x="4815319" y="2597156"/>
            <a:ext cx="3623384" cy="2412414"/>
          </a:xfrm>
          <a:prstGeom prst="rect">
            <a:avLst/>
          </a:prstGeom>
        </p:spPr>
      </p:pic>
    </p:spTree>
    <p:extLst>
      <p:ext uri="{BB962C8B-B14F-4D97-AF65-F5344CB8AC3E}">
        <p14:creationId xmlns:p14="http://schemas.microsoft.com/office/powerpoint/2010/main" val="797516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b029ac4-2790-4e9d-b1ba-d309a41950a3" xsi:nil="true"/>
    <lcf76f155ced4ddcb4097134ff3c332f xmlns="4cb37d89-296d-4697-a3a4-f9df7f39d0e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470974B7780C42449E1B381D958C3DA6" ma:contentTypeVersion="15" ma:contentTypeDescription="Creare un nuovo documento." ma:contentTypeScope="" ma:versionID="28c8e84fbce78053d7f22056b6e07868">
  <xsd:schema xmlns:xsd="http://www.w3.org/2001/XMLSchema" xmlns:xs="http://www.w3.org/2001/XMLSchema" xmlns:p="http://schemas.microsoft.com/office/2006/metadata/properties" xmlns:ns2="4cb37d89-296d-4697-a3a4-f9df7f39d0ef" xmlns:ns3="4b029ac4-2790-4e9d-b1ba-d309a41950a3" targetNamespace="http://schemas.microsoft.com/office/2006/metadata/properties" ma:root="true" ma:fieldsID="b2080048e86604465f2b7e8932cd4fb6" ns2:_="" ns3:_="">
    <xsd:import namespace="4cb37d89-296d-4697-a3a4-f9df7f39d0ef"/>
    <xsd:import namespace="4b029ac4-2790-4e9d-b1ba-d309a41950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b37d89-296d-4697-a3a4-f9df7f39d0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 immagine" ma:readOnly="false" ma:fieldId="{5cf76f15-5ced-4ddc-b409-7134ff3c332f}" ma:taxonomyMulti="true" ma:sspId="3a5f7a8f-808c-47db-beb8-e1838fad236d"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029ac4-2790-4e9d-b1ba-d309a41950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370ce11-841f-4ae9-ba72-4a85948f8fae}" ma:internalName="TaxCatchAll" ma:showField="CatchAllData" ma:web="4b029ac4-2790-4e9d-b1ba-d309a41950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89C7E0-72E8-4502-905D-3506E27B7726}">
  <ds:schemaRefs>
    <ds:schemaRef ds:uri="http://schemas.microsoft.com/sharepoint/v3/contenttype/forms"/>
  </ds:schemaRefs>
</ds:datastoreItem>
</file>

<file path=customXml/itemProps2.xml><?xml version="1.0" encoding="utf-8"?>
<ds:datastoreItem xmlns:ds="http://schemas.openxmlformats.org/officeDocument/2006/customXml" ds:itemID="{4B62848C-B4FE-483B-ABE1-EC6FE6B82FAC}">
  <ds:schemaRefs>
    <ds:schemaRef ds:uri="http://schemas.microsoft.com/office/2006/documentManagement/types"/>
    <ds:schemaRef ds:uri="4b029ac4-2790-4e9d-b1ba-d309a41950a3"/>
    <ds:schemaRef ds:uri="http://schemas.openxmlformats.org/package/2006/metadata/core-properties"/>
    <ds:schemaRef ds:uri="4cb37d89-296d-4697-a3a4-f9df7f39d0ef"/>
    <ds:schemaRef ds:uri="http://www.w3.org/XML/1998/namespace"/>
    <ds:schemaRef ds:uri="http://schemas.microsoft.com/office/infopath/2007/PartnerControls"/>
    <ds:schemaRef ds:uri="http://purl.org/dc/dcmitype/"/>
    <ds:schemaRef ds:uri="http://schemas.microsoft.com/office/2006/metadata/properties"/>
    <ds:schemaRef ds:uri="http://purl.org/dc/terms/"/>
    <ds:schemaRef ds:uri="http://purl.org/dc/elements/1.1/"/>
  </ds:schemaRefs>
</ds:datastoreItem>
</file>

<file path=customXml/itemProps3.xml><?xml version="1.0" encoding="utf-8"?>
<ds:datastoreItem xmlns:ds="http://schemas.openxmlformats.org/officeDocument/2006/customXml" ds:itemID="{68805743-1B7D-49A9-99F0-27795FD9A9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b37d89-296d-4697-a3a4-f9df7f39d0ef"/>
    <ds:schemaRef ds:uri="4b029ac4-2790-4e9d-b1ba-d309a4195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1336</Words>
  <Application>Microsoft Office PowerPoint</Application>
  <PresentationFormat>Presentazione su schermo (4:3)</PresentationFormat>
  <Paragraphs>55</Paragraphs>
  <Slides>16</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16</vt:i4>
      </vt:variant>
    </vt:vector>
  </HeadingPairs>
  <TitlesOfParts>
    <vt:vector size="22" baseType="lpstr">
      <vt:lpstr>Arial</vt:lpstr>
      <vt:lpstr>Calibri</vt:lpstr>
      <vt:lpstr>Century Gothic</vt:lpstr>
      <vt:lpstr>PuviRegular</vt:lpstr>
      <vt:lpstr>Wingdings</vt:lpstr>
      <vt:lpstr>Office Theme</vt:lpstr>
      <vt:lpstr>Matériel de formation</vt:lpstr>
      <vt:lpstr>Qu’est-ce qu’un écocode ?</vt:lpstr>
      <vt:lpstr>Un éco-code ...</vt:lpstr>
      <vt:lpstr>Un éco-code...</vt:lpstr>
      <vt:lpstr>Un éco-code...</vt:lpstr>
      <vt:lpstr>Un éco-code...</vt:lpstr>
      <vt:lpstr>Mettons la théorie en pratique </vt:lpstr>
      <vt:lpstr>Mettons la théorie en pratique</vt:lpstr>
      <vt:lpstr>Mettons la théorie en pratique-</vt:lpstr>
      <vt:lpstr>Mettons la théorie en pratique</vt:lpstr>
      <vt:lpstr>Mettons la théorie en pratique</vt:lpstr>
      <vt:lpstr>Mettons la théorie en pratique</vt:lpstr>
      <vt:lpstr>Mettons la théorie en pratique</vt:lpstr>
      <vt:lpstr>Mettons la théorie en pratique-</vt:lpstr>
      <vt:lpstr>Ressources éducatives</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7 – Produce an Eco Code</dc:title>
  <dc:creator>MKG</dc:creator>
  <cp:lastModifiedBy>Pietro Rigonat</cp:lastModifiedBy>
  <cp:revision>139</cp:revision>
  <dcterms:created xsi:type="dcterms:W3CDTF">2024-05-12T12:39:55Z</dcterms:created>
  <dcterms:modified xsi:type="dcterms:W3CDTF">2025-05-22T14:37:04Z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0x010100470974B7780C42449E1B381D958C3DA6</vt:lpwstr>
  </property>
  <property fmtid="{D5CDD505-2E9C-101B-9397-08002B2CF9AE}" pid="3" name="MediaServiceImageTags">
    <vt:lpwstr/>
  </property>
</Properties>
</file>