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58" r:id="rId6"/>
    <p:sldId id="259" r:id="rId7"/>
    <p:sldId id="260" r:id="rId8"/>
    <p:sldId id="261" r:id="rId9"/>
    <p:sldId id="263" r:id="rId10"/>
    <p:sldId id="266" r:id="rId11"/>
    <p:sldId id="267" r:id="rId12"/>
    <p:sldId id="268" r:id="rId13"/>
    <p:sldId id="285" r:id="rId14"/>
    <p:sldId id="269" r:id="rId15"/>
    <p:sldId id="270" r:id="rId16"/>
    <p:sldId id="286" r:id="rId17"/>
    <p:sldId id="271" r:id="rId18"/>
    <p:sldId id="272" r:id="rId19"/>
    <p:sldId id="264"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C12A4B-47D5-915E-B7B4-174BE02FE227}" name="xanthich@eepf.gr" initials="xa" userId="S::xanthich_eepf.gr#ext#@apre.onmicrosoft.com::807cb1c3-744b-45df-906c-1ddb5481d44a" providerId="AD"/>
  <p188:author id="{799CD84B-DEB3-EADC-F03F-B03A36215408}" name="John Vos" initials="JV" userId="S::vos@btgworld.com::61758e88-48b1-4125-a228-f41b744ba332" providerId="AD"/>
  <p188:author id="{4DFD7277-905E-61D5-F2D5-A5D56D261B5D}" name="Pietro Rigonat" initials="PR" userId="9799aa5e06873524" providerId="Windows Live"/>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BCD"/>
    <a:srgbClr val="6DA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233F1-4DBB-4E60-838C-C6BFE10AAF39}" v="9" dt="2024-12-13T06:56:09.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60"/>
  </p:normalViewPr>
  <p:slideViewPr>
    <p:cSldViewPr>
      <p:cViewPr varScale="1">
        <p:scale>
          <a:sx n="90" d="100"/>
          <a:sy n="90" d="100"/>
        </p:scale>
        <p:origin x="30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267113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28410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22/5/2025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22/5/2025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22/5/2025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22/5/2025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ecoschools.global/seven-steps-methodology"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Materiais de formação</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normAutofit/>
          </a:bodyPr>
          <a:lstStyle/>
          <a:p>
            <a:r>
              <a:rPr lang="pt-BR" dirty="0"/>
              <a:t>PASSO 7: PRODUZIR UM CÓDIGO ECOLÓGICO</a:t>
            </a:r>
            <a:endParaRPr lang="en-US" dirty="0"/>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 y="184399"/>
            <a:ext cx="8229600" cy="1143000"/>
          </a:xfrm>
        </p:spPr>
        <p:txBody>
          <a:bodyPr vert="horz" lIns="91440" tIns="45720" rIns="91440" bIns="45720" rtlCol="0" anchor="ctr">
            <a:noAutofit/>
          </a:bodyPr>
          <a:lstStyle/>
          <a:p>
            <a:r>
              <a:rPr lang="pt-BR" sz="3600" b="1" dirty="0"/>
              <a:t>Vamos colocar a teoria em prática</a:t>
            </a:r>
            <a:endParaRPr lang="el-GR" sz="3600" b="1" dirty="0">
              <a:cs typeface="Calibri"/>
            </a:endParaRPr>
          </a:p>
        </p:txBody>
      </p:sp>
      <p:sp>
        <p:nvSpPr>
          <p:cNvPr id="3" name="Content Placeholder 2"/>
          <p:cNvSpPr>
            <a:spLocks noGrp="1"/>
          </p:cNvSpPr>
          <p:nvPr>
            <p:ph idx="1"/>
          </p:nvPr>
        </p:nvSpPr>
        <p:spPr>
          <a:xfrm>
            <a:off x="467222" y="1331516"/>
            <a:ext cx="4011918" cy="5225007"/>
          </a:xfrm>
        </p:spPr>
        <p:txBody>
          <a:bodyPr vert="horz" lIns="91440" tIns="45720" rIns="91440" bIns="45720" rtlCol="0" anchor="t">
            <a:normAutofit/>
          </a:bodyPr>
          <a:lstStyle/>
          <a:p>
            <a:pPr>
              <a:buFont typeface="Wingdings" pitchFamily="2" charset="2"/>
              <a:buChar char="Ø"/>
            </a:pPr>
            <a:r>
              <a:rPr lang="pt-BR" sz="1800" b="1" dirty="0">
                <a:latin typeface="+mj-lt"/>
              </a:rPr>
              <a:t>Composte as cascas das frutas após o lanche.</a:t>
            </a:r>
            <a:r>
              <a:rPr lang="pt-BR" sz="1800" b="1" dirty="0">
                <a:solidFill>
                  <a:srgbClr val="00B050"/>
                </a:solidFill>
                <a:latin typeface="+mj-lt"/>
              </a:rPr>
              <a:t> Poupamos a terra, a água, a energia e o esforço humano necessários para produzir fertilizantes para as nossas plantas e reduzimos o nosso lixo.</a:t>
            </a:r>
            <a:endParaRPr lang="en-US" sz="1800" b="1" dirty="0">
              <a:solidFill>
                <a:srgbClr val="00B050"/>
              </a:solidFill>
              <a:latin typeface="+mj-lt"/>
            </a:endParaRPr>
          </a:p>
          <a:p>
            <a:pPr>
              <a:buFont typeface="Wingdings" pitchFamily="2" charset="2"/>
              <a:buChar char="Ø"/>
            </a:pPr>
            <a:r>
              <a:rPr lang="pt-BR" sz="1800" b="1" dirty="0">
                <a:latin typeface="+mj-lt"/>
              </a:rPr>
              <a:t>Leve os nossos snacks em sacos/caixas reutilizáveis.</a:t>
            </a:r>
            <a:r>
              <a:rPr lang="pt-BR" sz="1800" b="1" dirty="0">
                <a:solidFill>
                  <a:srgbClr val="00B050"/>
                </a:solidFill>
                <a:latin typeface="+mj-lt"/>
              </a:rPr>
              <a:t> Poupamos os combustíveis fósseis, a água, a energia e o esforço humano necessário para produzir plástico. Também salvamos os animais marinhos e terrestres da poluição.</a:t>
            </a:r>
            <a:endParaRPr lang="en-US" sz="1800" b="1" dirty="0">
              <a:latin typeface="+mj-lt"/>
            </a:endParaRPr>
          </a:p>
          <a:p>
            <a:endParaRPr lang="en-US" sz="1800" b="1" dirty="0">
              <a:latin typeface="+mj-lt"/>
            </a:endParaRPr>
          </a:p>
          <a:p>
            <a:endParaRPr lang="el-GR" sz="1800" b="1" u="sng" dirty="0">
              <a:latin typeface="+mj-lt"/>
            </a:endParaRPr>
          </a:p>
        </p:txBody>
      </p:sp>
      <p:pic>
        <p:nvPicPr>
          <p:cNvPr id="5" name="Picture 4" descr="A green bucket full of food&#10;&#10;Description automatically generated">
            <a:extLst>
              <a:ext uri="{FF2B5EF4-FFF2-40B4-BE49-F238E27FC236}">
                <a16:creationId xmlns:a16="http://schemas.microsoft.com/office/drawing/2014/main" id="{9C0F8726-C1F1-328A-7289-81804A1AFE39}"/>
              </a:ext>
            </a:extLst>
          </p:cNvPr>
          <p:cNvPicPr>
            <a:picLocks noChangeAspect="1"/>
          </p:cNvPicPr>
          <p:nvPr/>
        </p:nvPicPr>
        <p:blipFill>
          <a:blip r:embed="rId2"/>
          <a:stretch>
            <a:fillRect/>
          </a:stretch>
        </p:blipFill>
        <p:spPr>
          <a:xfrm>
            <a:off x="5360535" y="1137225"/>
            <a:ext cx="2628536" cy="2217899"/>
          </a:xfrm>
          <a:prstGeom prst="rect">
            <a:avLst/>
          </a:prstGeom>
        </p:spPr>
      </p:pic>
      <p:pic>
        <p:nvPicPr>
          <p:cNvPr id="6" name="Picture 5" descr="A trays of food&#10;&#10;Description automatically generated">
            <a:extLst>
              <a:ext uri="{FF2B5EF4-FFF2-40B4-BE49-F238E27FC236}">
                <a16:creationId xmlns:a16="http://schemas.microsoft.com/office/drawing/2014/main" id="{4FFDEB91-E004-A0B4-2DAE-32787C664B3F}"/>
              </a:ext>
            </a:extLst>
          </p:cNvPr>
          <p:cNvPicPr>
            <a:picLocks noChangeAspect="1"/>
          </p:cNvPicPr>
          <p:nvPr/>
        </p:nvPicPr>
        <p:blipFill>
          <a:blip r:embed="rId3"/>
          <a:stretch>
            <a:fillRect/>
          </a:stretch>
        </p:blipFill>
        <p:spPr>
          <a:xfrm>
            <a:off x="5357664" y="3578413"/>
            <a:ext cx="2634277" cy="1716360"/>
          </a:xfrm>
          <a:prstGeom prst="rect">
            <a:avLst/>
          </a:prstGeom>
        </p:spPr>
      </p:pic>
    </p:spTree>
    <p:extLst>
      <p:ext uri="{BB962C8B-B14F-4D97-AF65-F5344CB8AC3E}">
        <p14:creationId xmlns:p14="http://schemas.microsoft.com/office/powerpoint/2010/main" val="251390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5"/>
            <a:ext cx="8229600" cy="1143000"/>
          </a:xfrm>
        </p:spPr>
        <p:txBody>
          <a:bodyPr vert="horz" lIns="91440" tIns="45720" rIns="91440" bIns="45720" rtlCol="0" anchor="ctr">
            <a:noAutofit/>
          </a:bodyPr>
          <a:lstStyle/>
          <a:p>
            <a:r>
              <a:rPr lang="pt-BR" sz="3200" b="1" dirty="0"/>
              <a:t>Vamos colocar a teoria em prática</a:t>
            </a:r>
            <a:endParaRPr lang="el-GR" sz="3200" b="1" dirty="0">
              <a:cs typeface="Calibri"/>
            </a:endParaRPr>
          </a:p>
        </p:txBody>
      </p:sp>
      <p:sp>
        <p:nvSpPr>
          <p:cNvPr id="3" name="Content Placeholder 2"/>
          <p:cNvSpPr>
            <a:spLocks noGrp="1"/>
          </p:cNvSpPr>
          <p:nvPr>
            <p:ph idx="1"/>
          </p:nvPr>
        </p:nvSpPr>
        <p:spPr>
          <a:xfrm>
            <a:off x="356438" y="1061197"/>
            <a:ext cx="5457727" cy="4525963"/>
          </a:xfrm>
        </p:spPr>
        <p:txBody>
          <a:bodyPr vert="horz" lIns="91440" tIns="45720" rIns="91440" bIns="45720" rtlCol="0" anchor="t">
            <a:normAutofit lnSpcReduction="10000"/>
          </a:bodyPr>
          <a:lstStyle/>
          <a:p>
            <a:r>
              <a:rPr lang="pt-BR" sz="1800" dirty="0"/>
              <a:t>Os membros de um Comité Ecológico podem trabalhar em equipa para criar o Código Ecológico. Podem chegar a acordo sobre as funções que irão desempenhar (um pode desenhar as imagens no Código Ecológico, outro pode escrever as palavras, etc.), partilhar a carga de trabalho e decidir sobre o conteúdo do Código Ecológico. 
Desta forma, eles praticamente percebem o termo "economizar recursos" poupando "esforço humano". Através da cooperação, eles passam da perspetiva individual para a perspetiva do grupo e, gradualmente, para a perspetiva global. Trata-se de um passo muito importante, especialmente porque o produto final, o Código Ecológico, será o resultado da sua cooperação e a prova do seu empenho em continuar a seguir as regras acordadas.</a:t>
            </a:r>
            <a:endParaRPr lang="en-US" sz="1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117" y="2021041"/>
            <a:ext cx="3354199" cy="218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50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229600" cy="1143000"/>
          </a:xfrm>
        </p:spPr>
        <p:txBody>
          <a:bodyPr vert="horz" lIns="91440" tIns="45720" rIns="91440" bIns="45720" rtlCol="0" anchor="ctr">
            <a:noAutofit/>
          </a:bodyPr>
          <a:lstStyle/>
          <a:p>
            <a:r>
              <a:rPr lang="pt-BR" sz="3600" b="1" dirty="0"/>
              <a:t>Vamos colocar a teoria em prática</a:t>
            </a:r>
            <a:endParaRPr lang="el-GR" sz="3600" b="1" dirty="0">
              <a:cs typeface="Calibri"/>
            </a:endParaRPr>
          </a:p>
        </p:txBody>
      </p:sp>
      <p:sp>
        <p:nvSpPr>
          <p:cNvPr id="3" name="Content Placeholder 2"/>
          <p:cNvSpPr>
            <a:spLocks noGrp="1"/>
          </p:cNvSpPr>
          <p:nvPr>
            <p:ph idx="1"/>
          </p:nvPr>
        </p:nvSpPr>
        <p:spPr>
          <a:xfrm>
            <a:off x="610595" y="1381078"/>
            <a:ext cx="8229600" cy="4525963"/>
          </a:xfrm>
        </p:spPr>
        <p:txBody>
          <a:bodyPr vert="horz" lIns="91440" tIns="45720" rIns="91440" bIns="45720" rtlCol="0" anchor="t">
            <a:normAutofit/>
          </a:bodyPr>
          <a:lstStyle/>
          <a:p>
            <a:pPr>
              <a:buFont typeface="Wingdings" pitchFamily="2" charset="2"/>
              <a:buChar char="Ø"/>
            </a:pPr>
            <a:r>
              <a:rPr lang="pt-BR" sz="2000" dirty="0">
                <a:latin typeface="+mj-lt"/>
              </a:rPr>
              <a:t>Todo código precisa ser revisto de tempos em tempos porque é um elemento dinâmico que deve refletir as mudanças de atitudes. Pode haver objetivos em relação à bioeconomia que sejam cumpridos e há evidências na atitude da comunidade escolar (por exemplo, todos os alunos compostam as sobras do lanche) e outros que podem precisar de mais tempo para se tornarem parte integrante da filosofia da escola (por exemplo, nunca carregamos o lanche em sacos plásticos).
É da responsabilidade da Comissão do Ambiente observar e avaliar (com recurso a questionários, entrevistas, etc.) o progresso dos objetivos definidos, removê-los ou acrescentar mais.</a:t>
            </a:r>
            <a:endParaRPr lang="el-GR" sz="1800" dirty="0">
              <a:latin typeface="+mj-lt"/>
              <a:cs typeface="Calibri"/>
            </a:endParaRPr>
          </a:p>
          <a:p>
            <a:pPr marL="0" indent="0">
              <a:buNone/>
            </a:pPr>
            <a:endParaRPr lang="en-US" sz="1800" dirty="0">
              <a:latin typeface="+mj-lt"/>
            </a:endParaRPr>
          </a:p>
        </p:txBody>
      </p:sp>
    </p:spTree>
    <p:extLst>
      <p:ext uri="{BB962C8B-B14F-4D97-AF65-F5344CB8AC3E}">
        <p14:creationId xmlns:p14="http://schemas.microsoft.com/office/powerpoint/2010/main" val="1516921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03054"/>
            <a:ext cx="8229600" cy="1143000"/>
          </a:xfrm>
        </p:spPr>
        <p:txBody>
          <a:bodyPr vert="horz" lIns="91440" tIns="45720" rIns="91440" bIns="45720" rtlCol="0" anchor="ctr">
            <a:noAutofit/>
          </a:bodyPr>
          <a:lstStyle/>
          <a:p>
            <a:r>
              <a:rPr lang="pt-BR" sz="3600" b="1" dirty="0"/>
              <a:t>Vamos colocar a teoria em prática</a:t>
            </a:r>
            <a:endParaRPr lang="el-GR" sz="3600" b="1" dirty="0">
              <a:cs typeface="Calibri"/>
            </a:endParaRPr>
          </a:p>
        </p:txBody>
      </p:sp>
      <p:sp>
        <p:nvSpPr>
          <p:cNvPr id="3" name="Content Placeholder 2"/>
          <p:cNvSpPr>
            <a:spLocks noGrp="1"/>
          </p:cNvSpPr>
          <p:nvPr>
            <p:ph idx="1"/>
          </p:nvPr>
        </p:nvSpPr>
        <p:spPr>
          <a:xfrm>
            <a:off x="459257" y="1054506"/>
            <a:ext cx="8229600" cy="4525963"/>
          </a:xfrm>
        </p:spPr>
        <p:txBody>
          <a:bodyPr vert="horz" lIns="91440" tIns="45720" rIns="91440" bIns="45720" rtlCol="0" anchor="t">
            <a:normAutofit/>
          </a:bodyPr>
          <a:lstStyle/>
          <a:p>
            <a:r>
              <a:rPr lang="pt-BR" sz="1800" dirty="0">
                <a:latin typeface="+mj-lt"/>
              </a:rPr>
              <a:t>Uma boa ideia para ajudar os alunos a monitorizar se o Código Ecológico precisa de ser revisto ou não é através de um Padlet onde os alunos podem partilhar as suas preocupações ou ideias relativamente à implementação de algumas atividades de bioeconomia e à necessidade de uma regra a ser declarada no Código Ecológico. Padlet é um meio flexível de comunicação como:</a:t>
            </a:r>
            <a:endParaRPr lang="en-US" sz="1800" dirty="0">
              <a:latin typeface="+mj-lt"/>
            </a:endParaRPr>
          </a:p>
          <a:p>
            <a:pPr>
              <a:buFont typeface="Wingdings" pitchFamily="2" charset="2"/>
              <a:buChar char="Ø"/>
            </a:pPr>
            <a:r>
              <a:rPr lang="pt-BR" sz="1800" dirty="0">
                <a:latin typeface="+mj-lt"/>
              </a:rPr>
              <a:t>Os alunos podem entrar a qualquer momento à sua disposição
Eles podem ver todas as opiniões e ideias dos alunos
É respeitador do ambiente e democrático
Os alunos podem partilhar imagens, ligações, gráficos e sondagens de boca de urna que os ajudarão a decidir sobre o conteúdo do Código Ecológico e se este necessita de ser revisto.
Pode ser facilmente partilhada com professores, pais e decisores políticos</a:t>
            </a:r>
            <a:endParaRPr lang="el-GR" sz="1800" dirty="0">
              <a:latin typeface="+mj-lt"/>
            </a:endParaRPr>
          </a:p>
        </p:txBody>
      </p:sp>
    </p:spTree>
    <p:extLst>
      <p:ext uri="{BB962C8B-B14F-4D97-AF65-F5344CB8AC3E}">
        <p14:creationId xmlns:p14="http://schemas.microsoft.com/office/powerpoint/2010/main" val="207654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9392"/>
            <a:ext cx="8229600" cy="1143000"/>
          </a:xfrm>
        </p:spPr>
        <p:txBody>
          <a:bodyPr>
            <a:normAutofit/>
          </a:bodyPr>
          <a:lstStyle/>
          <a:p>
            <a:r>
              <a:rPr lang="pt-BR" sz="3500" b="1" dirty="0"/>
              <a:t>Vamos colocar a teoria em prática</a:t>
            </a:r>
            <a:endParaRPr lang="el-GR" sz="3500" b="1" dirty="0"/>
          </a:p>
        </p:txBody>
      </p:sp>
      <p:sp>
        <p:nvSpPr>
          <p:cNvPr id="3" name="Content Placeholder 2"/>
          <p:cNvSpPr>
            <a:spLocks noGrp="1"/>
          </p:cNvSpPr>
          <p:nvPr>
            <p:ph idx="1"/>
          </p:nvPr>
        </p:nvSpPr>
        <p:spPr>
          <a:xfrm>
            <a:off x="306130" y="845642"/>
            <a:ext cx="6300597" cy="5147245"/>
          </a:xfrm>
        </p:spPr>
        <p:txBody>
          <a:bodyPr vert="horz" lIns="91440" tIns="45720" rIns="91440" bIns="45720" rtlCol="0" anchor="t">
            <a:normAutofit lnSpcReduction="10000"/>
          </a:bodyPr>
          <a:lstStyle/>
          <a:p>
            <a:pPr marL="0" indent="0">
              <a:buNone/>
            </a:pPr>
            <a:r>
              <a:rPr lang="pt-BR" sz="1800" dirty="0">
                <a:latin typeface="+mj-lt"/>
              </a:rPr>
              <a:t>A execução das atividades e do projeto relacionados com a gestão de resíduos através da bioeconomia que conduziram ao Código Ecológico devem ser facilmente acessíveis e apresentados ao longo de todo o ano. Uma boa ideia seria:</a:t>
            </a:r>
            <a:endParaRPr lang="en-US" sz="1800" dirty="0">
              <a:latin typeface="+mj-lt"/>
            </a:endParaRPr>
          </a:p>
          <a:p>
            <a:pPr>
              <a:buFont typeface="Wingdings" pitchFamily="2" charset="2"/>
              <a:buChar char="Ø"/>
            </a:pPr>
            <a:r>
              <a:rPr lang="pt-BR" sz="1800" dirty="0">
                <a:latin typeface="+mj-lt"/>
              </a:rPr>
              <a:t>um painel de exposição na entrada principal com o Código Ecológico (cartaz, canção, canto, acrónimo, etc.)
um código QR com a apresentação dos 7 passos que o comité seguiu para decidir sobre o Eco Code específico. O código pode ser partilhado não só no cartaz (canção, canto, acrónimo etc.) mas também no painel da sala de aula
Uma versão online do Código Ecológico que será incluída na página da Declaração de Missão da Escola e poderá ser acedida por alunos, pais, professores e todos os membros da comunidade que queiram saber mais sobre a filosofia da escola
Para as escolas que imprimem o caderno ou os calendários anuais dos alunos, o Código Ecológico pode ser impresso na capa frontal ou traseira de um caderno ecológico em cortiça.</a:t>
            </a:r>
            <a:endParaRPr lang="el-GR" sz="1400" dirty="0">
              <a:latin typeface="+mj-l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727" y="2317215"/>
            <a:ext cx="2226254" cy="172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76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entury Gothic" pitchFamily="34" charset="0"/>
              </a:rPr>
              <a:t>Recursos</a:t>
            </a:r>
            <a:r>
              <a:rPr lang="en-US" b="1" dirty="0">
                <a:latin typeface="Century Gothic" pitchFamily="34" charset="0"/>
              </a:rPr>
              <a:t> </a:t>
            </a:r>
            <a:r>
              <a:rPr lang="en-US" b="1" dirty="0" err="1">
                <a:latin typeface="Century Gothic" pitchFamily="34" charset="0"/>
              </a:rPr>
              <a:t>Educativos</a:t>
            </a:r>
            <a:endParaRPr lang="el-GR" b="1" dirty="0">
              <a:latin typeface="Century Gothic" pitchFamily="34" charset="0"/>
            </a:endParaRPr>
          </a:p>
        </p:txBody>
      </p:sp>
      <p:sp>
        <p:nvSpPr>
          <p:cNvPr id="4" name="Content Placeholder 3"/>
          <p:cNvSpPr txBox="1">
            <a:spLocks noGrp="1"/>
          </p:cNvSpPr>
          <p:nvPr>
            <p:ph idx="1"/>
          </p:nvPr>
        </p:nvSpPr>
        <p:spPr>
          <a:xfrm>
            <a:off x="457200" y="1600200"/>
            <a:ext cx="8229600" cy="1668149"/>
          </a:xfrm>
          <a:prstGeom prst="rect">
            <a:avLst/>
          </a:prstGeom>
          <a:noFill/>
        </p:spPr>
        <p:txBody>
          <a:bodyPr wrap="square" rtlCol="0">
            <a:spAutoFit/>
          </a:bodyPr>
          <a:lstStyle/>
          <a:p>
            <a:r>
              <a:rPr lang="en-US" dirty="0">
                <a:hlinkClick r:id="rId2"/>
              </a:rPr>
              <a:t>https</a:t>
            </a:r>
            <a:r>
              <a:rPr lang="en-US">
                <a:hlinkClick r:id="rId2"/>
              </a:rPr>
              <a:t>://www.ecoschools.global/seven-steps-methodology</a:t>
            </a:r>
            <a:endParaRPr lang="en-US"/>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t>O que é um Eco Code?</a:t>
            </a:r>
            <a:endParaRPr lang="el-GR" b="1" dirty="0"/>
          </a:p>
        </p:txBody>
      </p:sp>
      <p:sp>
        <p:nvSpPr>
          <p:cNvPr id="3" name="Content Placeholder 2"/>
          <p:cNvSpPr>
            <a:spLocks noGrp="1"/>
          </p:cNvSpPr>
          <p:nvPr>
            <p:ph idx="1"/>
          </p:nvPr>
        </p:nvSpPr>
        <p:spPr>
          <a:xfrm>
            <a:off x="915357" y="1419455"/>
            <a:ext cx="8229600" cy="4525963"/>
          </a:xfrm>
        </p:spPr>
        <p:txBody>
          <a:bodyPr vert="horz" lIns="91440" tIns="45720" rIns="91440" bIns="45720" rtlCol="0" anchor="t">
            <a:normAutofit/>
          </a:bodyPr>
          <a:lstStyle/>
          <a:p>
            <a:r>
              <a:rPr lang="pt-BR" sz="2800" b="1" dirty="0"/>
              <a:t>Uma declaração que representa o compromisso da escola com a sustentabilidade.</a:t>
            </a:r>
            <a:endParaRPr lang="en-US" b="1" dirty="0"/>
          </a:p>
          <a:p>
            <a:endParaRPr lang="el-GR"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691703"/>
            <a:ext cx="2609505" cy="260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815" y="3432463"/>
            <a:ext cx="2458616" cy="923330"/>
          </a:xfrm>
          <a:prstGeom prst="rect">
            <a:avLst/>
          </a:prstGeom>
          <a:noFill/>
        </p:spPr>
        <p:txBody>
          <a:bodyPr wrap="square" rtlCol="0">
            <a:spAutoFit/>
          </a:bodyPr>
          <a:lstStyle/>
          <a:p>
            <a:r>
              <a:rPr lang="en-US" dirty="0">
                <a:hlinkClick r:id="rId3"/>
              </a:rPr>
              <a:t>https://www.ecoschools.global/seven-steps-methodology</a:t>
            </a:r>
            <a:endParaRPr lang="en-US"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06" y="-95582"/>
            <a:ext cx="8229600" cy="1143000"/>
          </a:xfrm>
        </p:spPr>
        <p:txBody>
          <a:bodyPr>
            <a:normAutofit/>
          </a:bodyPr>
          <a:lstStyle/>
          <a:p>
            <a:r>
              <a:rPr lang="en-US" sz="4000" b="1" dirty="0"/>
              <a:t>Um Código </a:t>
            </a:r>
            <a:r>
              <a:rPr lang="en-US" sz="4000" b="1" dirty="0" err="1"/>
              <a:t>Ecológico</a:t>
            </a:r>
            <a:r>
              <a:rPr lang="en-US" sz="4000" b="1" dirty="0"/>
              <a:t> ...</a:t>
            </a:r>
            <a:endParaRPr lang="el-GR" sz="4000" b="1" dirty="0">
              <a:ea typeface="Calibri"/>
              <a:cs typeface="Calibri"/>
            </a:endParaRPr>
          </a:p>
        </p:txBody>
      </p:sp>
      <p:sp>
        <p:nvSpPr>
          <p:cNvPr id="3" name="Content Placeholder 2"/>
          <p:cNvSpPr>
            <a:spLocks noGrp="1"/>
          </p:cNvSpPr>
          <p:nvPr>
            <p:ph idx="1"/>
          </p:nvPr>
        </p:nvSpPr>
        <p:spPr>
          <a:xfrm>
            <a:off x="459900" y="893433"/>
            <a:ext cx="8229600" cy="4525963"/>
          </a:xfrm>
        </p:spPr>
        <p:txBody>
          <a:bodyPr vert="horz" lIns="91440" tIns="45720" rIns="91440" bIns="45720" rtlCol="0" anchor="t">
            <a:normAutofit fontScale="92500" lnSpcReduction="10000"/>
          </a:bodyPr>
          <a:lstStyle/>
          <a:p>
            <a:pPr marL="0" indent="0">
              <a:buNone/>
            </a:pPr>
            <a:r>
              <a:rPr lang="pt-BR" dirty="0">
                <a:latin typeface="+mj-lt"/>
              </a:rPr>
              <a:t>Deve ser memorável e familiar para todos na escola.</a:t>
            </a:r>
          </a:p>
          <a:p>
            <a:pPr marL="0" indent="0">
              <a:buNone/>
            </a:pPr>
            <a:r>
              <a:rPr lang="pt-BR" dirty="0">
                <a:latin typeface="+mj-lt"/>
              </a:rPr>
              <a:t>Para fazer isso, você pode:</a:t>
            </a:r>
          </a:p>
          <a:p>
            <a:r>
              <a:rPr lang="pt-BR" dirty="0">
                <a:latin typeface="+mj-lt"/>
              </a:rPr>
              <a:t>Usar elementos visuais
Usar mnemônicos ou acrônimos
Use cânticos ou canções com palavras rimadas
Personalize com os slogans da escola
Use jogos interativos / atividades para ajudar os alunos</a:t>
            </a:r>
            <a:endParaRPr lang="el-GR" dirty="0">
              <a:latin typeface="+mj-lt"/>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Um Código </a:t>
            </a:r>
            <a:r>
              <a:rPr lang="en-US" b="1" dirty="0" err="1"/>
              <a:t>Ecológico</a:t>
            </a:r>
            <a:r>
              <a:rPr lang="en-US" b="1" dirty="0"/>
              <a:t>...</a:t>
            </a:r>
            <a:endParaRPr lang="el-GR" b="1" dirty="0"/>
          </a:p>
        </p:txBody>
      </p:sp>
      <p:sp>
        <p:nvSpPr>
          <p:cNvPr id="3" name="Content Placeholder 2"/>
          <p:cNvSpPr>
            <a:spLocks noGrp="1"/>
          </p:cNvSpPr>
          <p:nvPr>
            <p:ph idx="1"/>
          </p:nvPr>
        </p:nvSpPr>
        <p:spPr>
          <a:xfrm>
            <a:off x="457200" y="1600200"/>
            <a:ext cx="5314353" cy="4525963"/>
          </a:xfrm>
        </p:spPr>
        <p:txBody>
          <a:bodyPr vert="horz" lIns="91440" tIns="45720" rIns="91440" bIns="45720" rtlCol="0" anchor="t">
            <a:normAutofit/>
          </a:bodyPr>
          <a:lstStyle/>
          <a:p>
            <a:pPr>
              <a:buFont typeface="Wingdings" pitchFamily="2" charset="2"/>
              <a:buChar char="Ø"/>
            </a:pPr>
            <a:r>
              <a:rPr lang="pt-BR" sz="2400" dirty="0">
                <a:latin typeface="+mj-lt"/>
              </a:rPr>
              <a:t>deve ter um </a:t>
            </a:r>
            <a:r>
              <a:rPr lang="pt-BR" sz="2400" u="sng" dirty="0">
                <a:latin typeface="+mj-lt"/>
              </a:rPr>
              <a:t>formato flexível</a:t>
            </a:r>
            <a:r>
              <a:rPr lang="pt-BR" sz="2400" dirty="0">
                <a:latin typeface="+mj-lt"/>
              </a:rPr>
              <a:t>, pode ser uma música, desenho, modelo, poema, etc.
Os alunos são livres de escolher a forma como querem expressar o seu Eco Code. Os professores podem ajudar os alunos a encontrar a forma adequada à idade e apelativa para o grupo-alvo.</a:t>
            </a:r>
            <a:endParaRPr lang="el-GR" sz="2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664" y="1717456"/>
            <a:ext cx="2655381" cy="289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36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89" y="0"/>
            <a:ext cx="8229600" cy="1143000"/>
          </a:xfrm>
        </p:spPr>
        <p:txBody>
          <a:bodyPr/>
          <a:lstStyle/>
          <a:p>
            <a:r>
              <a:rPr lang="en-US" b="1" dirty="0"/>
              <a:t>Um Código </a:t>
            </a:r>
            <a:r>
              <a:rPr lang="en-US" b="1" dirty="0" err="1"/>
              <a:t>Ecológico</a:t>
            </a:r>
            <a:r>
              <a:rPr lang="en-US" b="1" dirty="0"/>
              <a:t>...</a:t>
            </a:r>
            <a:endParaRPr lang="el-GR" b="1" dirty="0"/>
          </a:p>
        </p:txBody>
      </p:sp>
      <p:sp>
        <p:nvSpPr>
          <p:cNvPr id="3" name="Content Placeholder 2"/>
          <p:cNvSpPr>
            <a:spLocks noGrp="1"/>
          </p:cNvSpPr>
          <p:nvPr>
            <p:ph idx="1"/>
          </p:nvPr>
        </p:nvSpPr>
        <p:spPr>
          <a:xfrm>
            <a:off x="456311" y="1147997"/>
            <a:ext cx="5194920" cy="4176464"/>
          </a:xfrm>
          <a:ln>
            <a:solidFill>
              <a:schemeClr val="accent1"/>
            </a:solidFill>
          </a:ln>
        </p:spPr>
        <p:txBody>
          <a:bodyPr vert="horz" lIns="91440" tIns="45720" rIns="91440" bIns="45720" rtlCol="0" anchor="t">
            <a:normAutofit/>
          </a:bodyPr>
          <a:lstStyle/>
          <a:p>
            <a:pPr>
              <a:buFont typeface="Wingdings" pitchFamily="2" charset="2"/>
              <a:buChar char="Ø"/>
            </a:pPr>
            <a:r>
              <a:rPr lang="pt-BR" sz="2000" dirty="0">
                <a:latin typeface="+mj-lt"/>
              </a:rPr>
              <a:t>deve enumerar os principais objetivos do seu Plano de Ação. Isto significa que o Código Ecológico deve basear-se nos objetivos definidos no início e deve também retratar o curso das ações realizadas e o impacto que tiveram na comunidade (mudança de atitudes, aquisição de conhecimentos sobre o conceito de bioeconomia, sensibilização das pessoas para os benefícios da escola). 
deve ser desenvolvido pelos alunos, pois isso lhes dará um maior senso de responsabilidade em relação aos valores que o Código Ecológico representa</a:t>
            </a:r>
            <a:endParaRPr lang="en-US" sz="20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348880"/>
            <a:ext cx="3222053" cy="200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56"/>
            <a:ext cx="8229600" cy="1143000"/>
          </a:xfrm>
        </p:spPr>
        <p:txBody>
          <a:bodyPr>
            <a:normAutofit/>
          </a:bodyPr>
          <a:lstStyle/>
          <a:p>
            <a:r>
              <a:rPr lang="en-US" sz="4000" b="1" dirty="0">
                <a:latin typeface="+mn-lt"/>
              </a:rPr>
              <a:t>Um Código </a:t>
            </a:r>
            <a:r>
              <a:rPr lang="en-US" sz="4000" b="1" dirty="0" err="1">
                <a:latin typeface="+mn-lt"/>
              </a:rPr>
              <a:t>Ecológico</a:t>
            </a:r>
            <a:r>
              <a:rPr lang="en-US" sz="4000" b="1" dirty="0">
                <a:latin typeface="+mn-lt"/>
              </a:rPr>
              <a:t>...</a:t>
            </a:r>
            <a:endParaRPr lang="el-GR" sz="4000" b="1" dirty="0">
              <a:latin typeface="+mn-lt"/>
              <a:ea typeface="Calibri"/>
              <a:cs typeface="Calibri"/>
            </a:endParaRPr>
          </a:p>
        </p:txBody>
      </p:sp>
      <p:sp>
        <p:nvSpPr>
          <p:cNvPr id="3" name="Content Placeholder 2"/>
          <p:cNvSpPr>
            <a:spLocks noGrp="1"/>
          </p:cNvSpPr>
          <p:nvPr>
            <p:ph idx="1"/>
          </p:nvPr>
        </p:nvSpPr>
        <p:spPr>
          <a:xfrm>
            <a:off x="455180" y="1331195"/>
            <a:ext cx="5115224" cy="4525963"/>
          </a:xfrm>
        </p:spPr>
        <p:txBody>
          <a:bodyPr vert="horz" lIns="91440" tIns="45720" rIns="91440" bIns="45720" rtlCol="0" anchor="t">
            <a:noAutofit/>
          </a:bodyPr>
          <a:lstStyle/>
          <a:p>
            <a:r>
              <a:rPr lang="pt-BR" sz="2200" dirty="0">
                <a:latin typeface="+mj-lt"/>
              </a:rPr>
              <a:t>deve ser revisto regularmente para garantir que o seu conteúdo continua a refletir os objetivos e metas ecológicas da escola
devem ser exibidos com destaque em toda a escola. Isto é crucial para a divulgação do Código Ecológico como um compromisso que todos os alunos concordaram em seguir. Você pode usar materiais de base biológica e papel reciclado para decorar a placa (cortiça, casca, folhas).</a:t>
            </a:r>
            <a:endParaRPr lang="en-US" sz="2200" dirty="0">
              <a:latin typeface="+mj-lt"/>
            </a:endParaRPr>
          </a:p>
          <a:p>
            <a:endParaRPr lang="en-US" sz="2000" dirty="0">
              <a:latin typeface="+mj-lt"/>
            </a:endParaRPr>
          </a:p>
          <a:p>
            <a:pPr marL="0" indent="0">
              <a:buNone/>
            </a:pPr>
            <a:endParaRPr lang="el-GR" sz="2000" dirty="0">
              <a:latin typeface="+mj-lt"/>
            </a:endParaRPr>
          </a:p>
        </p:txBody>
      </p:sp>
      <p:pic>
        <p:nvPicPr>
          <p:cNvPr id="4" name="Picture 3" descr="A bulletin board with paper and notes on the wall&#10;&#10;Description automatically generated">
            <a:extLst>
              <a:ext uri="{FF2B5EF4-FFF2-40B4-BE49-F238E27FC236}">
                <a16:creationId xmlns:a16="http://schemas.microsoft.com/office/drawing/2014/main" id="{D143C53E-4406-B920-CA21-45FD9842D825}"/>
              </a:ext>
            </a:extLst>
          </p:cNvPr>
          <p:cNvPicPr>
            <a:picLocks noChangeAspect="1"/>
          </p:cNvPicPr>
          <p:nvPr/>
        </p:nvPicPr>
        <p:blipFill>
          <a:blip r:embed="rId2"/>
          <a:stretch>
            <a:fillRect/>
          </a:stretch>
        </p:blipFill>
        <p:spPr>
          <a:xfrm>
            <a:off x="5564857" y="1643892"/>
            <a:ext cx="3279256" cy="2805561"/>
          </a:xfrm>
          <a:prstGeom prst="rect">
            <a:avLst/>
          </a:prstGeom>
        </p:spPr>
      </p:pic>
    </p:spTree>
    <p:extLst>
      <p:ext uri="{BB962C8B-B14F-4D97-AF65-F5344CB8AC3E}">
        <p14:creationId xmlns:p14="http://schemas.microsoft.com/office/powerpoint/2010/main" val="351314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4" y="121196"/>
            <a:ext cx="8229600" cy="1143000"/>
          </a:xfrm>
        </p:spPr>
        <p:txBody>
          <a:bodyPr>
            <a:normAutofit/>
          </a:bodyPr>
          <a:lstStyle/>
          <a:p>
            <a:r>
              <a:rPr lang="pt-BR" b="1" dirty="0"/>
              <a:t>Vamos colocar a teoria em prática</a:t>
            </a:r>
            <a:endParaRPr lang="el-GR" b="1" dirty="0"/>
          </a:p>
        </p:txBody>
      </p:sp>
      <p:sp>
        <p:nvSpPr>
          <p:cNvPr id="3" name="Content Placeholder 2"/>
          <p:cNvSpPr>
            <a:spLocks noGrp="1"/>
          </p:cNvSpPr>
          <p:nvPr>
            <p:ph idx="1"/>
          </p:nvPr>
        </p:nvSpPr>
        <p:spPr>
          <a:xfrm>
            <a:off x="251520" y="1010416"/>
            <a:ext cx="8229600" cy="1024344"/>
          </a:xfrm>
        </p:spPr>
        <p:txBody>
          <a:bodyPr vert="horz" lIns="91440" tIns="45720" rIns="91440" bIns="45720" rtlCol="0" anchor="t">
            <a:normAutofit/>
          </a:bodyPr>
          <a:lstStyle/>
          <a:p>
            <a:pPr>
              <a:buFont typeface="Wingdings" pitchFamily="2" charset="2"/>
              <a:buChar char="ü"/>
            </a:pPr>
            <a:r>
              <a:rPr lang="pt-BR" sz="2000" dirty="0">
                <a:latin typeface="+mj-lt"/>
              </a:rPr>
              <a:t>Na gestão de resíduos através do projeto Eco Escola de Bioeconomia, os alunos podem criar um Código Ecológico baseado nas letras do termo "Bioeconomia".</a:t>
            </a:r>
            <a:endParaRPr lang="en-US" sz="2000" b="1" dirty="0">
              <a:latin typeface="+mj-lt"/>
              <a:cs typeface="Calibri"/>
            </a:endParaRPr>
          </a:p>
        </p:txBody>
      </p:sp>
      <p:grpSp>
        <p:nvGrpSpPr>
          <p:cNvPr id="10" name="Group 9">
            <a:extLst>
              <a:ext uri="{FF2B5EF4-FFF2-40B4-BE49-F238E27FC236}">
                <a16:creationId xmlns:a16="http://schemas.microsoft.com/office/drawing/2014/main" id="{BB3E2D7D-8962-C559-2A8A-CC8014C3C5CE}"/>
              </a:ext>
            </a:extLst>
          </p:cNvPr>
          <p:cNvGrpSpPr/>
          <p:nvPr/>
        </p:nvGrpSpPr>
        <p:grpSpPr>
          <a:xfrm>
            <a:off x="3609887" y="1363473"/>
            <a:ext cx="5377693" cy="4110081"/>
            <a:chOff x="3889520" y="944024"/>
            <a:chExt cx="5377693" cy="4110080"/>
          </a:xfrm>
        </p:grpSpPr>
        <p:pic>
          <p:nvPicPr>
            <p:cNvPr id="9" name="Picture 8" descr="Circular diagram of different types of buildings&#10;&#10;Description automatically generated">
              <a:extLst>
                <a:ext uri="{FF2B5EF4-FFF2-40B4-BE49-F238E27FC236}">
                  <a16:creationId xmlns:a16="http://schemas.microsoft.com/office/drawing/2014/main" id="{9BD924BC-55E7-7DA1-C38E-52552D850220}"/>
                </a:ext>
              </a:extLst>
            </p:cNvPr>
            <p:cNvPicPr>
              <a:picLocks noChangeAspect="1"/>
            </p:cNvPicPr>
            <p:nvPr/>
          </p:nvPicPr>
          <p:blipFill>
            <a:blip r:embed="rId2"/>
            <a:stretch>
              <a:fillRect/>
            </a:stretch>
          </p:blipFill>
          <p:spPr>
            <a:xfrm>
              <a:off x="3889520" y="944024"/>
              <a:ext cx="5377693" cy="4110080"/>
            </a:xfrm>
            <a:prstGeom prst="rect">
              <a:avLst/>
            </a:prstGeom>
          </p:spPr>
        </p:pic>
        <p:sp>
          <p:nvSpPr>
            <p:cNvPr id="5" name="Oval 4"/>
            <p:cNvSpPr/>
            <p:nvPr/>
          </p:nvSpPr>
          <p:spPr>
            <a:xfrm>
              <a:off x="5168350" y="2922153"/>
              <a:ext cx="1753364" cy="1435907"/>
            </a:xfrm>
            <a:prstGeom prst="ellipse">
              <a:avLst/>
            </a:prstGeom>
            <a:solidFill>
              <a:srgbClr val="6DAE4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t>In our School:</a:t>
              </a:r>
            </a:p>
            <a:p>
              <a:pPr marL="228600" indent="-228600" algn="ctr">
                <a:buAutoNum type="arabicPeriod"/>
              </a:pPr>
              <a:r>
                <a:rPr lang="en-US" sz="1200" dirty="0"/>
                <a:t>We compost the peels of the  fruit</a:t>
              </a:r>
            </a:p>
          </p:txBody>
        </p:sp>
        <p:sp>
          <p:nvSpPr>
            <p:cNvPr id="7" name="Oval 6"/>
            <p:cNvSpPr/>
            <p:nvPr/>
          </p:nvSpPr>
          <p:spPr>
            <a:xfrm>
              <a:off x="6994052" y="2810300"/>
              <a:ext cx="1656184" cy="1491833"/>
            </a:xfrm>
            <a:prstGeom prst="ellipse">
              <a:avLst/>
            </a:prstGeom>
            <a:solidFill>
              <a:srgbClr val="55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 We grow our own vegetables.</a:t>
              </a:r>
              <a:endParaRPr lang="el-GR" sz="1200" dirty="0"/>
            </a:p>
          </p:txBody>
        </p:sp>
      </p:grpSp>
      <p:sp>
        <p:nvSpPr>
          <p:cNvPr id="6" name="Content Placeholder 2">
            <a:extLst>
              <a:ext uri="{FF2B5EF4-FFF2-40B4-BE49-F238E27FC236}">
                <a16:creationId xmlns:a16="http://schemas.microsoft.com/office/drawing/2014/main" id="{05F607A2-C180-C082-F1ED-086F8CCFD6E6}"/>
              </a:ext>
            </a:extLst>
          </p:cNvPr>
          <p:cNvSpPr txBox="1">
            <a:spLocks/>
          </p:cNvSpPr>
          <p:nvPr/>
        </p:nvSpPr>
        <p:spPr>
          <a:xfrm>
            <a:off x="380570" y="2034760"/>
            <a:ext cx="4098023" cy="440807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1800" b="1" dirty="0">
                <a:latin typeface="+mj-lt"/>
              </a:rPr>
              <a:t>Por exemplo, na nossa Escola, nós:</a:t>
            </a:r>
          </a:p>
          <a:p>
            <a:pPr marL="0" indent="0">
              <a:buNone/>
            </a:pPr>
            <a:r>
              <a:rPr lang="pt-BR" sz="1800" dirty="0">
                <a:latin typeface="+mj-lt"/>
              </a:rPr>
              <a:t>B: Acredite na Inovação
I: Inspirar Ação
O: Otimizar recursos</a:t>
            </a:r>
            <a:endParaRPr lang="en-US" sz="1800" dirty="0">
              <a:latin typeface="+mj-lt"/>
              <a:cs typeface="Calibri"/>
            </a:endParaRPr>
          </a:p>
          <a:p>
            <a:r>
              <a:rPr lang="en-US" sz="1800" dirty="0">
                <a:latin typeface="+mj-lt"/>
              </a:rPr>
              <a:t>Use </a:t>
            </a:r>
            <a:r>
              <a:rPr lang="en-US" sz="1800" dirty="0" err="1">
                <a:latin typeface="+mj-lt"/>
              </a:rPr>
              <a:t>músicas</a:t>
            </a:r>
            <a:r>
              <a:rPr lang="en-US" sz="1800" dirty="0">
                <a:latin typeface="+mj-lt"/>
              </a:rPr>
              <a:t> </a:t>
            </a:r>
            <a:r>
              <a:rPr lang="en-US" sz="1800" dirty="0" err="1">
                <a:latin typeface="+mj-lt"/>
              </a:rPr>
              <a:t>ou</a:t>
            </a:r>
            <a:r>
              <a:rPr lang="en-US" sz="1800" dirty="0">
                <a:latin typeface="+mj-lt"/>
              </a:rPr>
              <a:t> cantos:</a:t>
            </a:r>
          </a:p>
          <a:p>
            <a:pPr marL="0" indent="0">
              <a:buNone/>
            </a:pPr>
            <a:r>
              <a:rPr lang="pt-BR" sz="1800" i="1" dirty="0">
                <a:latin typeface="+mj-lt"/>
              </a:rPr>
              <a:t>Coma a sua fruta
Compostar as cascas
Tu consegues
Faz e pronto!</a:t>
            </a:r>
            <a:endParaRPr lang="en-US" sz="1800" i="1" dirty="0">
              <a:latin typeface="+mj-lt"/>
              <a:cs typeface="Calibri"/>
            </a:endParaRPr>
          </a:p>
          <a:p>
            <a:pPr>
              <a:buFont typeface="Wingdings" pitchFamily="2" charset="2"/>
              <a:buChar char="ü"/>
            </a:pPr>
            <a:r>
              <a:rPr lang="pt-BR" sz="1800" dirty="0">
                <a:latin typeface="+mj-lt"/>
              </a:rPr>
              <a:t>Utilize elementos visuais para ajudar os alunos a lembrarem-se do Código Ecológico.</a:t>
            </a:r>
            <a:endParaRPr lang="en-US" sz="2000" dirty="0">
              <a:latin typeface="+mj-lt"/>
            </a:endParaRPr>
          </a:p>
          <a:p>
            <a:endParaRPr lang="el-GR" sz="2000" dirty="0">
              <a:latin typeface="+mj-lt"/>
            </a:endParaRPr>
          </a:p>
        </p:txBody>
      </p:sp>
    </p:spTree>
    <p:extLst>
      <p:ext uri="{BB962C8B-B14F-4D97-AF65-F5344CB8AC3E}">
        <p14:creationId xmlns:p14="http://schemas.microsoft.com/office/powerpoint/2010/main" val="65892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15"/>
            <a:ext cx="8229600" cy="842539"/>
          </a:xfrm>
        </p:spPr>
        <p:txBody>
          <a:bodyPr vert="horz" lIns="91440" tIns="45720" rIns="91440" bIns="45720" rtlCol="0" anchor="ctr">
            <a:noAutofit/>
          </a:bodyPr>
          <a:lstStyle/>
          <a:p>
            <a:r>
              <a:rPr lang="pt-BR" sz="3600" b="1" dirty="0"/>
              <a:t>Vamos colocar a teoria em prática</a:t>
            </a:r>
            <a:endParaRPr lang="el-GR" sz="3600" b="1" dirty="0">
              <a:cs typeface="Calibri"/>
            </a:endParaRPr>
          </a:p>
        </p:txBody>
      </p:sp>
      <p:sp>
        <p:nvSpPr>
          <p:cNvPr id="3" name="Content Placeholder 2"/>
          <p:cNvSpPr>
            <a:spLocks noGrp="1"/>
          </p:cNvSpPr>
          <p:nvPr>
            <p:ph idx="1"/>
          </p:nvPr>
        </p:nvSpPr>
        <p:spPr>
          <a:xfrm>
            <a:off x="455272" y="933580"/>
            <a:ext cx="8229600" cy="4525963"/>
          </a:xfrm>
        </p:spPr>
        <p:txBody>
          <a:bodyPr vert="horz" lIns="91440" tIns="45720" rIns="91440" bIns="45720" rtlCol="0" anchor="t">
            <a:normAutofit/>
          </a:bodyPr>
          <a:lstStyle/>
          <a:p>
            <a:r>
              <a:rPr lang="pt-BR" sz="2000" dirty="0">
                <a:latin typeface="+mj-lt"/>
              </a:rPr>
              <a:t>Pode ajudar os alunos a organizar um concurso para o Código Ecológico e pedir-lhes que utilizem biocores (ou cores criadas a partir de frutas e legumes) para desenhar os seus cartazes.
De seguida, os alunos podem apresentar os seus trabalhos à comunidade escolar e votar no melhor Eco Code. Desta forma, todos participam no processo e assumem a responsabilidade de seguir o Código Ecológico.</a:t>
            </a:r>
            <a:endParaRPr lang="en-US" sz="2000" dirty="0">
              <a:latin typeface="+mj-lt"/>
            </a:endParaRPr>
          </a:p>
          <a:p>
            <a:endParaRPr lang="el-GR" sz="2000" dirty="0">
              <a:latin typeface="+mj-l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84984"/>
            <a:ext cx="3717801" cy="225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76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713"/>
            <a:ext cx="8229600" cy="1143000"/>
          </a:xfrm>
        </p:spPr>
        <p:txBody>
          <a:bodyPr>
            <a:normAutofit/>
          </a:bodyPr>
          <a:lstStyle/>
          <a:p>
            <a:r>
              <a:rPr lang="pt-BR" sz="3500" b="1" dirty="0"/>
              <a:t>Vamos colocar a teoria em prática</a:t>
            </a:r>
            <a:endParaRPr lang="el-GR" sz="3500" b="1" dirty="0"/>
          </a:p>
        </p:txBody>
      </p:sp>
      <p:sp>
        <p:nvSpPr>
          <p:cNvPr id="3" name="Content Placeholder 2"/>
          <p:cNvSpPr>
            <a:spLocks noGrp="1"/>
          </p:cNvSpPr>
          <p:nvPr>
            <p:ph idx="1"/>
          </p:nvPr>
        </p:nvSpPr>
        <p:spPr>
          <a:xfrm>
            <a:off x="395536" y="1052736"/>
            <a:ext cx="8352928" cy="5225007"/>
          </a:xfrm>
        </p:spPr>
        <p:txBody>
          <a:bodyPr vert="horz" lIns="91440" tIns="45720" rIns="91440" bIns="45720" rtlCol="0" anchor="t">
            <a:normAutofit/>
          </a:bodyPr>
          <a:lstStyle/>
          <a:p>
            <a:pPr marL="0" indent="0">
              <a:buNone/>
            </a:pPr>
            <a:r>
              <a:rPr lang="pt-BR" sz="1800" dirty="0">
                <a:latin typeface="+mj-lt"/>
              </a:rPr>
              <a:t>No plano de ação que envolve a utilização de caixas e sacos biológicos, a reciclagem e a compostagem das cascas de fruta, um exemplo de código ECO poderia ser o seguinte:</a:t>
            </a:r>
            <a:endParaRPr lang="en-US" sz="1800" dirty="0">
              <a:solidFill>
                <a:srgbClr val="000000"/>
              </a:solidFill>
              <a:latin typeface="+mj-lt"/>
              <a:cs typeface="Calibri"/>
            </a:endParaRPr>
          </a:p>
          <a:p>
            <a:pPr marL="0" indent="0">
              <a:buNone/>
            </a:pPr>
            <a:r>
              <a:rPr lang="pt-BR" sz="1800" b="1" u="sng" dirty="0">
                <a:solidFill>
                  <a:srgbClr val="000000"/>
                </a:solidFill>
                <a:latin typeface="+mj-lt"/>
                <a:cs typeface="Calibri"/>
              </a:rPr>
              <a:t>O nosso Compromisso Bioeconómico para um Tommorrow Sustentável, Hoje!</a:t>
            </a:r>
            <a:endParaRPr lang="en-US" sz="1800" b="1" u="sng" dirty="0">
              <a:solidFill>
                <a:srgbClr val="000000"/>
              </a:solidFill>
              <a:latin typeface="+mj-lt"/>
              <a:cs typeface="Calibri"/>
            </a:endParaRPr>
          </a:p>
          <a:p>
            <a:pPr marL="0" indent="0">
              <a:buNone/>
            </a:pPr>
            <a:endParaRPr lang="en-US" sz="1800" b="1" dirty="0">
              <a:solidFill>
                <a:srgbClr val="00B050"/>
              </a:solidFill>
              <a:latin typeface="+mj-lt"/>
              <a:cs typeface="Calibri"/>
            </a:endParaRPr>
          </a:p>
          <a:p>
            <a:pPr>
              <a:buFont typeface="Wingdings" pitchFamily="2" charset="2"/>
              <a:buChar char="Ø"/>
            </a:pPr>
            <a:endParaRPr lang="en-US" sz="1800" b="1" dirty="0">
              <a:solidFill>
                <a:srgbClr val="00B050"/>
              </a:solidFill>
              <a:latin typeface="+mj-lt"/>
              <a:cs typeface="Calibri"/>
            </a:endParaRPr>
          </a:p>
          <a:p>
            <a:pPr>
              <a:buFont typeface="Wingdings" pitchFamily="2" charset="2"/>
              <a:buChar char="ü"/>
            </a:pPr>
            <a:endParaRPr lang="en-US" sz="1800" b="1" dirty="0">
              <a:latin typeface="+mj-lt"/>
              <a:cs typeface="Calibri"/>
            </a:endParaRPr>
          </a:p>
          <a:p>
            <a:endParaRPr lang="en-US" sz="1800" b="1" dirty="0">
              <a:latin typeface="+mj-lt"/>
              <a:cs typeface="Calibri"/>
            </a:endParaRPr>
          </a:p>
          <a:p>
            <a:endParaRPr lang="el-GR" sz="1800" b="1" u="sng" dirty="0">
              <a:latin typeface="+mj-lt"/>
              <a:cs typeface="Calibri"/>
            </a:endParaRPr>
          </a:p>
        </p:txBody>
      </p:sp>
      <p:sp>
        <p:nvSpPr>
          <p:cNvPr id="5" name="Content Placeholder 2">
            <a:extLst>
              <a:ext uri="{FF2B5EF4-FFF2-40B4-BE49-F238E27FC236}">
                <a16:creationId xmlns:a16="http://schemas.microsoft.com/office/drawing/2014/main" id="{C805FE32-C52C-79F9-B263-E32316296909}"/>
              </a:ext>
            </a:extLst>
          </p:cNvPr>
          <p:cNvSpPr txBox="1">
            <a:spLocks/>
          </p:cNvSpPr>
          <p:nvPr/>
        </p:nvSpPr>
        <p:spPr>
          <a:xfrm>
            <a:off x="396598" y="2025548"/>
            <a:ext cx="3940231" cy="522500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b="1" dirty="0">
              <a:latin typeface="+mj-lt"/>
              <a:cs typeface="Calibri"/>
            </a:endParaRPr>
          </a:p>
          <a:p>
            <a:pPr marL="0" indent="0">
              <a:buNone/>
            </a:pPr>
            <a:r>
              <a:rPr lang="en-US" sz="1800" b="1" dirty="0">
                <a:latin typeface="+mj-lt"/>
              </a:rPr>
              <a:t>Na </a:t>
            </a:r>
            <a:r>
              <a:rPr lang="en-US" sz="1800" b="1" dirty="0" err="1">
                <a:latin typeface="+mj-lt"/>
              </a:rPr>
              <a:t>nossa</a:t>
            </a:r>
            <a:r>
              <a:rPr lang="en-US" sz="1800" b="1" dirty="0">
                <a:latin typeface="+mj-lt"/>
              </a:rPr>
              <a:t> </a:t>
            </a:r>
            <a:r>
              <a:rPr lang="en-US" sz="1800" b="1" dirty="0" err="1">
                <a:latin typeface="+mj-lt"/>
              </a:rPr>
              <a:t>escola</a:t>
            </a:r>
            <a:r>
              <a:rPr lang="en-US" sz="1800" b="1" dirty="0">
                <a:latin typeface="+mj-lt"/>
              </a:rPr>
              <a:t> </a:t>
            </a:r>
            <a:r>
              <a:rPr lang="en-US" sz="1800" b="1" dirty="0" err="1">
                <a:latin typeface="+mj-lt"/>
              </a:rPr>
              <a:t>nós</a:t>
            </a:r>
            <a:r>
              <a:rPr lang="en-US" sz="1800" b="1" dirty="0">
                <a:latin typeface="+mj-lt"/>
              </a:rPr>
              <a:t>:</a:t>
            </a:r>
          </a:p>
          <a:p>
            <a:pPr>
              <a:buFont typeface="Wingdings" pitchFamily="2" charset="2"/>
              <a:buChar char="Ø"/>
            </a:pPr>
            <a:r>
              <a:rPr lang="en-US" sz="1800" b="1" dirty="0">
                <a:latin typeface="+mj-lt"/>
              </a:rPr>
              <a:t>RECICLAMOS. </a:t>
            </a:r>
            <a:r>
              <a:rPr lang="pt-BR" sz="1800" b="1" dirty="0">
                <a:solidFill>
                  <a:srgbClr val="00B050"/>
                </a:solidFill>
                <a:latin typeface="+mj-lt"/>
              </a:rPr>
              <a:t>Poupamos árvores, energia, água e o esforço humano necessário para produzir papel, vidro, metal e outros materiais.</a:t>
            </a:r>
            <a:endParaRPr lang="en-US" sz="1800" b="1" dirty="0">
              <a:solidFill>
                <a:srgbClr val="00B050"/>
              </a:solidFill>
              <a:latin typeface="+mj-lt"/>
            </a:endParaRPr>
          </a:p>
          <a:p>
            <a:pPr>
              <a:buFont typeface="Wingdings" pitchFamily="2" charset="2"/>
              <a:buChar char="Ø"/>
            </a:pPr>
            <a:endParaRPr lang="en-US" sz="1800" b="1" dirty="0">
              <a:solidFill>
                <a:srgbClr val="00B050"/>
              </a:solidFill>
              <a:latin typeface="+mj-lt"/>
            </a:endParaRPr>
          </a:p>
          <a:p>
            <a:pPr>
              <a:buFont typeface="Wingdings" pitchFamily="2" charset="2"/>
              <a:buChar char="ü"/>
            </a:pPr>
            <a:endParaRPr lang="en-US" sz="1800" b="1" dirty="0">
              <a:latin typeface="+mj-lt"/>
            </a:endParaRPr>
          </a:p>
          <a:p>
            <a:endParaRPr lang="en-US" sz="1800" b="1" dirty="0">
              <a:latin typeface="+mj-lt"/>
            </a:endParaRPr>
          </a:p>
          <a:p>
            <a:endParaRPr lang="el-GR" sz="1800" b="1" u="sng" dirty="0">
              <a:latin typeface="+mj-lt"/>
            </a:endParaRPr>
          </a:p>
        </p:txBody>
      </p:sp>
      <p:pic>
        <p:nvPicPr>
          <p:cNvPr id="6" name="Picture 5" descr="A group of trash cans&#10;&#10;Description automatically generated">
            <a:extLst>
              <a:ext uri="{FF2B5EF4-FFF2-40B4-BE49-F238E27FC236}">
                <a16:creationId xmlns:a16="http://schemas.microsoft.com/office/drawing/2014/main" id="{0C2DA759-051D-85FB-9EAE-DB8F6825E8B9}"/>
              </a:ext>
            </a:extLst>
          </p:cNvPr>
          <p:cNvPicPr>
            <a:picLocks noChangeAspect="1"/>
          </p:cNvPicPr>
          <p:nvPr/>
        </p:nvPicPr>
        <p:blipFill>
          <a:blip r:embed="rId2"/>
          <a:stretch>
            <a:fillRect/>
          </a:stretch>
        </p:blipFill>
        <p:spPr>
          <a:xfrm>
            <a:off x="4815319" y="2597156"/>
            <a:ext cx="3623384" cy="2412414"/>
          </a:xfrm>
          <a:prstGeom prst="rect">
            <a:avLst/>
          </a:prstGeom>
        </p:spPr>
      </p:pic>
    </p:spTree>
    <p:extLst>
      <p:ext uri="{BB962C8B-B14F-4D97-AF65-F5344CB8AC3E}">
        <p14:creationId xmlns:p14="http://schemas.microsoft.com/office/powerpoint/2010/main" val="797516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805743-1B7D-49A9-99F0-27795FD9A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89C7E0-72E8-4502-905D-3506E27B7726}">
  <ds:schemaRefs>
    <ds:schemaRef ds:uri="http://schemas.microsoft.com/sharepoint/v3/contenttype/forms"/>
  </ds:schemaRefs>
</ds:datastoreItem>
</file>

<file path=customXml/itemProps3.xml><?xml version="1.0" encoding="utf-8"?>
<ds:datastoreItem xmlns:ds="http://schemas.openxmlformats.org/officeDocument/2006/customXml" ds:itemID="{4B62848C-B4FE-483B-ABE1-EC6FE6B82FAC}">
  <ds:schemaRefs>
    <ds:schemaRef ds:uri="http://schemas.microsoft.com/office/2006/documentManagement/types"/>
    <ds:schemaRef ds:uri="4b029ac4-2790-4e9d-b1ba-d309a41950a3"/>
    <ds:schemaRef ds:uri="http://schemas.openxmlformats.org/package/2006/metadata/core-properties"/>
    <ds:schemaRef ds:uri="4cb37d89-296d-4697-a3a4-f9df7f39d0ef"/>
    <ds:schemaRef ds:uri="http://www.w3.org/XML/1998/namespace"/>
    <ds:schemaRef ds:uri="http://schemas.microsoft.com/office/infopath/2007/PartnerControls"/>
    <ds:schemaRef ds:uri="http://purl.org/dc/dcmitype/"/>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1279</Words>
  <Application>Microsoft Office PowerPoint</Application>
  <PresentationFormat>Presentazione su schermo (4:3)</PresentationFormat>
  <Paragraphs>54</Paragraphs>
  <Slides>16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Calibri</vt:lpstr>
      <vt:lpstr>Century Gothic</vt:lpstr>
      <vt:lpstr>PuviRegular</vt:lpstr>
      <vt:lpstr>Wingdings</vt:lpstr>
      <vt:lpstr>Office Theme</vt:lpstr>
      <vt:lpstr>Materiais de formação</vt:lpstr>
      <vt:lpstr>O que é um Eco Code?</vt:lpstr>
      <vt:lpstr>Um Código Ecológico ...</vt:lpstr>
      <vt:lpstr>Um Código Ecológico...</vt:lpstr>
      <vt:lpstr>Um Código Ecológico...</vt:lpstr>
      <vt:lpstr>Um Código Ecológico...</vt:lpstr>
      <vt:lpstr>Vamos colocar a teoria em prática</vt:lpstr>
      <vt:lpstr>Vamos colocar a teoria em prática</vt:lpstr>
      <vt:lpstr>Vamos colocar a teoria em prática</vt:lpstr>
      <vt:lpstr>Vamos colocar a teoria em prática</vt:lpstr>
      <vt:lpstr>Vamos colocar a teoria em prática</vt:lpstr>
      <vt:lpstr>Vamos colocar a teoria em prática</vt:lpstr>
      <vt:lpstr>Vamos colocar a teoria em prática</vt:lpstr>
      <vt:lpstr>Vamos colocar a teoria em prática</vt:lpstr>
      <vt:lpstr>Recursos Educativos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139</cp:revision>
  <dcterms:created xsi:type="dcterms:W3CDTF">2024-05-12T12:39:55Z</dcterms:created>
  <dcterms:modified xsi:type="dcterms:W3CDTF">2025-05-22T20:04:55Z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